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312" r:id="rId2"/>
    <p:sldId id="313" r:id="rId3"/>
    <p:sldId id="314" r:id="rId4"/>
    <p:sldId id="315" r:id="rId5"/>
    <p:sldId id="316" r:id="rId6"/>
    <p:sldId id="317" r:id="rId7"/>
    <p:sldId id="318" r:id="rId8"/>
    <p:sldId id="319" r:id="rId9"/>
    <p:sldId id="320" r:id="rId10"/>
    <p:sldId id="321" r:id="rId11"/>
    <p:sldId id="322" r:id="rId12"/>
    <p:sldId id="323" r:id="rId13"/>
    <p:sldId id="324" r:id="rId14"/>
    <p:sldId id="325" r:id="rId15"/>
    <p:sldId id="326" r:id="rId16"/>
    <p:sldId id="327" r:id="rId17"/>
    <p:sldId id="328" r:id="rId18"/>
    <p:sldId id="329" r:id="rId19"/>
    <p:sldId id="330" r:id="rId20"/>
    <p:sldId id="331" r:id="rId21"/>
    <p:sldId id="332" r:id="rId22"/>
    <p:sldId id="333" r:id="rId23"/>
    <p:sldId id="334" r:id="rId24"/>
    <p:sldId id="335" r:id="rId25"/>
    <p:sldId id="336" r:id="rId26"/>
    <p:sldId id="337" r:id="rId27"/>
    <p:sldId id="338" r:id="rId28"/>
    <p:sldId id="339" r:id="rId29"/>
    <p:sldId id="340" r:id="rId30"/>
    <p:sldId id="341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D0FF"/>
    <a:srgbClr val="2628EB"/>
    <a:srgbClr val="131C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89" autoAdjust="0"/>
    <p:restoredTop sz="94660"/>
  </p:normalViewPr>
  <p:slideViewPr>
    <p:cSldViewPr snapToGrid="0" snapToObjects="1">
      <p:cViewPr varScale="1">
        <p:scale>
          <a:sx n="96" d="100"/>
          <a:sy n="96" d="100"/>
        </p:scale>
        <p:origin x="-1428" y="-64"/>
      </p:cViewPr>
      <p:guideLst>
        <p:guide orient="horz" pos="2121"/>
        <p:guide pos="285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image" Target="../media/image2.emf"/><Relationship Id="rId4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image" Target="../media/image40.emf"/><Relationship Id="rId4" Type="http://schemas.openxmlformats.org/officeDocument/2006/relationships/image" Target="../media/image4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image" Target="../media/image4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image" Target="../media/image48.emf"/><Relationship Id="rId4" Type="http://schemas.openxmlformats.org/officeDocument/2006/relationships/image" Target="../media/image5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image" Target="../media/image53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image" Target="../media/image55.png"/><Relationship Id="rId4" Type="http://schemas.openxmlformats.org/officeDocument/2006/relationships/image" Target="../media/image58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image" Target="../media/image59.emf"/><Relationship Id="rId4" Type="http://schemas.openxmlformats.org/officeDocument/2006/relationships/image" Target="../media/image62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image" Target="../media/image63.e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image" Target="../media/image6.emf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10" Type="http://schemas.openxmlformats.org/officeDocument/2006/relationships/image" Target="../media/image15.emf"/><Relationship Id="rId4" Type="http://schemas.openxmlformats.org/officeDocument/2006/relationships/image" Target="../media/image9.emf"/><Relationship Id="rId9" Type="http://schemas.openxmlformats.org/officeDocument/2006/relationships/image" Target="../media/image14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image" Target="../media/image65.emf"/><Relationship Id="rId4" Type="http://schemas.openxmlformats.org/officeDocument/2006/relationships/image" Target="../media/image6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image" Target="../media/image18.emf"/><Relationship Id="rId4" Type="http://schemas.openxmlformats.org/officeDocument/2006/relationships/image" Target="../media/image21.e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image" Target="../media/image23.emf"/><Relationship Id="rId1" Type="http://schemas.openxmlformats.org/officeDocument/2006/relationships/image" Target="../media/image22.emf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10" Type="http://schemas.openxmlformats.org/officeDocument/2006/relationships/image" Target="../media/image10.emf"/><Relationship Id="rId4" Type="http://schemas.openxmlformats.org/officeDocument/2006/relationships/image" Target="../media/image25.emf"/><Relationship Id="rId9" Type="http://schemas.openxmlformats.org/officeDocument/2006/relationships/image" Target="../media/image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image" Target="../media/image30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image" Target="../media/image36.emf"/><Relationship Id="rId4" Type="http://schemas.openxmlformats.org/officeDocument/2006/relationships/image" Target="../media/image3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2021/4/12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80865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imes New Roman" panose="02020603050405020304" charset="0"/>
              </a:defRPr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imes New Roman" panose="02020603050405020304" charset="0"/>
              </a:defRPr>
            </a:lvl1pPr>
          </a:lstStyle>
          <a:p>
            <a:fld id="{C4F10BBC-C661-1446-94E5-B9BFDB638C73}" type="datetimeFigureOut">
              <a:rPr kumimoji="1" lang="zh-CN" altLang="en-US" smtClean="0"/>
              <a:t>2021/4/12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imes New Roman" panose="02020603050405020304" charset="0"/>
              </a:defRPr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imes New Roman" panose="02020603050405020304" charset="0"/>
              </a:defRPr>
            </a:lvl1pPr>
          </a:lstStyle>
          <a:p>
            <a:fld id="{35E8BC15-BCFB-AA40-ACE1-5D8AB2DFDE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7910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Times New Roman" panose="02020603050405020304" charset="0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Times New Roman" panose="02020603050405020304" charset="0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Times New Roman" panose="02020603050405020304" charset="0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Times New Roman" panose="02020603050405020304" charset="0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Times New Roman" panose="02020603050405020304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charset="0"/>
              </a:defRPr>
            </a:lvl1pPr>
          </a:lstStyle>
          <a:p>
            <a:fld id="{68C2560D-EC28-3B41-86E8-18F1CE0113B4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charset="0"/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Times New Roman" panose="02020603050405020304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Times New Roman" panose="02020603050405020304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Times New Roman" panose="02020603050405020304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Times New Roman" panose="02020603050405020304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Times New Roman" panose="02020603050405020304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ppt/slides/ppt/slides/yfq3.exe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9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3" Type="http://schemas.openxmlformats.org/officeDocument/2006/relationships/oleObject" Target="../embeddings/oleObject32.bin"/><Relationship Id="rId7" Type="http://schemas.openxmlformats.org/officeDocument/2006/relationships/image" Target="../media/image31.emf"/><Relationship Id="rId12" Type="http://schemas.openxmlformats.org/officeDocument/2006/relationships/image" Target="../media/image3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4.bin"/><Relationship Id="rId11" Type="http://schemas.openxmlformats.org/officeDocument/2006/relationships/image" Target="../media/image34.png"/><Relationship Id="rId5" Type="http://schemas.openxmlformats.org/officeDocument/2006/relationships/oleObject" Target="../embeddings/oleObject33.bin"/><Relationship Id="rId10" Type="http://schemas.openxmlformats.org/officeDocument/2006/relationships/image" Target="../media/image33.png"/><Relationship Id="rId4" Type="http://schemas.openxmlformats.org/officeDocument/2006/relationships/image" Target="../media/image30.wmf"/><Relationship Id="rId9" Type="http://schemas.openxmlformats.org/officeDocument/2006/relationships/image" Target="../media/image32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oleObject" Target="../embeddings/oleObject36.bin"/><Relationship Id="rId7" Type="http://schemas.openxmlformats.org/officeDocument/2006/relationships/oleObject" Target="../embeddings/oleObject3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7.emf"/><Relationship Id="rId5" Type="http://schemas.openxmlformats.org/officeDocument/2006/relationships/oleObject" Target="../embeddings/oleObject37.bin"/><Relationship Id="rId10" Type="http://schemas.openxmlformats.org/officeDocument/2006/relationships/image" Target="../media/image39.emf"/><Relationship Id="rId4" Type="http://schemas.openxmlformats.org/officeDocument/2006/relationships/image" Target="../media/image36.emf"/><Relationship Id="rId9" Type="http://schemas.openxmlformats.org/officeDocument/2006/relationships/oleObject" Target="../embeddings/oleObject39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oleObject" Target="../embeddings/oleObject40.bin"/><Relationship Id="rId7" Type="http://schemas.openxmlformats.org/officeDocument/2006/relationships/oleObject" Target="../embeddings/oleObject4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1.emf"/><Relationship Id="rId5" Type="http://schemas.openxmlformats.org/officeDocument/2006/relationships/oleObject" Target="../embeddings/oleObject41.bin"/><Relationship Id="rId10" Type="http://schemas.openxmlformats.org/officeDocument/2006/relationships/image" Target="../media/image43.emf"/><Relationship Id="rId4" Type="http://schemas.openxmlformats.org/officeDocument/2006/relationships/image" Target="../media/image40.emf"/><Relationship Id="rId9" Type="http://schemas.openxmlformats.org/officeDocument/2006/relationships/oleObject" Target="../embeddings/oleObject43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4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6.e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4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47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5.emf"/><Relationship Id="rId4" Type="http://schemas.openxmlformats.org/officeDocument/2006/relationships/image" Target="../media/image2.emf"/><Relationship Id="rId9" Type="http://schemas.openxmlformats.org/officeDocument/2006/relationships/oleObject" Target="../embeddings/oleObject4.bin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oleObject" Target="../embeddings/oleObject48.bin"/><Relationship Id="rId7" Type="http://schemas.openxmlformats.org/officeDocument/2006/relationships/oleObject" Target="../embeddings/oleObject5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49.emf"/><Relationship Id="rId5" Type="http://schemas.openxmlformats.org/officeDocument/2006/relationships/oleObject" Target="../embeddings/oleObject49.bin"/><Relationship Id="rId10" Type="http://schemas.openxmlformats.org/officeDocument/2006/relationships/image" Target="../media/image51.emf"/><Relationship Id="rId4" Type="http://schemas.openxmlformats.org/officeDocument/2006/relationships/image" Target="../media/image48.emf"/><Relationship Id="rId9" Type="http://schemas.openxmlformats.org/officeDocument/2006/relationships/oleObject" Target="../embeddings/oleObject51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52.wmf"/><Relationship Id="rId4" Type="http://schemas.openxmlformats.org/officeDocument/2006/relationships/oleObject" Target="../embeddings/oleObject52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ppt/slides/ppt/slides/yfq4.exe" TargetMode="External"/><Relationship Id="rId3" Type="http://schemas.openxmlformats.org/officeDocument/2006/relationships/audio" Target="../media/audio1.wav"/><Relationship Id="rId7" Type="http://schemas.openxmlformats.org/officeDocument/2006/relationships/image" Target="../media/image54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54.bin"/><Relationship Id="rId5" Type="http://schemas.openxmlformats.org/officeDocument/2006/relationships/image" Target="../media/image53.emf"/><Relationship Id="rId4" Type="http://schemas.openxmlformats.org/officeDocument/2006/relationships/oleObject" Target="../embeddings/oleObject53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audio" Target="../media/audio2.wav"/><Relationship Id="rId7" Type="http://schemas.openxmlformats.org/officeDocument/2006/relationships/oleObject" Target="../embeddings/oleObject56.bin"/><Relationship Id="rId12" Type="http://schemas.openxmlformats.org/officeDocument/2006/relationships/image" Target="../media/image58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55.png"/><Relationship Id="rId11" Type="http://schemas.openxmlformats.org/officeDocument/2006/relationships/oleObject" Target="../embeddings/oleObject58.bin"/><Relationship Id="rId5" Type="http://schemas.openxmlformats.org/officeDocument/2006/relationships/oleObject" Target="../embeddings/oleObject55.bin"/><Relationship Id="rId10" Type="http://schemas.openxmlformats.org/officeDocument/2006/relationships/image" Target="../media/image57.emf"/><Relationship Id="rId4" Type="http://schemas.openxmlformats.org/officeDocument/2006/relationships/audio" Target="../media/audio3.wav"/><Relationship Id="rId9" Type="http://schemas.openxmlformats.org/officeDocument/2006/relationships/oleObject" Target="../embeddings/oleObject57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3" Type="http://schemas.openxmlformats.org/officeDocument/2006/relationships/oleObject" Target="../embeddings/oleObject59.bin"/><Relationship Id="rId7" Type="http://schemas.openxmlformats.org/officeDocument/2006/relationships/oleObject" Target="../embeddings/oleObject6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60.emf"/><Relationship Id="rId5" Type="http://schemas.openxmlformats.org/officeDocument/2006/relationships/oleObject" Target="../embeddings/oleObject60.bin"/><Relationship Id="rId10" Type="http://schemas.openxmlformats.org/officeDocument/2006/relationships/image" Target="../media/image62.emf"/><Relationship Id="rId4" Type="http://schemas.openxmlformats.org/officeDocument/2006/relationships/image" Target="../media/image59.emf"/><Relationship Id="rId9" Type="http://schemas.openxmlformats.org/officeDocument/2006/relationships/oleObject" Target="../embeddings/oleObject62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7" Type="http://schemas.openxmlformats.org/officeDocument/2006/relationships/hyperlink" Target="ppt/slides/ppt/slides/yfq5.exe" TargetMode="Externa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64.emf"/><Relationship Id="rId5" Type="http://schemas.openxmlformats.org/officeDocument/2006/relationships/oleObject" Target="../embeddings/oleObject64.bin"/><Relationship Id="rId4" Type="http://schemas.openxmlformats.org/officeDocument/2006/relationships/image" Target="../media/image63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oleObject" Target="../embeddings/oleObject10.bin"/><Relationship Id="rId18" Type="http://schemas.openxmlformats.org/officeDocument/2006/relationships/image" Target="../media/image13.emf"/><Relationship Id="rId3" Type="http://schemas.openxmlformats.org/officeDocument/2006/relationships/oleObject" Target="../embeddings/oleObject5.bin"/><Relationship Id="rId21" Type="http://schemas.openxmlformats.org/officeDocument/2006/relationships/oleObject" Target="../embeddings/oleObject14.bin"/><Relationship Id="rId7" Type="http://schemas.openxmlformats.org/officeDocument/2006/relationships/oleObject" Target="../embeddings/oleObject7.bin"/><Relationship Id="rId12" Type="http://schemas.openxmlformats.org/officeDocument/2006/relationships/image" Target="../media/image10.emf"/><Relationship Id="rId17" Type="http://schemas.openxmlformats.org/officeDocument/2006/relationships/oleObject" Target="../embeddings/oleObject12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2.emf"/><Relationship Id="rId20" Type="http://schemas.openxmlformats.org/officeDocument/2006/relationships/image" Target="../media/image14.e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e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5" Type="http://schemas.openxmlformats.org/officeDocument/2006/relationships/oleObject" Target="../embeddings/oleObject11.bin"/><Relationship Id="rId10" Type="http://schemas.openxmlformats.org/officeDocument/2006/relationships/image" Target="../media/image9.emf"/><Relationship Id="rId19" Type="http://schemas.openxmlformats.org/officeDocument/2006/relationships/oleObject" Target="../embeddings/oleObject13.bin"/><Relationship Id="rId4" Type="http://schemas.openxmlformats.org/officeDocument/2006/relationships/image" Target="../media/image6.emf"/><Relationship Id="rId9" Type="http://schemas.openxmlformats.org/officeDocument/2006/relationships/oleObject" Target="../embeddings/oleObject8.bin"/><Relationship Id="rId14" Type="http://schemas.openxmlformats.org/officeDocument/2006/relationships/image" Target="../media/image11.emf"/><Relationship Id="rId22" Type="http://schemas.openxmlformats.org/officeDocument/2006/relationships/image" Target="../media/image15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7.bin"/><Relationship Id="rId13" Type="http://schemas.openxmlformats.org/officeDocument/2006/relationships/image" Target="../media/image69.png"/><Relationship Id="rId3" Type="http://schemas.openxmlformats.org/officeDocument/2006/relationships/audio" Target="../media/audio3.wav"/><Relationship Id="rId7" Type="http://schemas.openxmlformats.org/officeDocument/2006/relationships/image" Target="../media/image66.emf"/><Relationship Id="rId12" Type="http://schemas.openxmlformats.org/officeDocument/2006/relationships/hyperlink" Target="ppt/slides/ppt/slides/yfq5.exe" TargetMode="Externa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66.bin"/><Relationship Id="rId11" Type="http://schemas.openxmlformats.org/officeDocument/2006/relationships/image" Target="../media/image68.emf"/><Relationship Id="rId5" Type="http://schemas.openxmlformats.org/officeDocument/2006/relationships/image" Target="../media/image65.emf"/><Relationship Id="rId10" Type="http://schemas.openxmlformats.org/officeDocument/2006/relationships/oleObject" Target="../embeddings/oleObject68.bin"/><Relationship Id="rId4" Type="http://schemas.openxmlformats.org/officeDocument/2006/relationships/oleObject" Target="../embeddings/oleObject65.bin"/><Relationship Id="rId9" Type="http://schemas.openxmlformats.org/officeDocument/2006/relationships/image" Target="../media/image6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21.emf"/><Relationship Id="rId4" Type="http://schemas.openxmlformats.org/officeDocument/2006/relationships/image" Target="../media/image18.emf"/><Relationship Id="rId9" Type="http://schemas.openxmlformats.org/officeDocument/2006/relationships/oleObject" Target="../embeddings/oleObject20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13" Type="http://schemas.openxmlformats.org/officeDocument/2006/relationships/oleObject" Target="../embeddings/oleObject26.bin"/><Relationship Id="rId18" Type="http://schemas.openxmlformats.org/officeDocument/2006/relationships/image" Target="../media/image6.emf"/><Relationship Id="rId3" Type="http://schemas.openxmlformats.org/officeDocument/2006/relationships/oleObject" Target="../embeddings/oleObject21.bin"/><Relationship Id="rId21" Type="http://schemas.openxmlformats.org/officeDocument/2006/relationships/oleObject" Target="../embeddings/oleObject30.bin"/><Relationship Id="rId7" Type="http://schemas.openxmlformats.org/officeDocument/2006/relationships/oleObject" Target="../embeddings/oleObject23.bin"/><Relationship Id="rId12" Type="http://schemas.openxmlformats.org/officeDocument/2006/relationships/image" Target="../media/image26.emf"/><Relationship Id="rId17" Type="http://schemas.openxmlformats.org/officeDocument/2006/relationships/oleObject" Target="../embeddings/oleObject28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28.emf"/><Relationship Id="rId20" Type="http://schemas.openxmlformats.org/officeDocument/2006/relationships/image" Target="../media/image7.e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23.emf"/><Relationship Id="rId11" Type="http://schemas.openxmlformats.org/officeDocument/2006/relationships/oleObject" Target="../embeddings/oleObject25.bin"/><Relationship Id="rId5" Type="http://schemas.openxmlformats.org/officeDocument/2006/relationships/oleObject" Target="../embeddings/oleObject22.bin"/><Relationship Id="rId15" Type="http://schemas.openxmlformats.org/officeDocument/2006/relationships/oleObject" Target="../embeddings/oleObject27.bin"/><Relationship Id="rId10" Type="http://schemas.openxmlformats.org/officeDocument/2006/relationships/image" Target="../media/image25.emf"/><Relationship Id="rId19" Type="http://schemas.openxmlformats.org/officeDocument/2006/relationships/oleObject" Target="../embeddings/oleObject29.bin"/><Relationship Id="rId4" Type="http://schemas.openxmlformats.org/officeDocument/2006/relationships/image" Target="../media/image22.emf"/><Relationship Id="rId9" Type="http://schemas.openxmlformats.org/officeDocument/2006/relationships/oleObject" Target="../embeddings/oleObject24.bin"/><Relationship Id="rId14" Type="http://schemas.openxmlformats.org/officeDocument/2006/relationships/image" Target="../media/image27.emf"/><Relationship Id="rId22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762000" y="457200"/>
            <a:ext cx="7772400" cy="457200"/>
          </a:xfrm>
          <a:noFill/>
        </p:spPr>
        <p:txBody>
          <a:bodyPr vert="horz" wrap="square" lIns="91440" tIns="45720" rIns="91440" bIns="45720" numCol="1" anchor="t" anchorCtr="0" compatLnSpc="1">
            <a:normAutofit fontScale="90000"/>
          </a:bodyPr>
          <a:lstStyle/>
          <a:p>
            <a:pPr eaLnBrk="1" hangingPunct="1"/>
            <a:r>
              <a:rPr lang="en-US" altLang="zh-CN" sz="3600" b="1">
                <a:solidFill>
                  <a:srgbClr val="CC0000"/>
                </a:solidFill>
                <a:latin typeface="Times New Roman" panose="02020603050405020304" charset="0"/>
                <a:ea typeface="华文新魏" panose="02010800040101010101" charset="-122"/>
                <a:cs typeface="华文新魏" panose="02010800040101010101" charset="-122"/>
              </a:rPr>
              <a:t>16.4</a:t>
            </a:r>
            <a:r>
              <a:rPr lang="en-US" altLang="zh-CN" sz="3600" b="1">
                <a:solidFill>
                  <a:srgbClr val="CC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r>
              <a:rPr lang="zh-CN" altLang="en-US" sz="3600" b="1">
                <a:solidFill>
                  <a:srgbClr val="CC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运放在信号处理方面的应用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33400" y="1143000"/>
            <a:ext cx="4724400" cy="457200"/>
          </a:xfrm>
          <a:ln>
            <a:miter lim="800000"/>
          </a:ln>
        </p:spPr>
        <p:txBody>
          <a:bodyPr vert="horz" wrap="square" lIns="91440" tIns="45720" rIns="91440" bIns="45720" numCol="1" anchor="t" anchorCtr="0" compatLnSpc="1">
            <a:normAutofit fontScale="92500" lnSpcReduction="20000"/>
          </a:bodyPr>
          <a:lstStyle/>
          <a:p>
            <a:pPr algn="l" eaLnBrk="1" hangingPunct="1"/>
            <a:r>
              <a:rPr lang="en-US" altLang="zh-CN" b="1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  <a:ea typeface="宋体" panose="02010600030101010101" pitchFamily="2" charset="-122"/>
              </a:rPr>
              <a:t>16.4.1   </a:t>
            </a:r>
            <a:r>
              <a:rPr lang="zh-CN" altLang="en-US" b="1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  <a:ea typeface="宋体" panose="02010600030101010101" pitchFamily="2" charset="-122"/>
              </a:rPr>
              <a:t>有源滤波器</a:t>
            </a:r>
          </a:p>
        </p:txBody>
      </p:sp>
      <p:grpSp>
        <p:nvGrpSpPr>
          <p:cNvPr id="59396" name="Group 4"/>
          <p:cNvGrpSpPr/>
          <p:nvPr/>
        </p:nvGrpSpPr>
        <p:grpSpPr bwMode="auto">
          <a:xfrm>
            <a:off x="762000" y="990600"/>
            <a:ext cx="7762875" cy="171450"/>
            <a:chOff x="384" y="768"/>
            <a:chExt cx="4890" cy="108"/>
          </a:xfrm>
        </p:grpSpPr>
        <p:grpSp>
          <p:nvGrpSpPr>
            <p:cNvPr id="59403" name="Group 5"/>
            <p:cNvGrpSpPr/>
            <p:nvPr/>
          </p:nvGrpSpPr>
          <p:grpSpPr bwMode="auto">
            <a:xfrm>
              <a:off x="1344" y="768"/>
              <a:ext cx="3930" cy="108"/>
              <a:chOff x="912" y="804"/>
              <a:chExt cx="3930" cy="108"/>
            </a:xfrm>
          </p:grpSpPr>
          <p:pic>
            <p:nvPicPr>
              <p:cNvPr id="59419" name="Picture 6" descr="C:\Program Files\Microsoft Office\Clipart\Bullets\Green and Black Diamond.gi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2" y="810"/>
                <a:ext cx="102" cy="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420" name="Picture 7" descr="C:\Program Files\Microsoft Office\Clipart\Bullets\Green and Black Diamond.gi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72" y="810"/>
                <a:ext cx="102" cy="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421" name="Picture 8" descr="C:\Program Files\Microsoft Office\Clipart\Bullets\Green and Black Diamond.gi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74" y="810"/>
                <a:ext cx="102" cy="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422" name="Picture 9" descr="C:\Program Files\Microsoft Office\Clipart\Bullets\Green and Black Diamond.gi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60" y="810"/>
                <a:ext cx="102" cy="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423" name="Picture 10" descr="C:\Program Files\Microsoft Office\Clipart\Bullets\Green and Black Diamond.gi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62" y="810"/>
                <a:ext cx="102" cy="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424" name="Picture 11" descr="C:\Program Files\Microsoft Office\Clipart\Bullets\Green and Black Diamond.gi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58" y="810"/>
                <a:ext cx="102" cy="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425" name="Picture 12" descr="C:\Program Files\Microsoft Office\Clipart\Bullets\Green and Black Diamond.gi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48" y="810"/>
                <a:ext cx="102" cy="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426" name="Picture 13" descr="C:\Program Files\Microsoft Office\Clipart\Bullets\Green and Black Diamond.gi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50" y="810"/>
                <a:ext cx="102" cy="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427" name="Picture 14" descr="C:\Program Files\Microsoft Office\Clipart\Bullets\Green and Black Diamond.gi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36" y="810"/>
                <a:ext cx="102" cy="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428" name="Picture 15" descr="C:\Program Files\Microsoft Office\Clipart\Bullets\Green and Black Diamond.gi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8" y="810"/>
                <a:ext cx="102" cy="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429" name="Picture 16" descr="C:\Program Files\Microsoft Office\Clipart\Bullets\Green and Black Diamond.gi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4" y="810"/>
                <a:ext cx="102" cy="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430" name="Picture 17" descr="C:\Program Files\Microsoft Office\Clipart\Bullets\Green and Black Diamond.gi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24" y="810"/>
                <a:ext cx="102" cy="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431" name="Picture 18" descr="C:\Program Files\Microsoft Office\Clipart\Bullets\Green and Black Diamond.gi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70" y="810"/>
                <a:ext cx="102" cy="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432" name="Picture 19" descr="C:\Program Files\Microsoft Office\Clipart\Bullets\Green and Black Diamond.gi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46" y="810"/>
                <a:ext cx="102" cy="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433" name="Picture 20" descr="C:\Program Files\Microsoft Office\Clipart\Bullets\Green and Black Diamond.gi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6" y="810"/>
                <a:ext cx="102" cy="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434" name="Picture 21" descr="C:\Program Files\Microsoft Office\Clipart\Bullets\Green and Black Diamond.gi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2" y="810"/>
                <a:ext cx="102" cy="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435" name="Picture 22" descr="C:\Program Files\Microsoft Office\Clipart\Bullets\Green and Black Diamond.gi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810"/>
                <a:ext cx="102" cy="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436" name="Picture 23" descr="C:\Program Files\Microsoft Office\Clipart\Bullets\Green and Black Diamond.gi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14" y="810"/>
                <a:ext cx="102" cy="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437" name="Picture 24" descr="C:\Program Files\Microsoft Office\Clipart\Bullets\Green and Black Diamond.gi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10" y="810"/>
                <a:ext cx="102" cy="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438" name="Picture 25" descr="C:\Program Files\Microsoft Office\Clipart\Bullets\Green and Black Diamond.gi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00" y="810"/>
                <a:ext cx="102" cy="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439" name="Picture 26" descr="C:\Program Files\Microsoft Office\Clipart\Bullets\Green and Black Diamond.gi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02" y="810"/>
                <a:ext cx="102" cy="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440" name="Picture 27" descr="C:\Program Files\Microsoft Office\Clipart\Bullets\Green and Black Diamond.gi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8" y="810"/>
                <a:ext cx="102" cy="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441" name="Picture 28" descr="C:\Program Files\Microsoft Office\Clipart\Bullets\Green and Black Diamond.gi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90" y="810"/>
                <a:ext cx="102" cy="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442" name="Picture 29" descr="C:\Program Files\Microsoft Office\Clipart\Bullets\Green and Black Diamond.gi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86" y="810"/>
                <a:ext cx="102" cy="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443" name="Picture 30" descr="C:\Program Files\Microsoft Office\Clipart\Bullets\Green and Black Diamond.gi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76" y="810"/>
                <a:ext cx="102" cy="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444" name="Picture 31" descr="C:\Program Files\Microsoft Office\Clipart\Bullets\Green and Black Diamond.gi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78" y="810"/>
                <a:ext cx="102" cy="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445" name="Picture 32" descr="C:\Program Files\Microsoft Office\Clipart\Bullets\Green and Black Diamond.gi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4" y="810"/>
                <a:ext cx="102" cy="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446" name="Picture 33" descr="C:\Program Files\Microsoft Office\Clipart\Bullets\Green and Black Diamond.gi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66" y="810"/>
                <a:ext cx="102" cy="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447" name="Picture 34" descr="C:\Program Files\Microsoft Office\Clipart\Bullets\Green and Black Diamond.gi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2" y="810"/>
                <a:ext cx="102" cy="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448" name="Picture 35" descr="C:\Program Files\Microsoft Office\Clipart\Bullets\Green and Black Diamond.gi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52" y="810"/>
                <a:ext cx="102" cy="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449" name="Picture 36" descr="C:\Program Files\Microsoft Office\Clipart\Bullets\Green and Black Diamond.gi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98" y="810"/>
                <a:ext cx="102" cy="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450" name="Picture 37" descr="C:\Program Files\Microsoft Office\Clipart\Bullets\Green and Black Diamond.gi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74" y="810"/>
                <a:ext cx="102" cy="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451" name="Picture 38" descr="C:\Program Files\Microsoft Office\Clipart\Bullets\Green and Black Diamond.gi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54" y="810"/>
                <a:ext cx="102" cy="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452" name="Picture 39" descr="C:\Program Files\Microsoft Office\Clipart\Bullets\Green and Black Diamond.gi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0" y="810"/>
                <a:ext cx="102" cy="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453" name="Picture 40" descr="C:\Program Files\Microsoft Office\Clipart\Bullets\Green and Black Diamond.gi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40" y="810"/>
                <a:ext cx="102" cy="10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9454" name="Group 41"/>
              <p:cNvGrpSpPr/>
              <p:nvPr/>
            </p:nvGrpSpPr>
            <p:grpSpPr bwMode="auto">
              <a:xfrm>
                <a:off x="912" y="804"/>
                <a:ext cx="582" cy="102"/>
                <a:chOff x="4698" y="720"/>
                <a:chExt cx="582" cy="102"/>
              </a:xfrm>
            </p:grpSpPr>
            <p:pic>
              <p:nvPicPr>
                <p:cNvPr id="59455" name="Picture 42" descr="C:\Program Files\Microsoft Office\Clipart\Bullets\Green and Black Diamond.gif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88" y="720"/>
                  <a:ext cx="102" cy="10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456" name="Picture 43" descr="C:\Program Files\Microsoft Office\Clipart\Bullets\Green and Black Diamond.gif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90" y="720"/>
                  <a:ext cx="102" cy="10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457" name="Picture 44" descr="C:\Program Files\Microsoft Office\Clipart\Bullets\Green and Black Diamond.gif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86" y="720"/>
                  <a:ext cx="102" cy="10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458" name="Picture 45" descr="C:\Program Files\Microsoft Office\Clipart\Bullets\Green and Black Diamond.gif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76" y="720"/>
                  <a:ext cx="102" cy="10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459" name="Picture 46" descr="C:\Program Files\Microsoft Office\Clipart\Bullets\Green and Black Diamond.gif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78" y="720"/>
                  <a:ext cx="102" cy="10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460" name="Picture 47" descr="C:\Program Files\Microsoft Office\Clipart\Bullets\Green and Black Diamond.gif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98" y="720"/>
                  <a:ext cx="102" cy="10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59404" name="Group 48"/>
            <p:cNvGrpSpPr/>
            <p:nvPr/>
          </p:nvGrpSpPr>
          <p:grpSpPr bwMode="auto">
            <a:xfrm>
              <a:off x="384" y="768"/>
              <a:ext cx="1248" cy="108"/>
              <a:chOff x="1008" y="900"/>
              <a:chExt cx="1248" cy="108"/>
            </a:xfrm>
          </p:grpSpPr>
          <p:pic>
            <p:nvPicPr>
              <p:cNvPr id="59405" name="Picture 49" descr="C:\Program Files\Microsoft Office\Clipart\Bullets\Green and Black Diamond.gi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78" y="906"/>
                <a:ext cx="102" cy="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406" name="Picture 50" descr="C:\Program Files\Microsoft Office\Clipart\Bullets\Green and Black Diamond.gi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68" y="906"/>
                <a:ext cx="102" cy="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407" name="Picture 51" descr="C:\Program Files\Microsoft Office\Clipart\Bullets\Green and Black Diamond.gi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70" y="906"/>
                <a:ext cx="102" cy="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408" name="Picture 52" descr="C:\Program Files\Microsoft Office\Clipart\Bullets\Green and Black Diamond.gi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6" y="906"/>
                <a:ext cx="102" cy="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409" name="Picture 53" descr="C:\Program Files\Microsoft Office\Clipart\Bullets\Green and Black Diamond.gi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58" y="906"/>
                <a:ext cx="102" cy="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410" name="Picture 54" descr="C:\Program Files\Microsoft Office\Clipart\Bullets\Green and Black Diamond.gi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54" y="906"/>
                <a:ext cx="102" cy="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411" name="Picture 55" descr="C:\Program Files\Microsoft Office\Clipart\Bullets\Green and Black Diamond.gi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66" y="906"/>
                <a:ext cx="102" cy="10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9412" name="Group 56"/>
              <p:cNvGrpSpPr/>
              <p:nvPr/>
            </p:nvGrpSpPr>
            <p:grpSpPr bwMode="auto">
              <a:xfrm>
                <a:off x="1008" y="900"/>
                <a:ext cx="582" cy="102"/>
                <a:chOff x="4698" y="720"/>
                <a:chExt cx="582" cy="102"/>
              </a:xfrm>
            </p:grpSpPr>
            <p:pic>
              <p:nvPicPr>
                <p:cNvPr id="59413" name="Picture 57" descr="C:\Program Files\Microsoft Office\Clipart\Bullets\Green and Black Diamond.gif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88" y="720"/>
                  <a:ext cx="102" cy="10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414" name="Picture 58" descr="C:\Program Files\Microsoft Office\Clipart\Bullets\Green and Black Diamond.gif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90" y="720"/>
                  <a:ext cx="102" cy="10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415" name="Picture 59" descr="C:\Program Files\Microsoft Office\Clipart\Bullets\Green and Black Diamond.gif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86" y="720"/>
                  <a:ext cx="102" cy="10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416" name="Picture 60" descr="C:\Program Files\Microsoft Office\Clipart\Bullets\Green and Black Diamond.gif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76" y="720"/>
                  <a:ext cx="102" cy="10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417" name="Picture 61" descr="C:\Program Files\Microsoft Office\Clipart\Bullets\Green and Black Diamond.gif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78" y="720"/>
                  <a:ext cx="102" cy="10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418" name="Picture 62" descr="C:\Program Files\Microsoft Office\Clipart\Bullets\Green and Black Diamond.gif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98" y="720"/>
                  <a:ext cx="102" cy="10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sp>
        <p:nvSpPr>
          <p:cNvPr id="84031" name="Rectangle 63"/>
          <p:cNvSpPr>
            <a:spLocks noChangeArrowheads="1"/>
          </p:cNvSpPr>
          <p:nvPr/>
        </p:nvSpPr>
        <p:spPr bwMode="auto">
          <a:xfrm>
            <a:off x="533400" y="1676400"/>
            <a:ext cx="8001000" cy="19034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lnSpc>
                <a:spcPct val="105000"/>
              </a:lnSpc>
              <a:spcBef>
                <a:spcPct val="5000"/>
              </a:spcBef>
            </a:pPr>
            <a:r>
              <a:rPr lang="en-US" altLang="zh-CN" sz="2800" b="1" i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</a:rPr>
              <a:t>    </a:t>
            </a:r>
            <a:r>
              <a:rPr lang="zh-CN" altLang="en-US" sz="2800" b="1" i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</a:rPr>
              <a:t>滤波器是一种选频电路。</a:t>
            </a:r>
          </a:p>
          <a:p>
            <a:pPr>
              <a:lnSpc>
                <a:spcPct val="105000"/>
              </a:lnSpc>
              <a:spcBef>
                <a:spcPct val="5000"/>
              </a:spcBef>
            </a:pPr>
            <a:r>
              <a:rPr lang="zh-CN" altLang="en-US" sz="2800" b="1" i="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</a:rPr>
              <a:t>    它能选出有用的信号，而抑制无用的信号，使一定频率范围内的信号能顺利通过，衰减很小，而在此频率范围以外的信号不易通过，衰减很大。</a:t>
            </a:r>
          </a:p>
        </p:txBody>
      </p:sp>
      <p:sp>
        <p:nvSpPr>
          <p:cNvPr id="84032" name="Rectangle 64"/>
          <p:cNvSpPr>
            <a:spLocks noChangeArrowheads="1"/>
          </p:cNvSpPr>
          <p:nvPr/>
        </p:nvSpPr>
        <p:spPr bwMode="auto">
          <a:xfrm>
            <a:off x="533400" y="3544888"/>
            <a:ext cx="8397875" cy="5397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5000"/>
              </a:lnSpc>
            </a:pPr>
            <a:r>
              <a:rPr lang="en-US" altLang="zh-CN" sz="2800" b="1" i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</a:rPr>
              <a:t>    </a:t>
            </a:r>
            <a:r>
              <a:rPr lang="zh-CN" altLang="en-US" sz="2800" b="1" i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</a:rPr>
              <a:t>无源滤波器：</a:t>
            </a:r>
            <a:r>
              <a:rPr lang="zh-CN" altLang="en-US" sz="2800" b="1" i="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</a:rPr>
              <a:t>由电阻、电容和电感组成的滤波器。</a:t>
            </a:r>
          </a:p>
        </p:txBody>
      </p:sp>
      <p:sp>
        <p:nvSpPr>
          <p:cNvPr id="84033" name="Rectangle 65"/>
          <p:cNvSpPr>
            <a:spLocks noChangeArrowheads="1"/>
          </p:cNvSpPr>
          <p:nvPr/>
        </p:nvSpPr>
        <p:spPr bwMode="auto">
          <a:xfrm>
            <a:off x="609600" y="4522788"/>
            <a:ext cx="6969125" cy="6048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i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</a:rPr>
              <a:t>    </a:t>
            </a:r>
            <a:r>
              <a:rPr lang="zh-CN" altLang="en-US" sz="2800" b="1" i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</a:rPr>
              <a:t>有源滤波器：</a:t>
            </a:r>
            <a:r>
              <a:rPr lang="zh-CN" altLang="en-US" sz="2800" b="1" i="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</a:rPr>
              <a:t>含有运算放大器的滤波器。</a:t>
            </a:r>
          </a:p>
        </p:txBody>
      </p:sp>
      <p:sp>
        <p:nvSpPr>
          <p:cNvPr id="84034" name="Text Box 66"/>
          <p:cNvSpPr txBox="1">
            <a:spLocks noChangeArrowheads="1"/>
          </p:cNvSpPr>
          <p:nvPr/>
        </p:nvSpPr>
        <p:spPr bwMode="auto">
          <a:xfrm>
            <a:off x="609600" y="4083050"/>
            <a:ext cx="6969125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i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   </a:t>
            </a:r>
            <a:r>
              <a:rPr lang="zh-CN" altLang="en-US" sz="2800" i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缺点：</a:t>
            </a:r>
            <a:r>
              <a:rPr lang="zh-CN" altLang="en-US" sz="2800" i="0">
                <a:effectLst>
                  <a:outerShdw blurRad="38100" dist="38100" dir="2700000" algn="tl">
                    <a:srgbClr val="DDDDDD"/>
                  </a:outerShdw>
                </a:effectLst>
              </a:rPr>
              <a:t>低频时体积大，很难做到小型化。</a:t>
            </a:r>
          </a:p>
        </p:txBody>
      </p:sp>
      <p:sp>
        <p:nvSpPr>
          <p:cNvPr id="84035" name="Text Box 67"/>
          <p:cNvSpPr txBox="1">
            <a:spLocks noChangeArrowheads="1"/>
          </p:cNvSpPr>
          <p:nvPr/>
        </p:nvSpPr>
        <p:spPr bwMode="auto">
          <a:xfrm>
            <a:off x="609600" y="4984750"/>
            <a:ext cx="6611938" cy="6048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i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   </a:t>
            </a:r>
            <a:r>
              <a:rPr lang="zh-CN" altLang="en-US" sz="2800" i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优点：</a:t>
            </a:r>
            <a:r>
              <a:rPr lang="zh-CN" altLang="en-US" sz="2800" i="0">
                <a:effectLst>
                  <a:outerShdw blurRad="38100" dist="38100" dir="2700000" algn="tl">
                    <a:srgbClr val="DDDDDD"/>
                  </a:outerShdw>
                </a:effectLst>
              </a:rPr>
              <a:t>体积小、效率高、频率特性好。</a:t>
            </a:r>
          </a:p>
        </p:txBody>
      </p:sp>
      <p:sp>
        <p:nvSpPr>
          <p:cNvPr id="84039" name="Rectangle 71"/>
          <p:cNvSpPr>
            <a:spLocks noChangeArrowheads="1"/>
          </p:cNvSpPr>
          <p:nvPr/>
        </p:nvSpPr>
        <p:spPr bwMode="auto">
          <a:xfrm>
            <a:off x="609600" y="5530850"/>
            <a:ext cx="7848600" cy="9461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"/>
              </a:spcBef>
            </a:pPr>
            <a:r>
              <a:rPr lang="en-US" altLang="zh-CN" sz="2800" b="1" i="0">
                <a:solidFill>
                  <a:srgbClr val="0033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</a:rPr>
              <a:t>    </a:t>
            </a:r>
            <a:r>
              <a:rPr lang="zh-CN" altLang="en-US" sz="2800" b="1" i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</a:rPr>
              <a:t>按频率范围的不同，滤波器可分为低通、高通、带通和带阻等。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40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40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4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4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4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4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1" grpId="0" build="p" autoUpdateAnimBg="0"/>
      <p:bldP spid="84031" grpId="0" build="p" autoUpdateAnimBg="0"/>
      <p:bldP spid="84032" grpId="0" autoUpdateAnimBg="0"/>
      <p:bldP spid="84033" grpId="0" autoUpdateAnimBg="0"/>
      <p:bldP spid="84034" grpId="0" autoUpdateAnimBg="0"/>
      <p:bldP spid="84035" grpId="0" autoUpdateAnimBg="0"/>
      <p:bldP spid="84039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ext Box 2"/>
          <p:cNvSpPr txBox="1">
            <a:spLocks noChangeArrowheads="1"/>
          </p:cNvSpPr>
          <p:nvPr/>
        </p:nvSpPr>
        <p:spPr bwMode="auto">
          <a:xfrm>
            <a:off x="5486400" y="2995613"/>
            <a:ext cx="2590800" cy="51911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i="0"/>
              <a:t>电压传输特性</a:t>
            </a:r>
            <a:endParaRPr lang="zh-CN" altLang="en-US" sz="2800" b="0" i="0"/>
          </a:p>
        </p:txBody>
      </p:sp>
      <p:sp>
        <p:nvSpPr>
          <p:cNvPr id="94211" name="Text Box 3"/>
          <p:cNvSpPr txBox="1">
            <a:spLocks noChangeArrowheads="1"/>
          </p:cNvSpPr>
          <p:nvPr/>
        </p:nvSpPr>
        <p:spPr bwMode="auto">
          <a:xfrm>
            <a:off x="5334000" y="2438400"/>
            <a:ext cx="1524000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i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sym typeface="Symbol" panose="05050102010706020507" charset="0"/>
              </a:rPr>
              <a:t> –</a:t>
            </a:r>
            <a:r>
              <a:rPr lang="en-US" altLang="zh-CN" sz="28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U</a:t>
            </a:r>
            <a:r>
              <a:rPr lang="en-US" altLang="zh-CN" sz="2800" i="0" baseline="-250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o</a:t>
            </a:r>
            <a:r>
              <a:rPr lang="en-US" altLang="zh-CN" sz="2800" i="0" baseline="-250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楷体_GB2312" charset="0"/>
                <a:cs typeface="楷体_GB2312" charset="0"/>
              </a:rPr>
              <a:t>(sat)</a:t>
            </a:r>
          </a:p>
        </p:txBody>
      </p:sp>
      <p:sp>
        <p:nvSpPr>
          <p:cNvPr id="94212" name="Text Box 4"/>
          <p:cNvSpPr txBox="1">
            <a:spLocks noChangeArrowheads="1"/>
          </p:cNvSpPr>
          <p:nvPr/>
        </p:nvSpPr>
        <p:spPr bwMode="auto">
          <a:xfrm>
            <a:off x="5334000" y="533400"/>
            <a:ext cx="1447800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i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sym typeface="Symbol" panose="05050102010706020507" charset="0"/>
              </a:rPr>
              <a:t> +</a:t>
            </a:r>
            <a:r>
              <a:rPr lang="en-US" altLang="zh-CN" sz="28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U</a:t>
            </a:r>
            <a:r>
              <a:rPr lang="en-US" altLang="zh-CN" sz="2800" i="0" baseline="-250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o</a:t>
            </a:r>
            <a:r>
              <a:rPr lang="en-US" altLang="zh-CN" sz="2800" i="0" baseline="-250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楷体_GB2312" charset="0"/>
                <a:cs typeface="楷体_GB2312" charset="0"/>
              </a:rPr>
              <a:t>(sat)</a:t>
            </a:r>
          </a:p>
        </p:txBody>
      </p:sp>
      <p:sp>
        <p:nvSpPr>
          <p:cNvPr id="94213" name="Line 5"/>
          <p:cNvSpPr>
            <a:spLocks noChangeShapeType="1"/>
          </p:cNvSpPr>
          <p:nvPr/>
        </p:nvSpPr>
        <p:spPr bwMode="auto">
          <a:xfrm>
            <a:off x="5791200" y="1066800"/>
            <a:ext cx="1371600" cy="1588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wrap="none" anchor="ctr"/>
          <a:lstStyle/>
          <a:p>
            <a:endParaRPr lang="zh-CN" altLang="en-US">
              <a:latin typeface="Times New Roman" panose="02020603050405020304" charset="0"/>
            </a:endParaRPr>
          </a:p>
        </p:txBody>
      </p:sp>
      <p:grpSp>
        <p:nvGrpSpPr>
          <p:cNvPr id="2" name="Group 6"/>
          <p:cNvGrpSpPr/>
          <p:nvPr/>
        </p:nvGrpSpPr>
        <p:grpSpPr bwMode="auto">
          <a:xfrm>
            <a:off x="6553200" y="1066800"/>
            <a:ext cx="1219200" cy="1676400"/>
            <a:chOff x="4032" y="480"/>
            <a:chExt cx="768" cy="1056"/>
          </a:xfrm>
        </p:grpSpPr>
        <p:grpSp>
          <p:nvGrpSpPr>
            <p:cNvPr id="68677" name="Group 7"/>
            <p:cNvGrpSpPr/>
            <p:nvPr/>
          </p:nvGrpSpPr>
          <p:grpSpPr bwMode="auto">
            <a:xfrm>
              <a:off x="4416" y="480"/>
              <a:ext cx="384" cy="1056"/>
              <a:chOff x="4416" y="480"/>
              <a:chExt cx="384" cy="1056"/>
            </a:xfrm>
          </p:grpSpPr>
          <p:sp>
            <p:nvSpPr>
              <p:cNvPr id="68679" name="Line 8"/>
              <p:cNvSpPr>
                <a:spLocks noChangeShapeType="1"/>
              </p:cNvSpPr>
              <p:nvPr/>
            </p:nvSpPr>
            <p:spPr bwMode="auto">
              <a:xfrm>
                <a:off x="4416" y="480"/>
                <a:ext cx="0" cy="1056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68680" name="Line 9"/>
              <p:cNvSpPr>
                <a:spLocks noChangeShapeType="1"/>
              </p:cNvSpPr>
              <p:nvPr/>
            </p:nvSpPr>
            <p:spPr bwMode="auto">
              <a:xfrm>
                <a:off x="4416" y="1536"/>
                <a:ext cx="384" cy="0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  <p:sp>
          <p:nvSpPr>
            <p:cNvPr id="68678" name="Line 10"/>
            <p:cNvSpPr>
              <a:spLocks noChangeShapeType="1"/>
            </p:cNvSpPr>
            <p:nvPr/>
          </p:nvSpPr>
          <p:spPr bwMode="auto">
            <a:xfrm flipH="1">
              <a:off x="4032" y="1536"/>
              <a:ext cx="384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prstDash val="sysDot"/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</p:grpSp>
      <p:sp>
        <p:nvSpPr>
          <p:cNvPr id="94219" name="Text Box 11"/>
          <p:cNvSpPr txBox="1">
            <a:spLocks noChangeArrowheads="1"/>
          </p:cNvSpPr>
          <p:nvPr/>
        </p:nvSpPr>
        <p:spPr bwMode="auto">
          <a:xfrm>
            <a:off x="533400" y="3224213"/>
            <a:ext cx="3505200" cy="519112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CCFF"/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i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运放处于开环状态</a:t>
            </a:r>
            <a:endParaRPr lang="zh-CN" altLang="en-US" sz="2800" b="0" i="0">
              <a:solidFill>
                <a:srgbClr val="000099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94220" name="Rectangle 1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09600" y="404813"/>
            <a:ext cx="3810000" cy="533400"/>
          </a:xfr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l" eaLnBrk="1" hangingPunct="1"/>
            <a:r>
              <a:rPr lang="en-US" altLang="zh-CN" sz="2800" b="1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  <a:ea typeface="宋体" panose="02010600030101010101" pitchFamily="2" charset="-122"/>
              </a:rPr>
              <a:t>1.  </a:t>
            </a:r>
            <a:r>
              <a:rPr lang="zh-CN" altLang="en-US" sz="2800" b="1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  <a:ea typeface="宋体" panose="02010600030101010101" pitchFamily="2" charset="-122"/>
              </a:rPr>
              <a:t>基本电压比较器</a:t>
            </a:r>
          </a:p>
        </p:txBody>
      </p:sp>
      <p:sp>
        <p:nvSpPr>
          <p:cNvPr id="94221" name="Text Box 13"/>
          <p:cNvSpPr txBox="1">
            <a:spLocks noChangeArrowheads="1"/>
          </p:cNvSpPr>
          <p:nvPr/>
        </p:nvSpPr>
        <p:spPr bwMode="auto">
          <a:xfrm>
            <a:off x="609600" y="5457825"/>
            <a:ext cx="8077200" cy="5619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 sz="2800" i="0" dirty="0">
                <a:solidFill>
                  <a:srgbClr val="CC0000"/>
                </a:solidFill>
              </a:rPr>
              <a:t>阈值电压</a:t>
            </a:r>
            <a:r>
              <a:rPr lang="en-US" altLang="zh-CN" sz="2800" i="0" dirty="0">
                <a:solidFill>
                  <a:srgbClr val="CC0000"/>
                </a:solidFill>
              </a:rPr>
              <a:t>(</a:t>
            </a:r>
            <a:r>
              <a:rPr lang="zh-CN" altLang="en-US" sz="2800" i="0" dirty="0">
                <a:solidFill>
                  <a:srgbClr val="CC0000"/>
                </a:solidFill>
              </a:rPr>
              <a:t>门限电平</a:t>
            </a:r>
            <a:r>
              <a:rPr lang="en-US" altLang="zh-CN" sz="2800" i="0" dirty="0">
                <a:solidFill>
                  <a:srgbClr val="CC0000"/>
                </a:solidFill>
              </a:rPr>
              <a:t>)</a:t>
            </a:r>
            <a:r>
              <a:rPr lang="zh-CN" altLang="en-US" sz="2800" i="0" dirty="0">
                <a:solidFill>
                  <a:srgbClr val="CC0000"/>
                </a:solidFill>
              </a:rPr>
              <a:t>：输出跃变所对应的输入电压。    </a:t>
            </a:r>
          </a:p>
        </p:txBody>
      </p:sp>
      <p:sp>
        <p:nvSpPr>
          <p:cNvPr id="68618" name="Line 14"/>
          <p:cNvSpPr>
            <a:spLocks noChangeShapeType="1"/>
          </p:cNvSpPr>
          <p:nvPr/>
        </p:nvSpPr>
        <p:spPr bwMode="auto">
          <a:xfrm>
            <a:off x="1700213" y="785813"/>
            <a:ext cx="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>
              <a:latin typeface="Times New Roman" panose="02020603050405020304" charset="0"/>
            </a:endParaRPr>
          </a:p>
        </p:txBody>
      </p:sp>
      <p:grpSp>
        <p:nvGrpSpPr>
          <p:cNvPr id="4" name="Group 81"/>
          <p:cNvGrpSpPr/>
          <p:nvPr/>
        </p:nvGrpSpPr>
        <p:grpSpPr bwMode="auto">
          <a:xfrm>
            <a:off x="5181600" y="304800"/>
            <a:ext cx="3200400" cy="2667000"/>
            <a:chOff x="3264" y="192"/>
            <a:chExt cx="2016" cy="1680"/>
          </a:xfrm>
        </p:grpSpPr>
        <p:sp>
          <p:nvSpPr>
            <p:cNvPr id="68669" name="Line 16"/>
            <p:cNvSpPr>
              <a:spLocks noChangeShapeType="1"/>
            </p:cNvSpPr>
            <p:nvPr/>
          </p:nvSpPr>
          <p:spPr bwMode="auto">
            <a:xfrm>
              <a:off x="3264" y="1200"/>
              <a:ext cx="17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grpSp>
          <p:nvGrpSpPr>
            <p:cNvPr id="68670" name="Group 80"/>
            <p:cNvGrpSpPr/>
            <p:nvPr/>
          </p:nvGrpSpPr>
          <p:grpSpPr bwMode="auto">
            <a:xfrm>
              <a:off x="3792" y="192"/>
              <a:ext cx="1488" cy="1680"/>
              <a:chOff x="3792" y="192"/>
              <a:chExt cx="1488" cy="1680"/>
            </a:xfrm>
          </p:grpSpPr>
          <p:sp>
            <p:nvSpPr>
              <p:cNvPr id="68671" name="Line 18"/>
              <p:cNvSpPr>
                <a:spLocks noChangeShapeType="1"/>
              </p:cNvSpPr>
              <p:nvPr/>
            </p:nvSpPr>
            <p:spPr bwMode="auto">
              <a:xfrm flipV="1">
                <a:off x="4128" y="336"/>
                <a:ext cx="0" cy="15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68672" name="Text Box 19"/>
              <p:cNvSpPr txBox="1">
                <a:spLocks noChangeArrowheads="1"/>
              </p:cNvSpPr>
              <p:nvPr/>
            </p:nvSpPr>
            <p:spPr bwMode="auto">
              <a:xfrm>
                <a:off x="4944" y="912"/>
                <a:ext cx="336" cy="3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/>
                  <a:t>u</a:t>
                </a:r>
                <a:r>
                  <a:rPr lang="en-US" altLang="zh-CN" sz="2800" i="0" baseline="-25000"/>
                  <a:t>i</a:t>
                </a:r>
                <a:endParaRPr lang="en-US" altLang="zh-CN" sz="2800" b="0" i="0"/>
              </a:p>
            </p:txBody>
          </p:sp>
          <p:sp>
            <p:nvSpPr>
              <p:cNvPr id="68673" name="Text Box 20"/>
              <p:cNvSpPr txBox="1">
                <a:spLocks noChangeArrowheads="1"/>
              </p:cNvSpPr>
              <p:nvPr/>
            </p:nvSpPr>
            <p:spPr bwMode="auto">
              <a:xfrm>
                <a:off x="3792" y="192"/>
                <a:ext cx="384" cy="3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/>
                  <a:t>u</a:t>
                </a:r>
                <a:r>
                  <a:rPr lang="en-US" altLang="zh-CN" sz="2800" i="0" baseline="-25000"/>
                  <a:t>o</a:t>
                </a:r>
                <a:endParaRPr lang="en-US" altLang="zh-CN" sz="2800" b="0" i="0"/>
              </a:p>
            </p:txBody>
          </p:sp>
          <p:sp>
            <p:nvSpPr>
              <p:cNvPr id="68674" name="Text Box 21"/>
              <p:cNvSpPr txBox="1">
                <a:spLocks noChangeArrowheads="1"/>
              </p:cNvSpPr>
              <p:nvPr/>
            </p:nvSpPr>
            <p:spPr bwMode="auto">
              <a:xfrm flipH="1">
                <a:off x="3936" y="1175"/>
                <a:ext cx="240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/>
                  <a:t>O</a:t>
                </a:r>
              </a:p>
            </p:txBody>
          </p:sp>
          <p:sp>
            <p:nvSpPr>
              <p:cNvPr id="68675" name="Rectangle 22"/>
              <p:cNvSpPr>
                <a:spLocks noChangeArrowheads="1"/>
              </p:cNvSpPr>
              <p:nvPr/>
            </p:nvSpPr>
            <p:spPr bwMode="auto">
              <a:xfrm>
                <a:off x="4512" y="897"/>
                <a:ext cx="388" cy="3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800">
                    <a:latin typeface="Times New Roman" panose="02020603050405020304" charset="0"/>
                  </a:rPr>
                  <a:t>U</a:t>
                </a:r>
                <a:r>
                  <a:rPr lang="en-US" altLang="zh-CN" sz="2800" i="0" baseline="-25000">
                    <a:latin typeface="Times New Roman" panose="02020603050405020304" charset="0"/>
                  </a:rPr>
                  <a:t>R</a:t>
                </a:r>
                <a:endParaRPr lang="en-US" altLang="zh-CN" sz="2800" b="0" i="0" baseline="-25000">
                  <a:latin typeface="Times New Roman" panose="02020603050405020304" charset="0"/>
                </a:endParaRPr>
              </a:p>
            </p:txBody>
          </p:sp>
          <p:sp>
            <p:nvSpPr>
              <p:cNvPr id="68676" name="Line 23"/>
              <p:cNvSpPr>
                <a:spLocks noChangeShapeType="1"/>
              </p:cNvSpPr>
              <p:nvPr/>
            </p:nvSpPr>
            <p:spPr bwMode="auto">
              <a:xfrm>
                <a:off x="4512" y="1152"/>
                <a:ext cx="0" cy="4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</p:grpSp>
      <p:grpSp>
        <p:nvGrpSpPr>
          <p:cNvPr id="6" name="Group 27"/>
          <p:cNvGrpSpPr/>
          <p:nvPr/>
        </p:nvGrpSpPr>
        <p:grpSpPr bwMode="auto">
          <a:xfrm>
            <a:off x="685800" y="838200"/>
            <a:ext cx="3805238" cy="2081213"/>
            <a:chOff x="387" y="720"/>
            <a:chExt cx="2397" cy="1311"/>
          </a:xfrm>
        </p:grpSpPr>
        <p:sp>
          <p:nvSpPr>
            <p:cNvPr id="68626" name="Text Box 28"/>
            <p:cNvSpPr txBox="1">
              <a:spLocks noChangeArrowheads="1"/>
            </p:cNvSpPr>
            <p:nvPr/>
          </p:nvSpPr>
          <p:spPr bwMode="auto">
            <a:xfrm>
              <a:off x="675" y="1440"/>
              <a:ext cx="432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olidFill>
                    <a:srgbClr val="000099"/>
                  </a:solidFill>
                </a:rPr>
                <a:t>U</a:t>
              </a:r>
              <a:r>
                <a:rPr lang="en-US" altLang="zh-CN" sz="2800" i="0" baseline="-25000">
                  <a:solidFill>
                    <a:srgbClr val="000099"/>
                  </a:solidFill>
                </a:rPr>
                <a:t>R</a:t>
              </a:r>
              <a:endParaRPr lang="en-US" altLang="zh-CN" sz="2800" b="0" i="0">
                <a:solidFill>
                  <a:srgbClr val="000099"/>
                </a:solidFill>
              </a:endParaRPr>
            </a:p>
          </p:txBody>
        </p:sp>
        <p:sp>
          <p:nvSpPr>
            <p:cNvPr id="68627" name="Text Box 29"/>
            <p:cNvSpPr txBox="1">
              <a:spLocks noChangeArrowheads="1"/>
            </p:cNvSpPr>
            <p:nvPr/>
          </p:nvSpPr>
          <p:spPr bwMode="auto">
            <a:xfrm>
              <a:off x="2352" y="1248"/>
              <a:ext cx="432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olidFill>
                    <a:srgbClr val="000099"/>
                  </a:solidFill>
                </a:rPr>
                <a:t>u</a:t>
              </a:r>
              <a:r>
                <a:rPr lang="en-US" altLang="zh-CN" sz="2800" i="0" baseline="-25000">
                  <a:solidFill>
                    <a:srgbClr val="000099"/>
                  </a:solidFill>
                </a:rPr>
                <a:t>o</a:t>
              </a:r>
              <a:endParaRPr lang="en-US" altLang="zh-CN" sz="2800" i="0">
                <a:solidFill>
                  <a:srgbClr val="000099"/>
                </a:solidFill>
              </a:endParaRPr>
            </a:p>
          </p:txBody>
        </p:sp>
        <p:sp>
          <p:nvSpPr>
            <p:cNvPr id="68628" name="Text Box 30"/>
            <p:cNvSpPr txBox="1">
              <a:spLocks noChangeArrowheads="1"/>
            </p:cNvSpPr>
            <p:nvPr/>
          </p:nvSpPr>
          <p:spPr bwMode="auto">
            <a:xfrm>
              <a:off x="387" y="1257"/>
              <a:ext cx="432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olidFill>
                    <a:srgbClr val="000099"/>
                  </a:solidFill>
                </a:rPr>
                <a:t>u</a:t>
              </a:r>
              <a:r>
                <a:rPr lang="en-US" altLang="zh-CN" sz="2800" i="0" baseline="-25000">
                  <a:solidFill>
                    <a:srgbClr val="000099"/>
                  </a:solidFill>
                </a:rPr>
                <a:t>i</a:t>
              </a:r>
              <a:endParaRPr lang="en-US" altLang="zh-CN" sz="2800" i="0">
                <a:solidFill>
                  <a:srgbClr val="000099"/>
                </a:solidFill>
              </a:endParaRPr>
            </a:p>
          </p:txBody>
        </p:sp>
        <p:sp>
          <p:nvSpPr>
            <p:cNvPr id="68629" name="Rectangle 31"/>
            <p:cNvSpPr>
              <a:spLocks noChangeArrowheads="1"/>
            </p:cNvSpPr>
            <p:nvPr/>
          </p:nvSpPr>
          <p:spPr bwMode="auto">
            <a:xfrm>
              <a:off x="1089" y="1344"/>
              <a:ext cx="258" cy="7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8630" name="Rectangle 32"/>
            <p:cNvSpPr>
              <a:spLocks noChangeArrowheads="1"/>
            </p:cNvSpPr>
            <p:nvPr/>
          </p:nvSpPr>
          <p:spPr bwMode="auto">
            <a:xfrm>
              <a:off x="1089" y="1085"/>
              <a:ext cx="258" cy="7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8631" name="Rectangle 33"/>
            <p:cNvSpPr>
              <a:spLocks noChangeArrowheads="1"/>
            </p:cNvSpPr>
            <p:nvPr/>
          </p:nvSpPr>
          <p:spPr bwMode="auto">
            <a:xfrm>
              <a:off x="1059" y="1401"/>
              <a:ext cx="341" cy="3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800">
                  <a:latin typeface="Times New Roman" panose="02020603050405020304" charset="0"/>
                </a:rPr>
                <a:t>R</a:t>
              </a:r>
              <a:r>
                <a:rPr lang="en-US" altLang="zh-CN" sz="2800" i="0" baseline="-25000">
                  <a:latin typeface="Times New Roman" panose="02020603050405020304" charset="0"/>
                </a:rPr>
                <a:t>2</a:t>
              </a:r>
            </a:p>
          </p:txBody>
        </p:sp>
        <p:sp>
          <p:nvSpPr>
            <p:cNvPr id="68632" name="Line 34"/>
            <p:cNvSpPr>
              <a:spLocks noChangeShapeType="1"/>
            </p:cNvSpPr>
            <p:nvPr/>
          </p:nvSpPr>
          <p:spPr bwMode="auto">
            <a:xfrm flipH="1">
              <a:off x="675" y="1123"/>
              <a:ext cx="41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8633" name="Line 35"/>
            <p:cNvSpPr>
              <a:spLocks noChangeShapeType="1"/>
            </p:cNvSpPr>
            <p:nvPr/>
          </p:nvSpPr>
          <p:spPr bwMode="auto">
            <a:xfrm flipH="1">
              <a:off x="985" y="1383"/>
              <a:ext cx="12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8634" name="Rectangle 36" descr="40%"/>
            <p:cNvSpPr>
              <a:spLocks noChangeArrowheads="1"/>
            </p:cNvSpPr>
            <p:nvPr/>
          </p:nvSpPr>
          <p:spPr bwMode="auto">
            <a:xfrm>
              <a:off x="1537" y="893"/>
              <a:ext cx="518" cy="61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8635" name="Text Box 37"/>
            <p:cNvSpPr txBox="1">
              <a:spLocks noChangeArrowheads="1"/>
            </p:cNvSpPr>
            <p:nvPr/>
          </p:nvSpPr>
          <p:spPr bwMode="auto">
            <a:xfrm>
              <a:off x="1530" y="1216"/>
              <a:ext cx="223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/>
                <a:t>+</a:t>
              </a:r>
              <a:endParaRPr lang="en-US" altLang="zh-CN" sz="2800" b="0" i="0"/>
            </a:p>
          </p:txBody>
        </p:sp>
        <p:sp>
          <p:nvSpPr>
            <p:cNvPr id="68636" name="Text Box 38"/>
            <p:cNvSpPr txBox="1">
              <a:spLocks noChangeArrowheads="1"/>
            </p:cNvSpPr>
            <p:nvPr/>
          </p:nvSpPr>
          <p:spPr bwMode="auto">
            <a:xfrm>
              <a:off x="1848" y="1075"/>
              <a:ext cx="402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/>
                <a:t>+</a:t>
              </a:r>
              <a:endParaRPr lang="en-US" altLang="zh-CN" sz="2800" b="0" i="0"/>
            </a:p>
          </p:txBody>
        </p:sp>
        <p:sp>
          <p:nvSpPr>
            <p:cNvPr id="68637" name="Text Box 39"/>
            <p:cNvSpPr txBox="1">
              <a:spLocks noChangeArrowheads="1"/>
            </p:cNvSpPr>
            <p:nvPr/>
          </p:nvSpPr>
          <p:spPr bwMode="auto">
            <a:xfrm>
              <a:off x="1747" y="857"/>
              <a:ext cx="527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i="0">
                  <a:ea typeface="创艺简宋体" charset="0"/>
                  <a:cs typeface="创艺简宋体" charset="0"/>
                  <a:sym typeface="Symbol" panose="05050102010706020507" charset="0"/>
                </a:rPr>
                <a:t></a:t>
              </a:r>
              <a:endParaRPr lang="en-US" altLang="zh-CN" sz="2400" b="0" i="0"/>
            </a:p>
          </p:txBody>
        </p:sp>
        <p:sp>
          <p:nvSpPr>
            <p:cNvPr id="68638" name="Line 40"/>
            <p:cNvSpPr>
              <a:spLocks noChangeShapeType="1"/>
            </p:cNvSpPr>
            <p:nvPr/>
          </p:nvSpPr>
          <p:spPr bwMode="auto">
            <a:xfrm>
              <a:off x="1337" y="1383"/>
              <a:ext cx="1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8639" name="Line 41"/>
            <p:cNvSpPr>
              <a:spLocks noChangeShapeType="1"/>
            </p:cNvSpPr>
            <p:nvPr/>
          </p:nvSpPr>
          <p:spPr bwMode="auto">
            <a:xfrm>
              <a:off x="2055" y="1219"/>
              <a:ext cx="25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8640" name="Line 42"/>
            <p:cNvSpPr>
              <a:spLocks noChangeShapeType="1"/>
            </p:cNvSpPr>
            <p:nvPr/>
          </p:nvSpPr>
          <p:spPr bwMode="auto">
            <a:xfrm>
              <a:off x="1440" y="720"/>
              <a:ext cx="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8641" name="Line 43"/>
            <p:cNvSpPr>
              <a:spLocks noChangeShapeType="1"/>
            </p:cNvSpPr>
            <p:nvPr/>
          </p:nvSpPr>
          <p:spPr bwMode="auto">
            <a:xfrm>
              <a:off x="1337" y="1124"/>
              <a:ext cx="1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8642" name="Text Box 44"/>
            <p:cNvSpPr txBox="1">
              <a:spLocks noChangeArrowheads="1"/>
            </p:cNvSpPr>
            <p:nvPr/>
          </p:nvSpPr>
          <p:spPr bwMode="auto">
            <a:xfrm>
              <a:off x="1537" y="944"/>
              <a:ext cx="329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/>
                <a:t>–</a:t>
              </a:r>
              <a:endParaRPr lang="en-US" altLang="zh-CN" sz="2800" b="0" i="0"/>
            </a:p>
          </p:txBody>
        </p:sp>
        <p:sp>
          <p:nvSpPr>
            <p:cNvPr id="68643" name="Text Box 45"/>
            <p:cNvSpPr txBox="1">
              <a:spLocks noChangeArrowheads="1"/>
            </p:cNvSpPr>
            <p:nvPr/>
          </p:nvSpPr>
          <p:spPr bwMode="auto">
            <a:xfrm rot="5400000">
              <a:off x="1605" y="869"/>
              <a:ext cx="234" cy="2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en-US" altLang="zh-CN" sz="2400" i="0">
                  <a:sym typeface="Symbol" panose="05050102010706020507" charset="0"/>
                </a:rPr>
                <a:t></a:t>
              </a:r>
              <a:endParaRPr kumimoji="0" lang="en-US" altLang="zh-CN" sz="2400" i="0"/>
            </a:p>
          </p:txBody>
        </p:sp>
        <p:sp>
          <p:nvSpPr>
            <p:cNvPr id="68644" name="Oval 46"/>
            <p:cNvSpPr>
              <a:spLocks noChangeArrowheads="1"/>
            </p:cNvSpPr>
            <p:nvPr/>
          </p:nvSpPr>
          <p:spPr bwMode="auto">
            <a:xfrm>
              <a:off x="915" y="1366"/>
              <a:ext cx="63" cy="63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8645" name="Oval 47"/>
            <p:cNvSpPr>
              <a:spLocks noChangeArrowheads="1"/>
            </p:cNvSpPr>
            <p:nvPr/>
          </p:nvSpPr>
          <p:spPr bwMode="auto">
            <a:xfrm>
              <a:off x="2304" y="1185"/>
              <a:ext cx="63" cy="63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8646" name="Oval 48"/>
            <p:cNvSpPr>
              <a:spLocks noChangeArrowheads="1"/>
            </p:cNvSpPr>
            <p:nvPr/>
          </p:nvSpPr>
          <p:spPr bwMode="auto">
            <a:xfrm>
              <a:off x="627" y="1089"/>
              <a:ext cx="63" cy="63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8647" name="Text Box 49"/>
            <p:cNvSpPr txBox="1">
              <a:spLocks noChangeArrowheads="1"/>
            </p:cNvSpPr>
            <p:nvPr/>
          </p:nvSpPr>
          <p:spPr bwMode="auto">
            <a:xfrm>
              <a:off x="1042" y="729"/>
              <a:ext cx="353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/>
                <a:t>R</a:t>
              </a:r>
              <a:r>
                <a:rPr lang="en-US" altLang="zh-CN" sz="2800" i="0" baseline="-25000"/>
                <a:t>1</a:t>
              </a:r>
              <a:endParaRPr lang="en-US" altLang="zh-CN" sz="2800" i="0"/>
            </a:p>
          </p:txBody>
        </p:sp>
        <p:grpSp>
          <p:nvGrpSpPr>
            <p:cNvPr id="68648" name="Group 50"/>
            <p:cNvGrpSpPr/>
            <p:nvPr/>
          </p:nvGrpSpPr>
          <p:grpSpPr bwMode="auto">
            <a:xfrm>
              <a:off x="2256" y="1617"/>
              <a:ext cx="148" cy="207"/>
              <a:chOff x="2160" y="1713"/>
              <a:chExt cx="148" cy="207"/>
            </a:xfrm>
          </p:grpSpPr>
          <p:grpSp>
            <p:nvGrpSpPr>
              <p:cNvPr id="68665" name="Group 51"/>
              <p:cNvGrpSpPr/>
              <p:nvPr/>
            </p:nvGrpSpPr>
            <p:grpSpPr bwMode="auto">
              <a:xfrm>
                <a:off x="2160" y="1767"/>
                <a:ext cx="148" cy="153"/>
                <a:chOff x="720" y="2736"/>
                <a:chExt cx="185" cy="192"/>
              </a:xfrm>
            </p:grpSpPr>
            <p:sp>
              <p:nvSpPr>
                <p:cNvPr id="68667" name="Line 52"/>
                <p:cNvSpPr>
                  <a:spLocks noChangeShapeType="1"/>
                </p:cNvSpPr>
                <p:nvPr/>
              </p:nvSpPr>
              <p:spPr bwMode="auto">
                <a:xfrm>
                  <a:off x="720" y="2928"/>
                  <a:ext cx="185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68668" name="Line 53"/>
                <p:cNvSpPr>
                  <a:spLocks noChangeShapeType="1"/>
                </p:cNvSpPr>
                <p:nvPr/>
              </p:nvSpPr>
              <p:spPr bwMode="auto">
                <a:xfrm>
                  <a:off x="816" y="2736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</p:grpSp>
          <p:sp>
            <p:nvSpPr>
              <p:cNvPr id="68666" name="Oval 54"/>
              <p:cNvSpPr>
                <a:spLocks noChangeArrowheads="1"/>
              </p:cNvSpPr>
              <p:nvPr/>
            </p:nvSpPr>
            <p:spPr bwMode="auto">
              <a:xfrm>
                <a:off x="2208" y="1713"/>
                <a:ext cx="63" cy="63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  <p:sp>
          <p:nvSpPr>
            <p:cNvPr id="68649" name="Text Box 55"/>
            <p:cNvSpPr txBox="1">
              <a:spLocks noChangeArrowheads="1"/>
            </p:cNvSpPr>
            <p:nvPr/>
          </p:nvSpPr>
          <p:spPr bwMode="auto">
            <a:xfrm>
              <a:off x="2352" y="1065"/>
              <a:ext cx="288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</a:rPr>
                <a:t>+</a:t>
              </a:r>
            </a:p>
          </p:txBody>
        </p:sp>
        <p:sp>
          <p:nvSpPr>
            <p:cNvPr id="68650" name="Text Box 56"/>
            <p:cNvSpPr txBox="1">
              <a:spLocks noChangeArrowheads="1"/>
            </p:cNvSpPr>
            <p:nvPr/>
          </p:nvSpPr>
          <p:spPr bwMode="auto">
            <a:xfrm>
              <a:off x="2352" y="1497"/>
              <a:ext cx="288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</a:rPr>
                <a:t>–</a:t>
              </a:r>
            </a:p>
          </p:txBody>
        </p:sp>
        <p:grpSp>
          <p:nvGrpSpPr>
            <p:cNvPr id="68651" name="Group 57"/>
            <p:cNvGrpSpPr/>
            <p:nvPr/>
          </p:nvGrpSpPr>
          <p:grpSpPr bwMode="auto">
            <a:xfrm>
              <a:off x="863" y="1824"/>
              <a:ext cx="148" cy="207"/>
              <a:chOff x="2160" y="1713"/>
              <a:chExt cx="148" cy="207"/>
            </a:xfrm>
          </p:grpSpPr>
          <p:grpSp>
            <p:nvGrpSpPr>
              <p:cNvPr id="68661" name="Group 58"/>
              <p:cNvGrpSpPr/>
              <p:nvPr/>
            </p:nvGrpSpPr>
            <p:grpSpPr bwMode="auto">
              <a:xfrm>
                <a:off x="2160" y="1767"/>
                <a:ext cx="148" cy="153"/>
                <a:chOff x="720" y="2736"/>
                <a:chExt cx="185" cy="192"/>
              </a:xfrm>
            </p:grpSpPr>
            <p:sp>
              <p:nvSpPr>
                <p:cNvPr id="68663" name="Line 59"/>
                <p:cNvSpPr>
                  <a:spLocks noChangeShapeType="1"/>
                </p:cNvSpPr>
                <p:nvPr/>
              </p:nvSpPr>
              <p:spPr bwMode="auto">
                <a:xfrm>
                  <a:off x="720" y="2928"/>
                  <a:ext cx="185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68664" name="Line 60"/>
                <p:cNvSpPr>
                  <a:spLocks noChangeShapeType="1"/>
                </p:cNvSpPr>
                <p:nvPr/>
              </p:nvSpPr>
              <p:spPr bwMode="auto">
                <a:xfrm>
                  <a:off x="816" y="2736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</p:grpSp>
          <p:sp>
            <p:nvSpPr>
              <p:cNvPr id="68662" name="Oval 61"/>
              <p:cNvSpPr>
                <a:spLocks noChangeArrowheads="1"/>
              </p:cNvSpPr>
              <p:nvPr/>
            </p:nvSpPr>
            <p:spPr bwMode="auto">
              <a:xfrm>
                <a:off x="2208" y="1713"/>
                <a:ext cx="63" cy="63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  <p:sp>
          <p:nvSpPr>
            <p:cNvPr id="68652" name="Text Box 62"/>
            <p:cNvSpPr txBox="1">
              <a:spLocks noChangeArrowheads="1"/>
            </p:cNvSpPr>
            <p:nvPr/>
          </p:nvSpPr>
          <p:spPr bwMode="auto">
            <a:xfrm>
              <a:off x="410" y="969"/>
              <a:ext cx="288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</a:rPr>
                <a:t>+</a:t>
              </a:r>
            </a:p>
          </p:txBody>
        </p:sp>
        <p:grpSp>
          <p:nvGrpSpPr>
            <p:cNvPr id="68653" name="Group 63"/>
            <p:cNvGrpSpPr/>
            <p:nvPr/>
          </p:nvGrpSpPr>
          <p:grpSpPr bwMode="auto">
            <a:xfrm>
              <a:off x="575" y="1824"/>
              <a:ext cx="148" cy="207"/>
              <a:chOff x="2160" y="1713"/>
              <a:chExt cx="148" cy="207"/>
            </a:xfrm>
          </p:grpSpPr>
          <p:grpSp>
            <p:nvGrpSpPr>
              <p:cNvPr id="68657" name="Group 64"/>
              <p:cNvGrpSpPr/>
              <p:nvPr/>
            </p:nvGrpSpPr>
            <p:grpSpPr bwMode="auto">
              <a:xfrm>
                <a:off x="2160" y="1767"/>
                <a:ext cx="148" cy="153"/>
                <a:chOff x="720" y="2736"/>
                <a:chExt cx="185" cy="192"/>
              </a:xfrm>
            </p:grpSpPr>
            <p:sp>
              <p:nvSpPr>
                <p:cNvPr id="68659" name="Line 65"/>
                <p:cNvSpPr>
                  <a:spLocks noChangeShapeType="1"/>
                </p:cNvSpPr>
                <p:nvPr/>
              </p:nvSpPr>
              <p:spPr bwMode="auto">
                <a:xfrm>
                  <a:off x="720" y="2928"/>
                  <a:ext cx="185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68660" name="Line 66"/>
                <p:cNvSpPr>
                  <a:spLocks noChangeShapeType="1"/>
                </p:cNvSpPr>
                <p:nvPr/>
              </p:nvSpPr>
              <p:spPr bwMode="auto">
                <a:xfrm>
                  <a:off x="816" y="2736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</p:grpSp>
          <p:sp>
            <p:nvSpPr>
              <p:cNvPr id="68658" name="Oval 67"/>
              <p:cNvSpPr>
                <a:spLocks noChangeArrowheads="1"/>
              </p:cNvSpPr>
              <p:nvPr/>
            </p:nvSpPr>
            <p:spPr bwMode="auto">
              <a:xfrm>
                <a:off x="2208" y="1713"/>
                <a:ext cx="63" cy="63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  <p:sp>
          <p:nvSpPr>
            <p:cNvPr id="68654" name="Text Box 68"/>
            <p:cNvSpPr txBox="1">
              <a:spLocks noChangeArrowheads="1"/>
            </p:cNvSpPr>
            <p:nvPr/>
          </p:nvSpPr>
          <p:spPr bwMode="auto">
            <a:xfrm>
              <a:off x="723" y="1248"/>
              <a:ext cx="288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</a:rPr>
                <a:t>+</a:t>
              </a:r>
            </a:p>
          </p:txBody>
        </p:sp>
        <p:sp>
          <p:nvSpPr>
            <p:cNvPr id="68655" name="Text Box 69"/>
            <p:cNvSpPr txBox="1">
              <a:spLocks noChangeArrowheads="1"/>
            </p:cNvSpPr>
            <p:nvPr/>
          </p:nvSpPr>
          <p:spPr bwMode="auto">
            <a:xfrm>
              <a:off x="387" y="1680"/>
              <a:ext cx="288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</a:rPr>
                <a:t>–</a:t>
              </a:r>
            </a:p>
          </p:txBody>
        </p:sp>
        <p:sp>
          <p:nvSpPr>
            <p:cNvPr id="68656" name="Text Box 70"/>
            <p:cNvSpPr txBox="1">
              <a:spLocks noChangeArrowheads="1"/>
            </p:cNvSpPr>
            <p:nvPr/>
          </p:nvSpPr>
          <p:spPr bwMode="auto">
            <a:xfrm>
              <a:off x="723" y="1689"/>
              <a:ext cx="288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</a:rPr>
                <a:t>–</a:t>
              </a:r>
            </a:p>
          </p:txBody>
        </p:sp>
      </p:grpSp>
      <p:sp>
        <p:nvSpPr>
          <p:cNvPr id="94279" name="Rectangle 71"/>
          <p:cNvSpPr>
            <a:spLocks noChangeArrowheads="1"/>
          </p:cNvSpPr>
          <p:nvPr/>
        </p:nvSpPr>
        <p:spPr bwMode="auto">
          <a:xfrm>
            <a:off x="457200" y="3833813"/>
            <a:ext cx="4191000" cy="104028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800" b="1" i="0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当 </a:t>
            </a:r>
            <a:r>
              <a:rPr lang="en-US" altLang="zh-CN" sz="2800" b="1" i="1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u</a:t>
            </a:r>
            <a:r>
              <a:rPr lang="en-US" altLang="zh-CN" sz="2800" b="1" i="1" baseline="-25000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+</a:t>
            </a:r>
            <a:r>
              <a:rPr lang="en-US" altLang="zh-CN" sz="2800" b="1" i="1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&gt;u</a:t>
            </a:r>
            <a:r>
              <a:rPr lang="en-US" altLang="zh-CN" sz="2800" b="1" i="1" baseline="-25000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– </a:t>
            </a:r>
            <a:r>
              <a:rPr lang="zh-CN" altLang="en-US" sz="2800" b="1" i="0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时，</a:t>
            </a:r>
            <a:r>
              <a:rPr lang="en-US" altLang="zh-CN" sz="2800" b="1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u</a:t>
            </a:r>
            <a:r>
              <a:rPr lang="en-US" altLang="zh-CN" sz="2800" b="1" i="1" baseline="-25000" dirty="0" err="1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o</a:t>
            </a:r>
            <a:r>
              <a:rPr lang="en-US" altLang="zh-CN" sz="2800" b="1" i="1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= +</a:t>
            </a:r>
            <a:r>
              <a:rPr lang="en-US" altLang="zh-CN" sz="2800" b="1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U</a:t>
            </a:r>
            <a:r>
              <a:rPr lang="en-US" altLang="zh-CN" sz="2800" b="1" i="1" baseline="-25000" dirty="0" err="1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o</a:t>
            </a:r>
            <a:r>
              <a:rPr lang="en-US" altLang="zh-CN" sz="2800" b="1" i="1" baseline="-25000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 (sat) </a:t>
            </a:r>
            <a:endParaRPr lang="en-US" altLang="zh-CN" sz="2800" b="1" i="1" baseline="-25000" dirty="0">
              <a:solidFill>
                <a:srgbClr val="000099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panose="02020603050405020304"/>
              <a:cs typeface="Times New Roman" panose="02020603050405020304"/>
              <a:sym typeface="Symbol" panose="05050102010706020507" charset="0"/>
            </a:endParaRPr>
          </a:p>
          <a:p>
            <a:pPr>
              <a:spcBef>
                <a:spcPct val="20000"/>
              </a:spcBef>
            </a:pPr>
            <a:r>
              <a:rPr lang="en-US" altLang="zh-CN" sz="2800" b="1" i="0" baseline="-25000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      </a:t>
            </a:r>
            <a:r>
              <a:rPr lang="en-US" altLang="zh-CN" sz="2800" b="1" i="1" baseline="-25000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 </a:t>
            </a:r>
            <a:r>
              <a:rPr lang="en-US" altLang="zh-CN" sz="2800" b="1" i="1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u</a:t>
            </a:r>
            <a:r>
              <a:rPr lang="en-US" altLang="zh-CN" sz="2800" b="1" i="1" baseline="-25000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+</a:t>
            </a:r>
            <a:r>
              <a:rPr lang="en-US" altLang="zh-CN" sz="2800" b="1" i="1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&lt;u</a:t>
            </a:r>
            <a:r>
              <a:rPr lang="en-US" altLang="zh-CN" sz="2800" b="1" i="1" baseline="-25000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–  </a:t>
            </a:r>
            <a:r>
              <a:rPr lang="zh-CN" altLang="en-US" sz="2800" b="1" i="0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时，</a:t>
            </a:r>
            <a:r>
              <a:rPr lang="en-US" altLang="zh-CN" sz="2800" b="1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u</a:t>
            </a:r>
            <a:r>
              <a:rPr lang="en-US" altLang="zh-CN" sz="2800" b="1" i="1" baseline="-25000" dirty="0" err="1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o</a:t>
            </a:r>
            <a:r>
              <a:rPr lang="en-US" altLang="zh-CN" sz="2800" b="1" i="1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= </a:t>
            </a:r>
            <a:r>
              <a:rPr lang="en-US" altLang="zh-CN" sz="2800" b="1" i="1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–</a:t>
            </a:r>
            <a:r>
              <a:rPr lang="en-US" altLang="zh-CN" sz="2800" b="1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U</a:t>
            </a:r>
            <a:r>
              <a:rPr lang="en-US" altLang="zh-CN" sz="2800" b="1" i="1" baseline="-25000" dirty="0" err="1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o</a:t>
            </a:r>
            <a:r>
              <a:rPr lang="en-US" altLang="zh-CN" sz="2800" b="1" i="1" baseline="-25000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 (sat) </a:t>
            </a:r>
          </a:p>
        </p:txBody>
      </p:sp>
      <p:sp>
        <p:nvSpPr>
          <p:cNvPr id="94280" name="Rectangle 72"/>
          <p:cNvSpPr>
            <a:spLocks noChangeArrowheads="1"/>
          </p:cNvSpPr>
          <p:nvPr/>
        </p:nvSpPr>
        <p:spPr bwMode="auto">
          <a:xfrm>
            <a:off x="4495800" y="3886200"/>
            <a:ext cx="4233174" cy="104028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800" b="1" i="0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即 </a:t>
            </a:r>
            <a:r>
              <a:rPr lang="en-US" altLang="zh-CN" sz="2800" b="1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u</a:t>
            </a:r>
            <a:r>
              <a:rPr lang="en-US" altLang="zh-CN" sz="2800" b="1" i="1" baseline="-25000" dirty="0" err="1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i</a:t>
            </a:r>
            <a:r>
              <a:rPr lang="en-US" altLang="zh-CN" sz="2800" b="1" i="1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&lt;U</a:t>
            </a:r>
            <a:r>
              <a:rPr lang="en-US" altLang="zh-CN" sz="2800" b="1" i="1" baseline="-25000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R  </a:t>
            </a:r>
            <a:r>
              <a:rPr lang="zh-CN" altLang="en-US" sz="2800" b="1" i="0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时，</a:t>
            </a:r>
            <a:r>
              <a:rPr lang="en-US" altLang="zh-CN" sz="2800" b="1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u</a:t>
            </a:r>
            <a:r>
              <a:rPr lang="en-US" altLang="zh-CN" sz="2800" b="1" i="1" baseline="-25000" dirty="0" err="1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o</a:t>
            </a:r>
            <a:r>
              <a:rPr lang="en-US" altLang="zh-CN" sz="2800" b="1" i="1" baseline="-25000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 </a:t>
            </a:r>
            <a:r>
              <a:rPr lang="en-US" altLang="zh-CN" sz="2800" b="1" i="1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= +</a:t>
            </a:r>
            <a:r>
              <a:rPr lang="en-US" altLang="zh-CN" sz="2800" b="1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U</a:t>
            </a:r>
            <a:r>
              <a:rPr lang="en-US" altLang="zh-CN" sz="2800" b="1" i="1" baseline="-25000" dirty="0" err="1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o</a:t>
            </a:r>
            <a:r>
              <a:rPr lang="en-US" altLang="zh-CN" sz="2800" b="1" i="1" baseline="-25000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 (sat) </a:t>
            </a:r>
            <a:endParaRPr lang="en-US" altLang="zh-CN" sz="2800" b="1" i="1" baseline="-25000" dirty="0">
              <a:solidFill>
                <a:srgbClr val="000099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panose="02020603050405020304"/>
              <a:cs typeface="Times New Roman" panose="02020603050405020304"/>
              <a:sym typeface="Symbol" panose="05050102010706020507" charset="0"/>
            </a:endParaRPr>
          </a:p>
          <a:p>
            <a:pPr>
              <a:spcBef>
                <a:spcPct val="20000"/>
              </a:spcBef>
            </a:pPr>
            <a:r>
              <a:rPr lang="en-US" altLang="zh-CN" sz="2800" b="1" i="0" baseline="-25000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       </a:t>
            </a:r>
            <a:r>
              <a:rPr lang="en-US" altLang="zh-CN" sz="2800" b="1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u</a:t>
            </a:r>
            <a:r>
              <a:rPr lang="en-US" altLang="zh-CN" sz="2800" b="1" i="1" baseline="-25000" dirty="0" err="1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i</a:t>
            </a:r>
            <a:r>
              <a:rPr lang="en-US" altLang="zh-CN" sz="2800" b="1" i="1" baseline="-25000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 </a:t>
            </a:r>
            <a:r>
              <a:rPr lang="en-US" altLang="zh-CN" sz="2800" b="1" i="1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&gt;U</a:t>
            </a:r>
            <a:r>
              <a:rPr lang="en-US" altLang="zh-CN" sz="2800" b="1" i="1" baseline="-25000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R </a:t>
            </a:r>
            <a:r>
              <a:rPr lang="zh-CN" altLang="en-US" sz="2800" b="1" i="0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时，</a:t>
            </a:r>
            <a:r>
              <a:rPr lang="en-US" altLang="zh-CN" sz="2800" b="1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u</a:t>
            </a:r>
            <a:r>
              <a:rPr lang="en-US" altLang="zh-CN" sz="2800" b="1" i="1" baseline="-25000" dirty="0" err="1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o</a:t>
            </a:r>
            <a:r>
              <a:rPr lang="en-US" altLang="zh-CN" sz="2800" b="1" i="1" baseline="-25000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 </a:t>
            </a:r>
            <a:r>
              <a:rPr lang="en-US" altLang="zh-CN" sz="2800" b="1" i="1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= </a:t>
            </a:r>
            <a:r>
              <a:rPr lang="en-US" altLang="zh-CN" sz="2800" b="1" i="1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–</a:t>
            </a:r>
            <a:r>
              <a:rPr lang="en-US" altLang="zh-CN" sz="2800" b="1" i="1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 </a:t>
            </a:r>
            <a:r>
              <a:rPr lang="en-US" altLang="zh-CN" sz="2800" b="1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U</a:t>
            </a:r>
            <a:r>
              <a:rPr lang="en-US" altLang="zh-CN" sz="2800" b="1" i="1" baseline="-25000" dirty="0" err="1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o</a:t>
            </a:r>
            <a:r>
              <a:rPr lang="en-US" altLang="zh-CN" sz="2800" b="1" i="1" baseline="-25000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 (sat)</a:t>
            </a:r>
          </a:p>
        </p:txBody>
      </p:sp>
      <p:sp>
        <p:nvSpPr>
          <p:cNvPr id="94282" name="Rectangle 74"/>
          <p:cNvSpPr>
            <a:spLocks noChangeArrowheads="1"/>
          </p:cNvSpPr>
          <p:nvPr/>
        </p:nvSpPr>
        <p:spPr bwMode="auto">
          <a:xfrm>
            <a:off x="609600" y="4876800"/>
            <a:ext cx="7126737" cy="55912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 i="0" dirty="0">
                <a:latin typeface="Times New Roman" panose="02020603050405020304"/>
                <a:cs typeface="Times New Roman" panose="02020603050405020304"/>
              </a:rPr>
              <a:t>可见，在 </a:t>
            </a:r>
            <a:r>
              <a:rPr lang="en-US" altLang="zh-CN" sz="2800" b="1" i="1" dirty="0" err="1">
                <a:latin typeface="Times New Roman" panose="02020603050405020304"/>
                <a:cs typeface="Times New Roman" panose="02020603050405020304"/>
              </a:rPr>
              <a:t>u</a:t>
            </a:r>
            <a:r>
              <a:rPr lang="en-US" altLang="zh-CN" sz="2800" b="1" i="1" baseline="-25000" dirty="0" err="1">
                <a:latin typeface="Times New Roman" panose="02020603050405020304"/>
                <a:cs typeface="Times New Roman" panose="02020603050405020304"/>
              </a:rPr>
              <a:t>i</a:t>
            </a:r>
            <a:r>
              <a:rPr lang="en-US" altLang="zh-CN" sz="2800" b="1" i="1" baseline="-25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800" b="1" i="1" dirty="0">
                <a:latin typeface="Times New Roman" panose="02020603050405020304"/>
                <a:cs typeface="Times New Roman" panose="02020603050405020304"/>
              </a:rPr>
              <a:t>=U</a:t>
            </a:r>
            <a:r>
              <a:rPr lang="en-US" altLang="zh-CN" sz="2800" b="1" i="1" baseline="-25000" dirty="0">
                <a:latin typeface="Times New Roman" panose="02020603050405020304"/>
                <a:cs typeface="Times New Roman" panose="02020603050405020304"/>
              </a:rPr>
              <a:t>R  </a:t>
            </a:r>
            <a:r>
              <a:rPr lang="zh-CN" altLang="en-US" sz="2800" b="1" i="0" dirty="0">
                <a:latin typeface="Times New Roman" panose="02020603050405020304"/>
                <a:cs typeface="Times New Roman" panose="02020603050405020304"/>
              </a:rPr>
              <a:t>处输出电压 </a:t>
            </a:r>
            <a:r>
              <a:rPr lang="en-US" altLang="zh-CN" sz="2800" b="1" i="1" dirty="0" err="1">
                <a:latin typeface="Times New Roman" panose="02020603050405020304"/>
                <a:cs typeface="Times New Roman" panose="02020603050405020304"/>
              </a:rPr>
              <a:t>u</a:t>
            </a:r>
            <a:r>
              <a:rPr lang="en-US" altLang="zh-CN" sz="2800" b="1" i="1" baseline="-25000" dirty="0" err="1">
                <a:latin typeface="Times New Roman" panose="02020603050405020304"/>
                <a:cs typeface="Times New Roman" panose="02020603050405020304"/>
              </a:rPr>
              <a:t>o</a:t>
            </a:r>
            <a:r>
              <a:rPr lang="en-US" altLang="zh-CN" sz="2800" b="1" i="1" baseline="-25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zh-CN" altLang="en-US" sz="2800" b="1" i="0" dirty="0">
                <a:latin typeface="Times New Roman" panose="02020603050405020304"/>
                <a:cs typeface="Times New Roman" panose="02020603050405020304"/>
              </a:rPr>
              <a:t>发生跃变。</a:t>
            </a:r>
          </a:p>
        </p:txBody>
      </p:sp>
      <p:sp>
        <p:nvSpPr>
          <p:cNvPr id="94284" name="AutoShape 76" descr="40%"/>
          <p:cNvSpPr>
            <a:spLocks noChangeArrowheads="1"/>
          </p:cNvSpPr>
          <p:nvPr/>
        </p:nvSpPr>
        <p:spPr bwMode="auto">
          <a:xfrm>
            <a:off x="1828800" y="2438400"/>
            <a:ext cx="1905000" cy="609600"/>
          </a:xfrm>
          <a:prstGeom prst="wedgeEllipseCallout">
            <a:avLst>
              <a:gd name="adj1" fmla="val -60500"/>
              <a:gd name="adj2" fmla="val -76565"/>
            </a:avLst>
          </a:prstGeom>
          <a:pattFill prst="pct40">
            <a:fgClr>
              <a:srgbClr val="CCFF66"/>
            </a:fgClr>
            <a:bgClr>
              <a:srgbClr val="FFFFFF"/>
            </a:bgClr>
          </a:pattFill>
          <a:ln w="19050">
            <a:solidFill>
              <a:srgbClr val="FF3300"/>
            </a:solidFill>
            <a:miter lim="800000"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zh-CN" altLang="en-US" sz="2800" i="0">
                <a:latin typeface="Times New Roman" panose="02020603050405020304" charset="0"/>
              </a:rPr>
              <a:t>参考电压</a:t>
            </a:r>
          </a:p>
        </p:txBody>
      </p:sp>
      <p:sp>
        <p:nvSpPr>
          <p:cNvPr id="94290" name="AutoShape 82">
            <a:hlinkClick r:id="rId2" action="ppaction://program"/>
          </p:cNvPr>
          <p:cNvSpPr>
            <a:spLocks noChangeArrowheads="1"/>
          </p:cNvSpPr>
          <p:nvPr/>
        </p:nvSpPr>
        <p:spPr bwMode="auto">
          <a:xfrm>
            <a:off x="3657600" y="457200"/>
            <a:ext cx="690563" cy="377825"/>
          </a:xfrm>
          <a:prstGeom prst="bevel">
            <a:avLst>
              <a:gd name="adj" fmla="val 12500"/>
            </a:avLst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shade val="80000"/>
                  <a:invGamma/>
                </a:schemeClr>
              </a:gs>
            </a:gsLst>
            <a:path path="rect">
              <a:fillToRect l="50000" t="50000" r="50000" b="50000"/>
            </a:path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zh-CN" altLang="en-US" sz="1600" i="0">
                <a:solidFill>
                  <a:srgbClr val="006600"/>
                </a:solidFill>
                <a:latin typeface="Times New Roman" panose="02020603050405020304" charset="0"/>
              </a:rPr>
              <a:t>动画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94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94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4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42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4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42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500"/>
                                        <p:tgtEl>
                                          <p:spTgt spid="94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4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94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94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94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94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0" grpId="0" autoUpdateAnimBg="0"/>
      <p:bldP spid="94211" grpId="0" autoUpdateAnimBg="0"/>
      <p:bldP spid="94212" grpId="0" autoUpdateAnimBg="0"/>
      <p:bldP spid="94213" grpId="0" animBg="1"/>
      <p:bldP spid="94219" grpId="0" animBg="1" autoUpdateAnimBg="0"/>
      <p:bldP spid="94221" grpId="0" autoUpdateAnimBg="0"/>
      <p:bldP spid="94279" grpId="0" build="p" autoUpdateAnimBg="0"/>
      <p:bldP spid="94280" grpId="0" build="p" autoUpdateAnimBg="0"/>
      <p:bldP spid="94282" grpId="0" autoUpdateAnimBg="0"/>
      <p:bldP spid="94284" grpId="0" animBg="1" autoUpdateAnimBg="0"/>
      <p:bldP spid="94290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 Box 2"/>
          <p:cNvSpPr txBox="1">
            <a:spLocks noChangeArrowheads="1"/>
          </p:cNvSpPr>
          <p:nvPr/>
        </p:nvSpPr>
        <p:spPr bwMode="auto">
          <a:xfrm>
            <a:off x="533400" y="5411788"/>
            <a:ext cx="3581400" cy="989012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00CCFF"/>
              </a:gs>
            </a:gsLst>
            <a:lin ang="5400000" scaled="1"/>
          </a:gra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10000"/>
              </a:spcBef>
            </a:pPr>
            <a:r>
              <a:rPr lang="en-US" altLang="zh-CN" sz="2800">
                <a:solidFill>
                  <a:srgbClr val="FF0000"/>
                </a:solidFill>
              </a:rPr>
              <a:t>u</a:t>
            </a:r>
            <a:r>
              <a:rPr lang="en-US" altLang="zh-CN" sz="2800" i="0" baseline="-25000">
                <a:solidFill>
                  <a:srgbClr val="FF0000"/>
                </a:solidFill>
              </a:rPr>
              <a:t>i </a:t>
            </a:r>
            <a:r>
              <a:rPr lang="en-US" altLang="zh-CN" sz="2800">
                <a:solidFill>
                  <a:srgbClr val="FF0000"/>
                </a:solidFill>
              </a:rPr>
              <a:t>&gt;U</a:t>
            </a:r>
            <a:r>
              <a:rPr lang="en-US" altLang="zh-CN" sz="2800" i="0" baseline="-25000">
                <a:solidFill>
                  <a:srgbClr val="FF0000"/>
                </a:solidFill>
              </a:rPr>
              <a:t>R</a:t>
            </a:r>
            <a:r>
              <a:rPr lang="zh-CN" altLang="en-US" sz="2800" i="0">
                <a:solidFill>
                  <a:srgbClr val="FF0000"/>
                </a:solidFill>
              </a:rPr>
              <a:t>，</a:t>
            </a:r>
            <a:r>
              <a:rPr lang="en-US" altLang="zh-CN" sz="2800">
                <a:solidFill>
                  <a:srgbClr val="FF0000"/>
                </a:solidFill>
              </a:rPr>
              <a:t>u</a:t>
            </a:r>
            <a:r>
              <a:rPr lang="en-US" altLang="zh-CN" sz="2800" i="0" baseline="-25000">
                <a:solidFill>
                  <a:srgbClr val="FF0000"/>
                </a:solidFill>
              </a:rPr>
              <a:t>o</a:t>
            </a:r>
            <a:r>
              <a:rPr lang="en-US" altLang="zh-CN" sz="2800">
                <a:solidFill>
                  <a:srgbClr val="FF0000"/>
                </a:solidFill>
              </a:rPr>
              <a:t>=+ U</a:t>
            </a:r>
            <a:r>
              <a:rPr lang="en-US" altLang="zh-CN" sz="2800" i="0" baseline="-25000">
                <a:solidFill>
                  <a:srgbClr val="FF0000"/>
                </a:solidFill>
              </a:rPr>
              <a:t>o</a:t>
            </a:r>
            <a:r>
              <a:rPr lang="en-US" altLang="zh-CN" sz="2800" baseline="-25000">
                <a:solidFill>
                  <a:srgbClr val="FF0000"/>
                </a:solidFill>
              </a:rPr>
              <a:t> </a:t>
            </a:r>
            <a:r>
              <a:rPr lang="en-US" altLang="zh-CN" sz="2800" i="0" baseline="-25000">
                <a:solidFill>
                  <a:srgbClr val="FF0000"/>
                </a:solidFill>
                <a:ea typeface="楷体_GB2312" charset="0"/>
                <a:cs typeface="楷体_GB2312" charset="0"/>
              </a:rPr>
              <a:t>(sat)</a:t>
            </a:r>
          </a:p>
          <a:p>
            <a:pPr algn="ctr" eaLnBrk="1" hangingPunct="1">
              <a:spcBef>
                <a:spcPct val="10000"/>
              </a:spcBef>
            </a:pPr>
            <a:r>
              <a:rPr lang="en-US" altLang="zh-CN" sz="2800">
                <a:solidFill>
                  <a:srgbClr val="FF0000"/>
                </a:solidFill>
              </a:rPr>
              <a:t>u</a:t>
            </a:r>
            <a:r>
              <a:rPr lang="en-US" altLang="zh-CN" sz="2800" i="0" baseline="-25000">
                <a:solidFill>
                  <a:srgbClr val="FF0000"/>
                </a:solidFill>
              </a:rPr>
              <a:t>i</a:t>
            </a:r>
            <a:r>
              <a:rPr lang="en-US" altLang="zh-CN" sz="2800" baseline="-25000">
                <a:solidFill>
                  <a:srgbClr val="FF0000"/>
                </a:solidFill>
              </a:rPr>
              <a:t> </a:t>
            </a:r>
            <a:r>
              <a:rPr lang="en-US" altLang="zh-CN" sz="2800">
                <a:solidFill>
                  <a:srgbClr val="FF0000"/>
                </a:solidFill>
              </a:rPr>
              <a:t>&lt;U</a:t>
            </a:r>
            <a:r>
              <a:rPr lang="en-US" altLang="zh-CN" sz="2800" baseline="-25000">
                <a:solidFill>
                  <a:srgbClr val="FF0000"/>
                </a:solidFill>
              </a:rPr>
              <a:t>R</a:t>
            </a:r>
            <a:r>
              <a:rPr lang="zh-CN" altLang="en-US" sz="2800" i="0">
                <a:solidFill>
                  <a:srgbClr val="FF0000"/>
                </a:solidFill>
              </a:rPr>
              <a:t>，</a:t>
            </a:r>
            <a:r>
              <a:rPr lang="en-US" altLang="zh-CN" sz="2800">
                <a:solidFill>
                  <a:srgbClr val="FF0000"/>
                </a:solidFill>
              </a:rPr>
              <a:t>u</a:t>
            </a:r>
            <a:r>
              <a:rPr lang="en-US" altLang="zh-CN" sz="2800" i="0" baseline="-25000">
                <a:solidFill>
                  <a:srgbClr val="FF0000"/>
                </a:solidFill>
              </a:rPr>
              <a:t>o</a:t>
            </a:r>
            <a:r>
              <a:rPr lang="en-US" altLang="zh-CN" sz="2800">
                <a:solidFill>
                  <a:srgbClr val="FF0000"/>
                </a:solidFill>
              </a:rPr>
              <a:t>= –U</a:t>
            </a:r>
            <a:r>
              <a:rPr lang="en-US" altLang="zh-CN" sz="2800" i="0" baseline="-25000">
                <a:solidFill>
                  <a:srgbClr val="FF0000"/>
                </a:solidFill>
              </a:rPr>
              <a:t>o</a:t>
            </a:r>
            <a:r>
              <a:rPr lang="en-US" altLang="zh-CN" sz="2800" baseline="-25000">
                <a:solidFill>
                  <a:srgbClr val="FF0000"/>
                </a:solidFill>
              </a:rPr>
              <a:t> </a:t>
            </a:r>
            <a:r>
              <a:rPr lang="en-US" altLang="zh-CN" sz="2800" i="0" baseline="-25000">
                <a:solidFill>
                  <a:srgbClr val="FF0000"/>
                </a:solidFill>
                <a:ea typeface="楷体_GB2312" charset="0"/>
                <a:cs typeface="楷体_GB2312" charset="0"/>
              </a:rPr>
              <a:t>(sat)</a:t>
            </a:r>
          </a:p>
        </p:txBody>
      </p:sp>
      <p:grpSp>
        <p:nvGrpSpPr>
          <p:cNvPr id="2" name="Group 3"/>
          <p:cNvGrpSpPr/>
          <p:nvPr/>
        </p:nvGrpSpPr>
        <p:grpSpPr bwMode="auto">
          <a:xfrm>
            <a:off x="5410200" y="4038600"/>
            <a:ext cx="2011363" cy="1474788"/>
            <a:chOff x="3456" y="2640"/>
            <a:chExt cx="1440" cy="1056"/>
          </a:xfrm>
        </p:grpSpPr>
        <p:sp>
          <p:nvSpPr>
            <p:cNvPr id="69756" name="Line 4"/>
            <p:cNvSpPr>
              <a:spLocks noChangeShapeType="1"/>
            </p:cNvSpPr>
            <p:nvPr/>
          </p:nvSpPr>
          <p:spPr bwMode="auto">
            <a:xfrm>
              <a:off x="3456" y="3696"/>
              <a:ext cx="1008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9757" name="Line 5"/>
            <p:cNvSpPr>
              <a:spLocks noChangeShapeType="1"/>
            </p:cNvSpPr>
            <p:nvPr/>
          </p:nvSpPr>
          <p:spPr bwMode="auto">
            <a:xfrm flipV="1">
              <a:off x="4464" y="2640"/>
              <a:ext cx="0" cy="10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9758" name="Line 6"/>
            <p:cNvSpPr>
              <a:spLocks noChangeShapeType="1"/>
            </p:cNvSpPr>
            <p:nvPr/>
          </p:nvSpPr>
          <p:spPr bwMode="auto">
            <a:xfrm>
              <a:off x="4464" y="2640"/>
              <a:ext cx="432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9759" name="Line 7"/>
            <p:cNvSpPr>
              <a:spLocks noChangeShapeType="1"/>
            </p:cNvSpPr>
            <p:nvPr/>
          </p:nvSpPr>
          <p:spPr bwMode="auto">
            <a:xfrm flipH="1">
              <a:off x="4080" y="2640"/>
              <a:ext cx="384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prstDash val="sysDot"/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</p:grpSp>
      <p:grpSp>
        <p:nvGrpSpPr>
          <p:cNvPr id="69636" name="Group 11"/>
          <p:cNvGrpSpPr/>
          <p:nvPr/>
        </p:nvGrpSpPr>
        <p:grpSpPr bwMode="auto">
          <a:xfrm>
            <a:off x="609600" y="762000"/>
            <a:ext cx="3805238" cy="2081213"/>
            <a:chOff x="387" y="720"/>
            <a:chExt cx="2397" cy="1311"/>
          </a:xfrm>
        </p:grpSpPr>
        <p:sp>
          <p:nvSpPr>
            <p:cNvPr id="69713" name="Text Box 12"/>
            <p:cNvSpPr txBox="1">
              <a:spLocks noChangeArrowheads="1"/>
            </p:cNvSpPr>
            <p:nvPr/>
          </p:nvSpPr>
          <p:spPr bwMode="auto">
            <a:xfrm>
              <a:off x="675" y="1440"/>
              <a:ext cx="432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olidFill>
                    <a:srgbClr val="000099"/>
                  </a:solidFill>
                </a:rPr>
                <a:t>U</a:t>
              </a:r>
              <a:r>
                <a:rPr lang="en-US" altLang="zh-CN" sz="2800" i="0" baseline="-25000">
                  <a:solidFill>
                    <a:srgbClr val="000099"/>
                  </a:solidFill>
                </a:rPr>
                <a:t>R</a:t>
              </a:r>
              <a:endParaRPr lang="en-US" altLang="zh-CN" sz="2800" b="0" i="0">
                <a:solidFill>
                  <a:srgbClr val="000099"/>
                </a:solidFill>
              </a:endParaRPr>
            </a:p>
          </p:txBody>
        </p:sp>
        <p:sp>
          <p:nvSpPr>
            <p:cNvPr id="69714" name="Text Box 13"/>
            <p:cNvSpPr txBox="1">
              <a:spLocks noChangeArrowheads="1"/>
            </p:cNvSpPr>
            <p:nvPr/>
          </p:nvSpPr>
          <p:spPr bwMode="auto">
            <a:xfrm>
              <a:off x="2352" y="1248"/>
              <a:ext cx="432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olidFill>
                    <a:srgbClr val="000099"/>
                  </a:solidFill>
                </a:rPr>
                <a:t>u</a:t>
              </a:r>
              <a:r>
                <a:rPr lang="en-US" altLang="zh-CN" sz="2800" i="0" baseline="-25000">
                  <a:solidFill>
                    <a:srgbClr val="000099"/>
                  </a:solidFill>
                </a:rPr>
                <a:t>o</a:t>
              </a:r>
              <a:endParaRPr lang="en-US" altLang="zh-CN" sz="2800" i="0">
                <a:solidFill>
                  <a:srgbClr val="000099"/>
                </a:solidFill>
              </a:endParaRPr>
            </a:p>
          </p:txBody>
        </p:sp>
        <p:sp>
          <p:nvSpPr>
            <p:cNvPr id="69715" name="Text Box 14"/>
            <p:cNvSpPr txBox="1">
              <a:spLocks noChangeArrowheads="1"/>
            </p:cNvSpPr>
            <p:nvPr/>
          </p:nvSpPr>
          <p:spPr bwMode="auto">
            <a:xfrm>
              <a:off x="387" y="1257"/>
              <a:ext cx="432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olidFill>
                    <a:srgbClr val="000099"/>
                  </a:solidFill>
                </a:rPr>
                <a:t>u</a:t>
              </a:r>
              <a:r>
                <a:rPr lang="en-US" altLang="zh-CN" sz="2800" i="0" baseline="-25000">
                  <a:solidFill>
                    <a:srgbClr val="000099"/>
                  </a:solidFill>
                </a:rPr>
                <a:t>i</a:t>
              </a:r>
              <a:endParaRPr lang="en-US" altLang="zh-CN" sz="2800" i="0">
                <a:solidFill>
                  <a:srgbClr val="000099"/>
                </a:solidFill>
              </a:endParaRPr>
            </a:p>
          </p:txBody>
        </p:sp>
        <p:sp>
          <p:nvSpPr>
            <p:cNvPr id="69716" name="Rectangle 15"/>
            <p:cNvSpPr>
              <a:spLocks noChangeArrowheads="1"/>
            </p:cNvSpPr>
            <p:nvPr/>
          </p:nvSpPr>
          <p:spPr bwMode="auto">
            <a:xfrm>
              <a:off x="1089" y="1344"/>
              <a:ext cx="258" cy="7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9717" name="Rectangle 16"/>
            <p:cNvSpPr>
              <a:spLocks noChangeArrowheads="1"/>
            </p:cNvSpPr>
            <p:nvPr/>
          </p:nvSpPr>
          <p:spPr bwMode="auto">
            <a:xfrm>
              <a:off x="1089" y="1085"/>
              <a:ext cx="258" cy="7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9718" name="Rectangle 17"/>
            <p:cNvSpPr>
              <a:spLocks noChangeArrowheads="1"/>
            </p:cNvSpPr>
            <p:nvPr/>
          </p:nvSpPr>
          <p:spPr bwMode="auto">
            <a:xfrm>
              <a:off x="1059" y="1401"/>
              <a:ext cx="400" cy="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800" b="1" i="1" dirty="0">
                  <a:latin typeface="Times New Roman" panose="02020603050405020304"/>
                  <a:cs typeface="Times New Roman" panose="02020603050405020304"/>
                </a:rPr>
                <a:t>R</a:t>
              </a:r>
              <a:r>
                <a:rPr lang="en-US" altLang="zh-CN" sz="2800" b="1" i="1" baseline="-25000" dirty="0">
                  <a:latin typeface="Times New Roman" panose="02020603050405020304"/>
                  <a:cs typeface="Times New Roman" panose="02020603050405020304"/>
                </a:rPr>
                <a:t>2</a:t>
              </a:r>
            </a:p>
          </p:txBody>
        </p:sp>
        <p:sp>
          <p:nvSpPr>
            <p:cNvPr id="69719" name="Line 18"/>
            <p:cNvSpPr>
              <a:spLocks noChangeShapeType="1"/>
            </p:cNvSpPr>
            <p:nvPr/>
          </p:nvSpPr>
          <p:spPr bwMode="auto">
            <a:xfrm flipH="1">
              <a:off x="675" y="1123"/>
              <a:ext cx="41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9720" name="Line 19"/>
            <p:cNvSpPr>
              <a:spLocks noChangeShapeType="1"/>
            </p:cNvSpPr>
            <p:nvPr/>
          </p:nvSpPr>
          <p:spPr bwMode="auto">
            <a:xfrm flipH="1">
              <a:off x="985" y="1383"/>
              <a:ext cx="12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9721" name="Rectangle 20" descr="40%"/>
            <p:cNvSpPr>
              <a:spLocks noChangeArrowheads="1"/>
            </p:cNvSpPr>
            <p:nvPr/>
          </p:nvSpPr>
          <p:spPr bwMode="auto">
            <a:xfrm>
              <a:off x="1537" y="893"/>
              <a:ext cx="518" cy="61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9722" name="Text Box 21"/>
            <p:cNvSpPr txBox="1">
              <a:spLocks noChangeArrowheads="1"/>
            </p:cNvSpPr>
            <p:nvPr/>
          </p:nvSpPr>
          <p:spPr bwMode="auto">
            <a:xfrm>
              <a:off x="1530" y="1216"/>
              <a:ext cx="223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/>
                <a:t>+</a:t>
              </a:r>
              <a:endParaRPr lang="en-US" altLang="zh-CN" sz="2800" b="0" i="0"/>
            </a:p>
          </p:txBody>
        </p:sp>
        <p:sp>
          <p:nvSpPr>
            <p:cNvPr id="69723" name="Text Box 22"/>
            <p:cNvSpPr txBox="1">
              <a:spLocks noChangeArrowheads="1"/>
            </p:cNvSpPr>
            <p:nvPr/>
          </p:nvSpPr>
          <p:spPr bwMode="auto">
            <a:xfrm>
              <a:off x="1848" y="1075"/>
              <a:ext cx="402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/>
                <a:t>+</a:t>
              </a:r>
              <a:endParaRPr lang="en-US" altLang="zh-CN" sz="2800" b="0" i="0"/>
            </a:p>
          </p:txBody>
        </p:sp>
        <p:sp>
          <p:nvSpPr>
            <p:cNvPr id="69724" name="Text Box 23"/>
            <p:cNvSpPr txBox="1">
              <a:spLocks noChangeArrowheads="1"/>
            </p:cNvSpPr>
            <p:nvPr/>
          </p:nvSpPr>
          <p:spPr bwMode="auto">
            <a:xfrm>
              <a:off x="1747" y="857"/>
              <a:ext cx="527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i="0">
                  <a:ea typeface="创艺简宋体" charset="0"/>
                  <a:cs typeface="创艺简宋体" charset="0"/>
                  <a:sym typeface="Symbol" panose="05050102010706020507" charset="0"/>
                </a:rPr>
                <a:t></a:t>
              </a:r>
              <a:endParaRPr lang="en-US" altLang="zh-CN" sz="2400" b="0" i="0"/>
            </a:p>
          </p:txBody>
        </p:sp>
        <p:sp>
          <p:nvSpPr>
            <p:cNvPr id="69725" name="Line 24"/>
            <p:cNvSpPr>
              <a:spLocks noChangeShapeType="1"/>
            </p:cNvSpPr>
            <p:nvPr/>
          </p:nvSpPr>
          <p:spPr bwMode="auto">
            <a:xfrm>
              <a:off x="1337" y="1383"/>
              <a:ext cx="1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9726" name="Line 25"/>
            <p:cNvSpPr>
              <a:spLocks noChangeShapeType="1"/>
            </p:cNvSpPr>
            <p:nvPr/>
          </p:nvSpPr>
          <p:spPr bwMode="auto">
            <a:xfrm>
              <a:off x="2055" y="1219"/>
              <a:ext cx="25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9727" name="Line 26"/>
            <p:cNvSpPr>
              <a:spLocks noChangeShapeType="1"/>
            </p:cNvSpPr>
            <p:nvPr/>
          </p:nvSpPr>
          <p:spPr bwMode="auto">
            <a:xfrm>
              <a:off x="1440" y="720"/>
              <a:ext cx="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9728" name="Line 27"/>
            <p:cNvSpPr>
              <a:spLocks noChangeShapeType="1"/>
            </p:cNvSpPr>
            <p:nvPr/>
          </p:nvSpPr>
          <p:spPr bwMode="auto">
            <a:xfrm>
              <a:off x="1337" y="1124"/>
              <a:ext cx="1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9729" name="Text Box 28"/>
            <p:cNvSpPr txBox="1">
              <a:spLocks noChangeArrowheads="1"/>
            </p:cNvSpPr>
            <p:nvPr/>
          </p:nvSpPr>
          <p:spPr bwMode="auto">
            <a:xfrm>
              <a:off x="1537" y="944"/>
              <a:ext cx="329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/>
                <a:t>–</a:t>
              </a:r>
              <a:endParaRPr lang="en-US" altLang="zh-CN" sz="2800" b="0" i="0"/>
            </a:p>
          </p:txBody>
        </p:sp>
        <p:sp>
          <p:nvSpPr>
            <p:cNvPr id="69730" name="Text Box 29"/>
            <p:cNvSpPr txBox="1">
              <a:spLocks noChangeArrowheads="1"/>
            </p:cNvSpPr>
            <p:nvPr/>
          </p:nvSpPr>
          <p:spPr bwMode="auto">
            <a:xfrm rot="5400000">
              <a:off x="1605" y="869"/>
              <a:ext cx="234" cy="2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en-US" altLang="zh-CN" sz="2400" i="0">
                  <a:sym typeface="Symbol" panose="05050102010706020507" charset="0"/>
                </a:rPr>
                <a:t></a:t>
              </a:r>
              <a:endParaRPr kumimoji="0" lang="en-US" altLang="zh-CN" sz="2400" i="0"/>
            </a:p>
          </p:txBody>
        </p:sp>
        <p:sp>
          <p:nvSpPr>
            <p:cNvPr id="69731" name="Oval 30"/>
            <p:cNvSpPr>
              <a:spLocks noChangeArrowheads="1"/>
            </p:cNvSpPr>
            <p:nvPr/>
          </p:nvSpPr>
          <p:spPr bwMode="auto">
            <a:xfrm>
              <a:off x="915" y="1366"/>
              <a:ext cx="63" cy="63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9732" name="Oval 31"/>
            <p:cNvSpPr>
              <a:spLocks noChangeArrowheads="1"/>
            </p:cNvSpPr>
            <p:nvPr/>
          </p:nvSpPr>
          <p:spPr bwMode="auto">
            <a:xfrm>
              <a:off x="2304" y="1185"/>
              <a:ext cx="63" cy="63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9733" name="Oval 32"/>
            <p:cNvSpPr>
              <a:spLocks noChangeArrowheads="1"/>
            </p:cNvSpPr>
            <p:nvPr/>
          </p:nvSpPr>
          <p:spPr bwMode="auto">
            <a:xfrm>
              <a:off x="627" y="1089"/>
              <a:ext cx="63" cy="63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9734" name="Text Box 33"/>
            <p:cNvSpPr txBox="1">
              <a:spLocks noChangeArrowheads="1"/>
            </p:cNvSpPr>
            <p:nvPr/>
          </p:nvSpPr>
          <p:spPr bwMode="auto">
            <a:xfrm>
              <a:off x="1042" y="729"/>
              <a:ext cx="353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/>
                <a:t>R</a:t>
              </a:r>
              <a:r>
                <a:rPr lang="en-US" altLang="zh-CN" sz="2800" i="0" baseline="-25000"/>
                <a:t>1</a:t>
              </a:r>
              <a:endParaRPr lang="en-US" altLang="zh-CN" sz="2800" i="0"/>
            </a:p>
          </p:txBody>
        </p:sp>
        <p:grpSp>
          <p:nvGrpSpPr>
            <p:cNvPr id="69735" name="Group 34"/>
            <p:cNvGrpSpPr/>
            <p:nvPr/>
          </p:nvGrpSpPr>
          <p:grpSpPr bwMode="auto">
            <a:xfrm>
              <a:off x="2256" y="1617"/>
              <a:ext cx="148" cy="207"/>
              <a:chOff x="2160" y="1713"/>
              <a:chExt cx="148" cy="207"/>
            </a:xfrm>
          </p:grpSpPr>
          <p:grpSp>
            <p:nvGrpSpPr>
              <p:cNvPr id="69752" name="Group 35"/>
              <p:cNvGrpSpPr/>
              <p:nvPr/>
            </p:nvGrpSpPr>
            <p:grpSpPr bwMode="auto">
              <a:xfrm>
                <a:off x="2160" y="1767"/>
                <a:ext cx="148" cy="153"/>
                <a:chOff x="720" y="2736"/>
                <a:chExt cx="185" cy="192"/>
              </a:xfrm>
            </p:grpSpPr>
            <p:sp>
              <p:nvSpPr>
                <p:cNvPr id="69754" name="Line 36"/>
                <p:cNvSpPr>
                  <a:spLocks noChangeShapeType="1"/>
                </p:cNvSpPr>
                <p:nvPr/>
              </p:nvSpPr>
              <p:spPr bwMode="auto">
                <a:xfrm>
                  <a:off x="720" y="2928"/>
                  <a:ext cx="185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69755" name="Line 37"/>
                <p:cNvSpPr>
                  <a:spLocks noChangeShapeType="1"/>
                </p:cNvSpPr>
                <p:nvPr/>
              </p:nvSpPr>
              <p:spPr bwMode="auto">
                <a:xfrm>
                  <a:off x="816" y="2736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</p:grpSp>
          <p:sp>
            <p:nvSpPr>
              <p:cNvPr id="69753" name="Oval 38"/>
              <p:cNvSpPr>
                <a:spLocks noChangeArrowheads="1"/>
              </p:cNvSpPr>
              <p:nvPr/>
            </p:nvSpPr>
            <p:spPr bwMode="auto">
              <a:xfrm>
                <a:off x="2208" y="1713"/>
                <a:ext cx="63" cy="63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  <p:sp>
          <p:nvSpPr>
            <p:cNvPr id="69736" name="Text Box 39"/>
            <p:cNvSpPr txBox="1">
              <a:spLocks noChangeArrowheads="1"/>
            </p:cNvSpPr>
            <p:nvPr/>
          </p:nvSpPr>
          <p:spPr bwMode="auto">
            <a:xfrm>
              <a:off x="2352" y="1065"/>
              <a:ext cx="288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</a:rPr>
                <a:t>+</a:t>
              </a:r>
            </a:p>
          </p:txBody>
        </p:sp>
        <p:sp>
          <p:nvSpPr>
            <p:cNvPr id="69737" name="Text Box 40"/>
            <p:cNvSpPr txBox="1">
              <a:spLocks noChangeArrowheads="1"/>
            </p:cNvSpPr>
            <p:nvPr/>
          </p:nvSpPr>
          <p:spPr bwMode="auto">
            <a:xfrm>
              <a:off x="2352" y="1497"/>
              <a:ext cx="288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</a:rPr>
                <a:t>–</a:t>
              </a:r>
            </a:p>
          </p:txBody>
        </p:sp>
        <p:grpSp>
          <p:nvGrpSpPr>
            <p:cNvPr id="69738" name="Group 41"/>
            <p:cNvGrpSpPr/>
            <p:nvPr/>
          </p:nvGrpSpPr>
          <p:grpSpPr bwMode="auto">
            <a:xfrm>
              <a:off x="863" y="1824"/>
              <a:ext cx="148" cy="207"/>
              <a:chOff x="2160" y="1713"/>
              <a:chExt cx="148" cy="207"/>
            </a:xfrm>
          </p:grpSpPr>
          <p:grpSp>
            <p:nvGrpSpPr>
              <p:cNvPr id="69748" name="Group 42"/>
              <p:cNvGrpSpPr/>
              <p:nvPr/>
            </p:nvGrpSpPr>
            <p:grpSpPr bwMode="auto">
              <a:xfrm>
                <a:off x="2160" y="1767"/>
                <a:ext cx="148" cy="153"/>
                <a:chOff x="720" y="2736"/>
                <a:chExt cx="185" cy="192"/>
              </a:xfrm>
            </p:grpSpPr>
            <p:sp>
              <p:nvSpPr>
                <p:cNvPr id="69750" name="Line 43"/>
                <p:cNvSpPr>
                  <a:spLocks noChangeShapeType="1"/>
                </p:cNvSpPr>
                <p:nvPr/>
              </p:nvSpPr>
              <p:spPr bwMode="auto">
                <a:xfrm>
                  <a:off x="720" y="2928"/>
                  <a:ext cx="185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69751" name="Line 44"/>
                <p:cNvSpPr>
                  <a:spLocks noChangeShapeType="1"/>
                </p:cNvSpPr>
                <p:nvPr/>
              </p:nvSpPr>
              <p:spPr bwMode="auto">
                <a:xfrm>
                  <a:off x="816" y="2736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</p:grpSp>
          <p:sp>
            <p:nvSpPr>
              <p:cNvPr id="69749" name="Oval 45"/>
              <p:cNvSpPr>
                <a:spLocks noChangeArrowheads="1"/>
              </p:cNvSpPr>
              <p:nvPr/>
            </p:nvSpPr>
            <p:spPr bwMode="auto">
              <a:xfrm>
                <a:off x="2208" y="1713"/>
                <a:ext cx="63" cy="63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  <p:sp>
          <p:nvSpPr>
            <p:cNvPr id="69739" name="Text Box 46"/>
            <p:cNvSpPr txBox="1">
              <a:spLocks noChangeArrowheads="1"/>
            </p:cNvSpPr>
            <p:nvPr/>
          </p:nvSpPr>
          <p:spPr bwMode="auto">
            <a:xfrm>
              <a:off x="410" y="969"/>
              <a:ext cx="288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</a:rPr>
                <a:t>+</a:t>
              </a:r>
            </a:p>
          </p:txBody>
        </p:sp>
        <p:grpSp>
          <p:nvGrpSpPr>
            <p:cNvPr id="69740" name="Group 47"/>
            <p:cNvGrpSpPr/>
            <p:nvPr/>
          </p:nvGrpSpPr>
          <p:grpSpPr bwMode="auto">
            <a:xfrm>
              <a:off x="575" y="1824"/>
              <a:ext cx="148" cy="207"/>
              <a:chOff x="2160" y="1713"/>
              <a:chExt cx="148" cy="207"/>
            </a:xfrm>
          </p:grpSpPr>
          <p:grpSp>
            <p:nvGrpSpPr>
              <p:cNvPr id="69744" name="Group 48"/>
              <p:cNvGrpSpPr/>
              <p:nvPr/>
            </p:nvGrpSpPr>
            <p:grpSpPr bwMode="auto">
              <a:xfrm>
                <a:off x="2160" y="1767"/>
                <a:ext cx="148" cy="153"/>
                <a:chOff x="720" y="2736"/>
                <a:chExt cx="185" cy="192"/>
              </a:xfrm>
            </p:grpSpPr>
            <p:sp>
              <p:nvSpPr>
                <p:cNvPr id="69746" name="Line 49"/>
                <p:cNvSpPr>
                  <a:spLocks noChangeShapeType="1"/>
                </p:cNvSpPr>
                <p:nvPr/>
              </p:nvSpPr>
              <p:spPr bwMode="auto">
                <a:xfrm>
                  <a:off x="720" y="2928"/>
                  <a:ext cx="185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69747" name="Line 50"/>
                <p:cNvSpPr>
                  <a:spLocks noChangeShapeType="1"/>
                </p:cNvSpPr>
                <p:nvPr/>
              </p:nvSpPr>
              <p:spPr bwMode="auto">
                <a:xfrm>
                  <a:off x="816" y="2736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</p:grpSp>
          <p:sp>
            <p:nvSpPr>
              <p:cNvPr id="69745" name="Oval 51"/>
              <p:cNvSpPr>
                <a:spLocks noChangeArrowheads="1"/>
              </p:cNvSpPr>
              <p:nvPr/>
            </p:nvSpPr>
            <p:spPr bwMode="auto">
              <a:xfrm>
                <a:off x="2208" y="1713"/>
                <a:ext cx="63" cy="63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  <p:sp>
          <p:nvSpPr>
            <p:cNvPr id="69741" name="Text Box 52"/>
            <p:cNvSpPr txBox="1">
              <a:spLocks noChangeArrowheads="1"/>
            </p:cNvSpPr>
            <p:nvPr/>
          </p:nvSpPr>
          <p:spPr bwMode="auto">
            <a:xfrm>
              <a:off x="723" y="1248"/>
              <a:ext cx="288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</a:rPr>
                <a:t>+</a:t>
              </a:r>
            </a:p>
          </p:txBody>
        </p:sp>
        <p:sp>
          <p:nvSpPr>
            <p:cNvPr id="69742" name="Text Box 53"/>
            <p:cNvSpPr txBox="1">
              <a:spLocks noChangeArrowheads="1"/>
            </p:cNvSpPr>
            <p:nvPr/>
          </p:nvSpPr>
          <p:spPr bwMode="auto">
            <a:xfrm>
              <a:off x="387" y="1680"/>
              <a:ext cx="288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</a:rPr>
                <a:t>–</a:t>
              </a:r>
            </a:p>
          </p:txBody>
        </p:sp>
        <p:sp>
          <p:nvSpPr>
            <p:cNvPr id="69743" name="Text Box 54"/>
            <p:cNvSpPr txBox="1">
              <a:spLocks noChangeArrowheads="1"/>
            </p:cNvSpPr>
            <p:nvPr/>
          </p:nvSpPr>
          <p:spPr bwMode="auto">
            <a:xfrm>
              <a:off x="723" y="1689"/>
              <a:ext cx="288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</a:rPr>
                <a:t>–</a:t>
              </a:r>
            </a:p>
          </p:txBody>
        </p:sp>
      </p:grpSp>
      <p:grpSp>
        <p:nvGrpSpPr>
          <p:cNvPr id="10" name="Group 55"/>
          <p:cNvGrpSpPr/>
          <p:nvPr/>
        </p:nvGrpSpPr>
        <p:grpSpPr bwMode="auto">
          <a:xfrm>
            <a:off x="533400" y="3252788"/>
            <a:ext cx="3805238" cy="2081212"/>
            <a:chOff x="387" y="720"/>
            <a:chExt cx="2397" cy="1311"/>
          </a:xfrm>
        </p:grpSpPr>
        <p:sp>
          <p:nvSpPr>
            <p:cNvPr id="69670" name="Text Box 56"/>
            <p:cNvSpPr txBox="1">
              <a:spLocks noChangeArrowheads="1"/>
            </p:cNvSpPr>
            <p:nvPr/>
          </p:nvSpPr>
          <p:spPr bwMode="auto">
            <a:xfrm>
              <a:off x="675" y="1440"/>
              <a:ext cx="432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olidFill>
                    <a:srgbClr val="000099"/>
                  </a:solidFill>
                </a:rPr>
                <a:t>u</a:t>
              </a:r>
              <a:r>
                <a:rPr lang="en-US" altLang="zh-CN" sz="2800" i="0" baseline="-25000">
                  <a:solidFill>
                    <a:srgbClr val="000099"/>
                  </a:solidFill>
                </a:rPr>
                <a:t>i</a:t>
              </a:r>
            </a:p>
          </p:txBody>
        </p:sp>
        <p:sp>
          <p:nvSpPr>
            <p:cNvPr id="69671" name="Text Box 57"/>
            <p:cNvSpPr txBox="1">
              <a:spLocks noChangeArrowheads="1"/>
            </p:cNvSpPr>
            <p:nvPr/>
          </p:nvSpPr>
          <p:spPr bwMode="auto">
            <a:xfrm>
              <a:off x="2352" y="1248"/>
              <a:ext cx="432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olidFill>
                    <a:srgbClr val="000099"/>
                  </a:solidFill>
                </a:rPr>
                <a:t>u</a:t>
              </a:r>
              <a:r>
                <a:rPr lang="en-US" altLang="zh-CN" sz="2800" i="0" baseline="-25000">
                  <a:solidFill>
                    <a:srgbClr val="000099"/>
                  </a:solidFill>
                </a:rPr>
                <a:t>o</a:t>
              </a:r>
              <a:endParaRPr lang="en-US" altLang="zh-CN" sz="2800" i="0">
                <a:solidFill>
                  <a:srgbClr val="000099"/>
                </a:solidFill>
              </a:endParaRPr>
            </a:p>
          </p:txBody>
        </p:sp>
        <p:sp>
          <p:nvSpPr>
            <p:cNvPr id="69672" name="Text Box 58"/>
            <p:cNvSpPr txBox="1">
              <a:spLocks noChangeArrowheads="1"/>
            </p:cNvSpPr>
            <p:nvPr/>
          </p:nvSpPr>
          <p:spPr bwMode="auto">
            <a:xfrm>
              <a:off x="387" y="1257"/>
              <a:ext cx="432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olidFill>
                    <a:srgbClr val="000099"/>
                  </a:solidFill>
                </a:rPr>
                <a:t>U</a:t>
              </a:r>
              <a:r>
                <a:rPr lang="en-US" altLang="zh-CN" sz="2800" i="0" baseline="-25000">
                  <a:solidFill>
                    <a:srgbClr val="000099"/>
                  </a:solidFill>
                </a:rPr>
                <a:t>R</a:t>
              </a:r>
            </a:p>
          </p:txBody>
        </p:sp>
        <p:sp>
          <p:nvSpPr>
            <p:cNvPr id="69673" name="Rectangle 59"/>
            <p:cNvSpPr>
              <a:spLocks noChangeArrowheads="1"/>
            </p:cNvSpPr>
            <p:nvPr/>
          </p:nvSpPr>
          <p:spPr bwMode="auto">
            <a:xfrm>
              <a:off x="1089" y="1344"/>
              <a:ext cx="258" cy="7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9674" name="Rectangle 60"/>
            <p:cNvSpPr>
              <a:spLocks noChangeArrowheads="1"/>
            </p:cNvSpPr>
            <p:nvPr/>
          </p:nvSpPr>
          <p:spPr bwMode="auto">
            <a:xfrm>
              <a:off x="1089" y="1085"/>
              <a:ext cx="258" cy="7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9675" name="Rectangle 61"/>
            <p:cNvSpPr>
              <a:spLocks noChangeArrowheads="1"/>
            </p:cNvSpPr>
            <p:nvPr/>
          </p:nvSpPr>
          <p:spPr bwMode="auto">
            <a:xfrm>
              <a:off x="1059" y="1401"/>
              <a:ext cx="400" cy="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800" b="1" i="1" dirty="0">
                  <a:latin typeface="Times New Roman" panose="02020603050405020304"/>
                  <a:cs typeface="Times New Roman" panose="02020603050405020304"/>
                </a:rPr>
                <a:t>R</a:t>
              </a:r>
              <a:r>
                <a:rPr lang="en-US" altLang="zh-CN" sz="2800" b="1" i="1" baseline="-25000" dirty="0">
                  <a:latin typeface="Times New Roman" panose="02020603050405020304"/>
                  <a:cs typeface="Times New Roman" panose="02020603050405020304"/>
                </a:rPr>
                <a:t>2</a:t>
              </a:r>
            </a:p>
          </p:txBody>
        </p:sp>
        <p:sp>
          <p:nvSpPr>
            <p:cNvPr id="69676" name="Line 62"/>
            <p:cNvSpPr>
              <a:spLocks noChangeShapeType="1"/>
            </p:cNvSpPr>
            <p:nvPr/>
          </p:nvSpPr>
          <p:spPr bwMode="auto">
            <a:xfrm flipH="1">
              <a:off x="675" y="1123"/>
              <a:ext cx="41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9677" name="Line 63"/>
            <p:cNvSpPr>
              <a:spLocks noChangeShapeType="1"/>
            </p:cNvSpPr>
            <p:nvPr/>
          </p:nvSpPr>
          <p:spPr bwMode="auto">
            <a:xfrm flipH="1">
              <a:off x="985" y="1383"/>
              <a:ext cx="12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9678" name="Rectangle 64" descr="40%"/>
            <p:cNvSpPr>
              <a:spLocks noChangeArrowheads="1"/>
            </p:cNvSpPr>
            <p:nvPr/>
          </p:nvSpPr>
          <p:spPr bwMode="auto">
            <a:xfrm>
              <a:off x="1537" y="893"/>
              <a:ext cx="518" cy="61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9679" name="Text Box 65"/>
            <p:cNvSpPr txBox="1">
              <a:spLocks noChangeArrowheads="1"/>
            </p:cNvSpPr>
            <p:nvPr/>
          </p:nvSpPr>
          <p:spPr bwMode="auto">
            <a:xfrm>
              <a:off x="1530" y="1216"/>
              <a:ext cx="223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/>
                <a:t>+</a:t>
              </a:r>
              <a:endParaRPr lang="en-US" altLang="zh-CN" sz="2800" b="0" i="0"/>
            </a:p>
          </p:txBody>
        </p:sp>
        <p:sp>
          <p:nvSpPr>
            <p:cNvPr id="69680" name="Text Box 66"/>
            <p:cNvSpPr txBox="1">
              <a:spLocks noChangeArrowheads="1"/>
            </p:cNvSpPr>
            <p:nvPr/>
          </p:nvSpPr>
          <p:spPr bwMode="auto">
            <a:xfrm>
              <a:off x="1848" y="1075"/>
              <a:ext cx="402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/>
                <a:t>+</a:t>
              </a:r>
              <a:endParaRPr lang="en-US" altLang="zh-CN" sz="2800" b="0" i="0"/>
            </a:p>
          </p:txBody>
        </p:sp>
        <p:sp>
          <p:nvSpPr>
            <p:cNvPr id="69681" name="Text Box 67"/>
            <p:cNvSpPr txBox="1">
              <a:spLocks noChangeArrowheads="1"/>
            </p:cNvSpPr>
            <p:nvPr/>
          </p:nvSpPr>
          <p:spPr bwMode="auto">
            <a:xfrm>
              <a:off x="1747" y="857"/>
              <a:ext cx="527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i="0">
                  <a:ea typeface="创艺简宋体" charset="0"/>
                  <a:cs typeface="创艺简宋体" charset="0"/>
                  <a:sym typeface="Symbol" panose="05050102010706020507" charset="0"/>
                </a:rPr>
                <a:t></a:t>
              </a:r>
              <a:endParaRPr lang="en-US" altLang="zh-CN" sz="2400" b="0" i="0"/>
            </a:p>
          </p:txBody>
        </p:sp>
        <p:sp>
          <p:nvSpPr>
            <p:cNvPr id="69682" name="Line 68"/>
            <p:cNvSpPr>
              <a:spLocks noChangeShapeType="1"/>
            </p:cNvSpPr>
            <p:nvPr/>
          </p:nvSpPr>
          <p:spPr bwMode="auto">
            <a:xfrm>
              <a:off x="1337" y="1383"/>
              <a:ext cx="1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9683" name="Line 69"/>
            <p:cNvSpPr>
              <a:spLocks noChangeShapeType="1"/>
            </p:cNvSpPr>
            <p:nvPr/>
          </p:nvSpPr>
          <p:spPr bwMode="auto">
            <a:xfrm>
              <a:off x="2055" y="1219"/>
              <a:ext cx="25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9684" name="Line 70"/>
            <p:cNvSpPr>
              <a:spLocks noChangeShapeType="1"/>
            </p:cNvSpPr>
            <p:nvPr/>
          </p:nvSpPr>
          <p:spPr bwMode="auto">
            <a:xfrm>
              <a:off x="1440" y="720"/>
              <a:ext cx="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9685" name="Line 71"/>
            <p:cNvSpPr>
              <a:spLocks noChangeShapeType="1"/>
            </p:cNvSpPr>
            <p:nvPr/>
          </p:nvSpPr>
          <p:spPr bwMode="auto">
            <a:xfrm>
              <a:off x="1337" y="1124"/>
              <a:ext cx="1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9686" name="Text Box 72"/>
            <p:cNvSpPr txBox="1">
              <a:spLocks noChangeArrowheads="1"/>
            </p:cNvSpPr>
            <p:nvPr/>
          </p:nvSpPr>
          <p:spPr bwMode="auto">
            <a:xfrm>
              <a:off x="1537" y="944"/>
              <a:ext cx="329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/>
                <a:t>–</a:t>
              </a:r>
              <a:endParaRPr lang="en-US" altLang="zh-CN" sz="2800" b="0" i="0"/>
            </a:p>
          </p:txBody>
        </p:sp>
        <p:sp>
          <p:nvSpPr>
            <p:cNvPr id="69687" name="Text Box 73"/>
            <p:cNvSpPr txBox="1">
              <a:spLocks noChangeArrowheads="1"/>
            </p:cNvSpPr>
            <p:nvPr/>
          </p:nvSpPr>
          <p:spPr bwMode="auto">
            <a:xfrm rot="5400000">
              <a:off x="1605" y="869"/>
              <a:ext cx="234" cy="2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en-US" altLang="zh-CN" sz="2400" i="0">
                  <a:sym typeface="Symbol" panose="05050102010706020507" charset="0"/>
                </a:rPr>
                <a:t></a:t>
              </a:r>
              <a:endParaRPr kumimoji="0" lang="en-US" altLang="zh-CN" sz="2400" i="0"/>
            </a:p>
          </p:txBody>
        </p:sp>
        <p:sp>
          <p:nvSpPr>
            <p:cNvPr id="69688" name="Oval 74"/>
            <p:cNvSpPr>
              <a:spLocks noChangeArrowheads="1"/>
            </p:cNvSpPr>
            <p:nvPr/>
          </p:nvSpPr>
          <p:spPr bwMode="auto">
            <a:xfrm>
              <a:off x="915" y="1366"/>
              <a:ext cx="63" cy="63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9689" name="Oval 75"/>
            <p:cNvSpPr>
              <a:spLocks noChangeArrowheads="1"/>
            </p:cNvSpPr>
            <p:nvPr/>
          </p:nvSpPr>
          <p:spPr bwMode="auto">
            <a:xfrm>
              <a:off x="2304" y="1185"/>
              <a:ext cx="63" cy="63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9690" name="Oval 76"/>
            <p:cNvSpPr>
              <a:spLocks noChangeArrowheads="1"/>
            </p:cNvSpPr>
            <p:nvPr/>
          </p:nvSpPr>
          <p:spPr bwMode="auto">
            <a:xfrm>
              <a:off x="627" y="1089"/>
              <a:ext cx="63" cy="63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9691" name="Text Box 77"/>
            <p:cNvSpPr txBox="1">
              <a:spLocks noChangeArrowheads="1"/>
            </p:cNvSpPr>
            <p:nvPr/>
          </p:nvSpPr>
          <p:spPr bwMode="auto">
            <a:xfrm>
              <a:off x="1042" y="729"/>
              <a:ext cx="353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/>
                <a:t>R</a:t>
              </a:r>
              <a:r>
                <a:rPr lang="en-US" altLang="zh-CN" sz="2800" i="0" baseline="-25000"/>
                <a:t>1</a:t>
              </a:r>
              <a:endParaRPr lang="en-US" altLang="zh-CN" sz="2800" i="0"/>
            </a:p>
          </p:txBody>
        </p:sp>
        <p:grpSp>
          <p:nvGrpSpPr>
            <p:cNvPr id="69692" name="Group 78"/>
            <p:cNvGrpSpPr/>
            <p:nvPr/>
          </p:nvGrpSpPr>
          <p:grpSpPr bwMode="auto">
            <a:xfrm>
              <a:off x="2256" y="1617"/>
              <a:ext cx="148" cy="207"/>
              <a:chOff x="2160" y="1713"/>
              <a:chExt cx="148" cy="207"/>
            </a:xfrm>
          </p:grpSpPr>
          <p:grpSp>
            <p:nvGrpSpPr>
              <p:cNvPr id="69709" name="Group 79"/>
              <p:cNvGrpSpPr/>
              <p:nvPr/>
            </p:nvGrpSpPr>
            <p:grpSpPr bwMode="auto">
              <a:xfrm>
                <a:off x="2160" y="1767"/>
                <a:ext cx="148" cy="153"/>
                <a:chOff x="720" y="2736"/>
                <a:chExt cx="185" cy="192"/>
              </a:xfrm>
            </p:grpSpPr>
            <p:sp>
              <p:nvSpPr>
                <p:cNvPr id="69711" name="Line 80"/>
                <p:cNvSpPr>
                  <a:spLocks noChangeShapeType="1"/>
                </p:cNvSpPr>
                <p:nvPr/>
              </p:nvSpPr>
              <p:spPr bwMode="auto">
                <a:xfrm>
                  <a:off x="720" y="2928"/>
                  <a:ext cx="185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69712" name="Line 81"/>
                <p:cNvSpPr>
                  <a:spLocks noChangeShapeType="1"/>
                </p:cNvSpPr>
                <p:nvPr/>
              </p:nvSpPr>
              <p:spPr bwMode="auto">
                <a:xfrm>
                  <a:off x="816" y="2736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</p:grpSp>
          <p:sp>
            <p:nvSpPr>
              <p:cNvPr id="69710" name="Oval 82"/>
              <p:cNvSpPr>
                <a:spLocks noChangeArrowheads="1"/>
              </p:cNvSpPr>
              <p:nvPr/>
            </p:nvSpPr>
            <p:spPr bwMode="auto">
              <a:xfrm>
                <a:off x="2208" y="1713"/>
                <a:ext cx="63" cy="63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  <p:sp>
          <p:nvSpPr>
            <p:cNvPr id="69693" name="Text Box 83"/>
            <p:cNvSpPr txBox="1">
              <a:spLocks noChangeArrowheads="1"/>
            </p:cNvSpPr>
            <p:nvPr/>
          </p:nvSpPr>
          <p:spPr bwMode="auto">
            <a:xfrm>
              <a:off x="2352" y="1065"/>
              <a:ext cx="288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</a:rPr>
                <a:t>+</a:t>
              </a:r>
            </a:p>
          </p:txBody>
        </p:sp>
        <p:sp>
          <p:nvSpPr>
            <p:cNvPr id="69694" name="Text Box 84"/>
            <p:cNvSpPr txBox="1">
              <a:spLocks noChangeArrowheads="1"/>
            </p:cNvSpPr>
            <p:nvPr/>
          </p:nvSpPr>
          <p:spPr bwMode="auto">
            <a:xfrm>
              <a:off x="2352" y="1497"/>
              <a:ext cx="288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</a:rPr>
                <a:t>–</a:t>
              </a:r>
            </a:p>
          </p:txBody>
        </p:sp>
        <p:grpSp>
          <p:nvGrpSpPr>
            <p:cNvPr id="69695" name="Group 85"/>
            <p:cNvGrpSpPr/>
            <p:nvPr/>
          </p:nvGrpSpPr>
          <p:grpSpPr bwMode="auto">
            <a:xfrm>
              <a:off x="863" y="1824"/>
              <a:ext cx="148" cy="207"/>
              <a:chOff x="2160" y="1713"/>
              <a:chExt cx="148" cy="207"/>
            </a:xfrm>
          </p:grpSpPr>
          <p:grpSp>
            <p:nvGrpSpPr>
              <p:cNvPr id="69705" name="Group 86"/>
              <p:cNvGrpSpPr/>
              <p:nvPr/>
            </p:nvGrpSpPr>
            <p:grpSpPr bwMode="auto">
              <a:xfrm>
                <a:off x="2160" y="1767"/>
                <a:ext cx="148" cy="153"/>
                <a:chOff x="720" y="2736"/>
                <a:chExt cx="185" cy="192"/>
              </a:xfrm>
            </p:grpSpPr>
            <p:sp>
              <p:nvSpPr>
                <p:cNvPr id="69707" name="Line 87"/>
                <p:cNvSpPr>
                  <a:spLocks noChangeShapeType="1"/>
                </p:cNvSpPr>
                <p:nvPr/>
              </p:nvSpPr>
              <p:spPr bwMode="auto">
                <a:xfrm>
                  <a:off x="720" y="2928"/>
                  <a:ext cx="185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69708" name="Line 88"/>
                <p:cNvSpPr>
                  <a:spLocks noChangeShapeType="1"/>
                </p:cNvSpPr>
                <p:nvPr/>
              </p:nvSpPr>
              <p:spPr bwMode="auto">
                <a:xfrm>
                  <a:off x="816" y="2736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</p:grpSp>
          <p:sp>
            <p:nvSpPr>
              <p:cNvPr id="69706" name="Oval 89"/>
              <p:cNvSpPr>
                <a:spLocks noChangeArrowheads="1"/>
              </p:cNvSpPr>
              <p:nvPr/>
            </p:nvSpPr>
            <p:spPr bwMode="auto">
              <a:xfrm>
                <a:off x="2208" y="1713"/>
                <a:ext cx="63" cy="63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  <p:sp>
          <p:nvSpPr>
            <p:cNvPr id="69696" name="Text Box 90"/>
            <p:cNvSpPr txBox="1">
              <a:spLocks noChangeArrowheads="1"/>
            </p:cNvSpPr>
            <p:nvPr/>
          </p:nvSpPr>
          <p:spPr bwMode="auto">
            <a:xfrm>
              <a:off x="410" y="969"/>
              <a:ext cx="288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</a:rPr>
                <a:t>+</a:t>
              </a:r>
            </a:p>
          </p:txBody>
        </p:sp>
        <p:grpSp>
          <p:nvGrpSpPr>
            <p:cNvPr id="69697" name="Group 91"/>
            <p:cNvGrpSpPr/>
            <p:nvPr/>
          </p:nvGrpSpPr>
          <p:grpSpPr bwMode="auto">
            <a:xfrm>
              <a:off x="575" y="1824"/>
              <a:ext cx="148" cy="207"/>
              <a:chOff x="2160" y="1713"/>
              <a:chExt cx="148" cy="207"/>
            </a:xfrm>
          </p:grpSpPr>
          <p:grpSp>
            <p:nvGrpSpPr>
              <p:cNvPr id="69701" name="Group 92"/>
              <p:cNvGrpSpPr/>
              <p:nvPr/>
            </p:nvGrpSpPr>
            <p:grpSpPr bwMode="auto">
              <a:xfrm>
                <a:off x="2160" y="1767"/>
                <a:ext cx="148" cy="153"/>
                <a:chOff x="720" y="2736"/>
                <a:chExt cx="185" cy="192"/>
              </a:xfrm>
            </p:grpSpPr>
            <p:sp>
              <p:nvSpPr>
                <p:cNvPr id="69703" name="Line 93"/>
                <p:cNvSpPr>
                  <a:spLocks noChangeShapeType="1"/>
                </p:cNvSpPr>
                <p:nvPr/>
              </p:nvSpPr>
              <p:spPr bwMode="auto">
                <a:xfrm>
                  <a:off x="720" y="2928"/>
                  <a:ext cx="185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69704" name="Line 94"/>
                <p:cNvSpPr>
                  <a:spLocks noChangeShapeType="1"/>
                </p:cNvSpPr>
                <p:nvPr/>
              </p:nvSpPr>
              <p:spPr bwMode="auto">
                <a:xfrm>
                  <a:off x="816" y="2736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</p:grpSp>
          <p:sp>
            <p:nvSpPr>
              <p:cNvPr id="69702" name="Oval 95"/>
              <p:cNvSpPr>
                <a:spLocks noChangeArrowheads="1"/>
              </p:cNvSpPr>
              <p:nvPr/>
            </p:nvSpPr>
            <p:spPr bwMode="auto">
              <a:xfrm>
                <a:off x="2208" y="1713"/>
                <a:ext cx="63" cy="63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  <p:sp>
          <p:nvSpPr>
            <p:cNvPr id="69698" name="Text Box 96"/>
            <p:cNvSpPr txBox="1">
              <a:spLocks noChangeArrowheads="1"/>
            </p:cNvSpPr>
            <p:nvPr/>
          </p:nvSpPr>
          <p:spPr bwMode="auto">
            <a:xfrm>
              <a:off x="723" y="1248"/>
              <a:ext cx="288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</a:rPr>
                <a:t>+</a:t>
              </a:r>
            </a:p>
          </p:txBody>
        </p:sp>
        <p:sp>
          <p:nvSpPr>
            <p:cNvPr id="69699" name="Text Box 97"/>
            <p:cNvSpPr txBox="1">
              <a:spLocks noChangeArrowheads="1"/>
            </p:cNvSpPr>
            <p:nvPr/>
          </p:nvSpPr>
          <p:spPr bwMode="auto">
            <a:xfrm>
              <a:off x="387" y="1680"/>
              <a:ext cx="288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</a:rPr>
                <a:t>–</a:t>
              </a:r>
            </a:p>
          </p:txBody>
        </p:sp>
        <p:sp>
          <p:nvSpPr>
            <p:cNvPr id="69700" name="Text Box 98"/>
            <p:cNvSpPr txBox="1">
              <a:spLocks noChangeArrowheads="1"/>
            </p:cNvSpPr>
            <p:nvPr/>
          </p:nvSpPr>
          <p:spPr bwMode="auto">
            <a:xfrm>
              <a:off x="723" y="1689"/>
              <a:ext cx="288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</a:rPr>
                <a:t>–</a:t>
              </a:r>
            </a:p>
          </p:txBody>
        </p:sp>
      </p:grpSp>
      <p:grpSp>
        <p:nvGrpSpPr>
          <p:cNvPr id="17" name="Group 152"/>
          <p:cNvGrpSpPr/>
          <p:nvPr/>
        </p:nvGrpSpPr>
        <p:grpSpPr bwMode="auto">
          <a:xfrm>
            <a:off x="5105400" y="3352800"/>
            <a:ext cx="3048000" cy="2514600"/>
            <a:chOff x="3216" y="2112"/>
            <a:chExt cx="1920" cy="1584"/>
          </a:xfrm>
        </p:grpSpPr>
        <p:sp>
          <p:nvSpPr>
            <p:cNvPr id="96356" name="Text Box 100"/>
            <p:cNvSpPr txBox="1">
              <a:spLocks noChangeArrowheads="1"/>
            </p:cNvSpPr>
            <p:nvPr/>
          </p:nvSpPr>
          <p:spPr bwMode="auto">
            <a:xfrm>
              <a:off x="3216" y="3408"/>
              <a:ext cx="864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i="0">
                  <a:solidFill>
                    <a:srgbClr val="003399"/>
                  </a:solidFill>
                  <a:sym typeface="Symbol" panose="05050102010706020507" charset="0"/>
                </a:rPr>
                <a:t>  </a:t>
              </a:r>
              <a:r>
                <a:rPr lang="en-US" altLang="zh-CN" sz="2400" i="0">
                  <a:solidFill>
                    <a:srgbClr val="0033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sym typeface="Symbol" panose="05050102010706020507" charset="0"/>
                </a:rPr>
                <a:t>–</a:t>
              </a:r>
              <a:r>
                <a:rPr lang="en-US" altLang="zh-CN" sz="2400">
                  <a:solidFill>
                    <a:srgbClr val="0033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U</a:t>
              </a:r>
              <a:r>
                <a:rPr lang="en-US" altLang="zh-CN" sz="2400" i="0" baseline="-25000">
                  <a:solidFill>
                    <a:srgbClr val="0033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o</a:t>
              </a:r>
              <a:r>
                <a:rPr lang="en-US" altLang="zh-CN" sz="2400" i="0" baseline="-25000">
                  <a:solidFill>
                    <a:srgbClr val="0033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ea typeface="楷体_GB2312" charset="0"/>
                  <a:cs typeface="楷体_GB2312" charset="0"/>
                </a:rPr>
                <a:t>(sat)</a:t>
              </a:r>
            </a:p>
          </p:txBody>
        </p:sp>
        <p:sp>
          <p:nvSpPr>
            <p:cNvPr id="96357" name="Text Box 101"/>
            <p:cNvSpPr txBox="1">
              <a:spLocks noChangeArrowheads="1"/>
            </p:cNvSpPr>
            <p:nvPr/>
          </p:nvSpPr>
          <p:spPr bwMode="auto">
            <a:xfrm>
              <a:off x="3264" y="2338"/>
              <a:ext cx="821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i="0">
                  <a:solidFill>
                    <a:srgbClr val="003399"/>
                  </a:solidFill>
                  <a:sym typeface="Symbol" panose="05050102010706020507" charset="0"/>
                </a:rPr>
                <a:t> </a:t>
              </a:r>
              <a:r>
                <a:rPr lang="en-US" altLang="zh-CN" sz="2400" i="0">
                  <a:solidFill>
                    <a:srgbClr val="0033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sym typeface="Symbol" panose="05050102010706020507" charset="0"/>
                </a:rPr>
                <a:t>+</a:t>
              </a:r>
              <a:r>
                <a:rPr lang="en-US" altLang="zh-CN" sz="2400">
                  <a:solidFill>
                    <a:srgbClr val="0033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U</a:t>
              </a:r>
              <a:r>
                <a:rPr lang="en-US" altLang="zh-CN" sz="2400" i="0" baseline="-25000">
                  <a:solidFill>
                    <a:srgbClr val="0033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o</a:t>
              </a:r>
              <a:r>
                <a:rPr lang="en-US" altLang="zh-CN" sz="2400" i="0" baseline="-25000">
                  <a:solidFill>
                    <a:srgbClr val="0033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ea typeface="楷体_GB2312" charset="0"/>
                  <a:cs typeface="楷体_GB2312" charset="0"/>
                </a:rPr>
                <a:t>(sat)</a:t>
              </a:r>
            </a:p>
          </p:txBody>
        </p:sp>
        <p:grpSp>
          <p:nvGrpSpPr>
            <p:cNvPr id="69661" name="Group 151"/>
            <p:cNvGrpSpPr/>
            <p:nvPr/>
          </p:nvGrpSpPr>
          <p:grpSpPr bwMode="auto">
            <a:xfrm>
              <a:off x="3389" y="2112"/>
              <a:ext cx="1747" cy="1582"/>
              <a:chOff x="3389" y="2112"/>
              <a:chExt cx="1747" cy="1582"/>
            </a:xfrm>
          </p:grpSpPr>
          <p:sp>
            <p:nvSpPr>
              <p:cNvPr id="69662" name="Line 103"/>
              <p:cNvSpPr>
                <a:spLocks noChangeShapeType="1"/>
              </p:cNvSpPr>
              <p:nvPr/>
            </p:nvSpPr>
            <p:spPr bwMode="auto">
              <a:xfrm>
                <a:off x="3389" y="3019"/>
                <a:ext cx="155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grpSp>
            <p:nvGrpSpPr>
              <p:cNvPr id="69663" name="Group 150"/>
              <p:cNvGrpSpPr/>
              <p:nvPr/>
            </p:nvGrpSpPr>
            <p:grpSpPr bwMode="auto">
              <a:xfrm>
                <a:off x="3744" y="2112"/>
                <a:ext cx="1392" cy="1582"/>
                <a:chOff x="3744" y="2112"/>
                <a:chExt cx="1392" cy="1582"/>
              </a:xfrm>
            </p:grpSpPr>
            <p:sp>
              <p:nvSpPr>
                <p:cNvPr id="69664" name="Line 105"/>
                <p:cNvSpPr>
                  <a:spLocks noChangeShapeType="1"/>
                </p:cNvSpPr>
                <p:nvPr/>
              </p:nvSpPr>
              <p:spPr bwMode="auto">
                <a:xfrm flipV="1">
                  <a:off x="3955" y="2266"/>
                  <a:ext cx="0" cy="142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69665" name="Text Box 106"/>
                <p:cNvSpPr txBox="1">
                  <a:spLocks noChangeArrowheads="1"/>
                </p:cNvSpPr>
                <p:nvPr/>
              </p:nvSpPr>
              <p:spPr bwMode="auto">
                <a:xfrm>
                  <a:off x="4834" y="2736"/>
                  <a:ext cx="302" cy="32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  <a:cs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sz="2800"/>
                    <a:t>u</a:t>
                  </a:r>
                  <a:r>
                    <a:rPr lang="en-US" altLang="zh-CN" sz="2800" i="0" baseline="-25000"/>
                    <a:t>i</a:t>
                  </a:r>
                  <a:endParaRPr lang="en-US" altLang="zh-CN" sz="2800" b="0" i="0"/>
                </a:p>
              </p:txBody>
            </p:sp>
            <p:sp>
              <p:nvSpPr>
                <p:cNvPr id="69666" name="Text Box 107"/>
                <p:cNvSpPr txBox="1">
                  <a:spLocks noChangeArrowheads="1"/>
                </p:cNvSpPr>
                <p:nvPr/>
              </p:nvSpPr>
              <p:spPr bwMode="auto">
                <a:xfrm>
                  <a:off x="3974" y="2112"/>
                  <a:ext cx="346" cy="32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  <a:cs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sz="2800"/>
                    <a:t>u</a:t>
                  </a:r>
                  <a:r>
                    <a:rPr lang="en-US" altLang="zh-CN" sz="2800" i="0" baseline="-25000"/>
                    <a:t>o</a:t>
                  </a:r>
                  <a:endParaRPr lang="en-US" altLang="zh-CN" sz="2800" b="0" i="0"/>
                </a:p>
              </p:txBody>
            </p:sp>
            <p:sp>
              <p:nvSpPr>
                <p:cNvPr id="69667" name="Text Box 108"/>
                <p:cNvSpPr txBox="1">
                  <a:spLocks noChangeArrowheads="1"/>
                </p:cNvSpPr>
                <p:nvPr/>
              </p:nvSpPr>
              <p:spPr bwMode="auto">
                <a:xfrm flipH="1">
                  <a:off x="3744" y="2966"/>
                  <a:ext cx="216" cy="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  <a:cs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/>
                    <a:t>O</a:t>
                  </a:r>
                  <a:endParaRPr lang="en-US" altLang="zh-CN" b="0"/>
                </a:p>
              </p:txBody>
            </p:sp>
            <p:sp>
              <p:nvSpPr>
                <p:cNvPr id="69668" name="Rectangle 109"/>
                <p:cNvSpPr>
                  <a:spLocks noChangeArrowheads="1"/>
                </p:cNvSpPr>
                <p:nvPr/>
              </p:nvSpPr>
              <p:spPr bwMode="auto">
                <a:xfrm>
                  <a:off x="4301" y="2736"/>
                  <a:ext cx="347" cy="2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2400">
                      <a:latin typeface="Times New Roman" panose="02020603050405020304" charset="0"/>
                    </a:rPr>
                    <a:t>U</a:t>
                  </a:r>
                  <a:r>
                    <a:rPr lang="en-US" altLang="zh-CN" sz="2400" i="0" baseline="-25000">
                      <a:latin typeface="Times New Roman" panose="02020603050405020304" charset="0"/>
                    </a:rPr>
                    <a:t>R</a:t>
                  </a:r>
                  <a:endParaRPr lang="en-US" altLang="zh-CN" sz="2400" b="0" i="0" baseline="-25000">
                    <a:latin typeface="Times New Roman" panose="02020603050405020304" charset="0"/>
                  </a:endParaRPr>
                </a:p>
              </p:txBody>
            </p:sp>
            <p:sp>
              <p:nvSpPr>
                <p:cNvPr id="69669" name="Line 110"/>
                <p:cNvSpPr>
                  <a:spLocks noChangeShapeType="1"/>
                </p:cNvSpPr>
                <p:nvPr/>
              </p:nvSpPr>
              <p:spPr bwMode="auto">
                <a:xfrm>
                  <a:off x="4301" y="2976"/>
                  <a:ext cx="0" cy="43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</p:grpSp>
        </p:grpSp>
      </p:grpSp>
      <p:sp>
        <p:nvSpPr>
          <p:cNvPr id="69639" name="Text Box 111"/>
          <p:cNvSpPr txBox="1">
            <a:spLocks noChangeArrowheads="1"/>
          </p:cNvSpPr>
          <p:nvPr/>
        </p:nvSpPr>
        <p:spPr bwMode="auto">
          <a:xfrm>
            <a:off x="1203325" y="196850"/>
            <a:ext cx="184150" cy="5191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sz="2800" i="0"/>
          </a:p>
        </p:txBody>
      </p:sp>
      <p:sp>
        <p:nvSpPr>
          <p:cNvPr id="96368" name="Text Box 112"/>
          <p:cNvSpPr txBox="1">
            <a:spLocks noChangeArrowheads="1"/>
          </p:cNvSpPr>
          <p:nvPr/>
        </p:nvSpPr>
        <p:spPr bwMode="auto">
          <a:xfrm>
            <a:off x="685800" y="381000"/>
            <a:ext cx="3398838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i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输入信号接在反相端</a:t>
            </a:r>
          </a:p>
        </p:txBody>
      </p:sp>
      <p:sp>
        <p:nvSpPr>
          <p:cNvPr id="96369" name="Text Box 113"/>
          <p:cNvSpPr txBox="1">
            <a:spLocks noChangeArrowheads="1"/>
          </p:cNvSpPr>
          <p:nvPr/>
        </p:nvSpPr>
        <p:spPr bwMode="auto">
          <a:xfrm>
            <a:off x="762000" y="2909888"/>
            <a:ext cx="3398838" cy="5191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i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输入信号接在同相端</a:t>
            </a:r>
          </a:p>
        </p:txBody>
      </p:sp>
      <p:grpSp>
        <p:nvGrpSpPr>
          <p:cNvPr id="69642" name="Group 133"/>
          <p:cNvGrpSpPr/>
          <p:nvPr/>
        </p:nvGrpSpPr>
        <p:grpSpPr bwMode="auto">
          <a:xfrm>
            <a:off x="5029200" y="408943"/>
            <a:ext cx="2879725" cy="2957512"/>
            <a:chOff x="576" y="2121"/>
            <a:chExt cx="1814" cy="1863"/>
          </a:xfrm>
        </p:grpSpPr>
        <p:sp>
          <p:nvSpPr>
            <p:cNvPr id="69643" name="Text Box 134"/>
            <p:cNvSpPr txBox="1">
              <a:spLocks noChangeArrowheads="1"/>
            </p:cNvSpPr>
            <p:nvPr/>
          </p:nvSpPr>
          <p:spPr bwMode="auto">
            <a:xfrm>
              <a:off x="749" y="3657"/>
              <a:ext cx="1468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 i="0"/>
                <a:t>电压传输特性</a:t>
              </a:r>
              <a:endParaRPr lang="zh-CN" altLang="en-US" sz="2800" b="0" i="0"/>
            </a:p>
          </p:txBody>
        </p:sp>
        <p:sp>
          <p:nvSpPr>
            <p:cNvPr id="96391" name="Text Box 135"/>
            <p:cNvSpPr txBox="1">
              <a:spLocks noChangeArrowheads="1"/>
            </p:cNvSpPr>
            <p:nvPr/>
          </p:nvSpPr>
          <p:spPr bwMode="auto">
            <a:xfrm>
              <a:off x="720" y="3355"/>
              <a:ext cx="864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i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sym typeface="Symbol" panose="05050102010706020507" charset="0"/>
                </a:rPr>
                <a:t>–</a:t>
              </a:r>
              <a:r>
                <a:rPr lang="en-US" altLang="zh-CN" sz="24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U</a:t>
              </a:r>
              <a:r>
                <a:rPr lang="en-US" altLang="zh-CN" sz="2400" i="0" baseline="-250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o</a:t>
              </a:r>
              <a:r>
                <a:rPr lang="en-US" altLang="zh-CN" sz="2400" i="0" baseline="-250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ea typeface="楷体_GB2312" charset="0"/>
                  <a:cs typeface="楷体_GB2312" charset="0"/>
                </a:rPr>
                <a:t>(sat)</a:t>
              </a:r>
            </a:p>
          </p:txBody>
        </p:sp>
        <p:sp>
          <p:nvSpPr>
            <p:cNvPr id="96392" name="Text Box 136"/>
            <p:cNvSpPr txBox="1">
              <a:spLocks noChangeArrowheads="1"/>
            </p:cNvSpPr>
            <p:nvPr/>
          </p:nvSpPr>
          <p:spPr bwMode="auto">
            <a:xfrm>
              <a:off x="662" y="2275"/>
              <a:ext cx="821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i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sym typeface="Symbol" panose="05050102010706020507" charset="0"/>
                </a:rPr>
                <a:t> +</a:t>
              </a:r>
              <a:r>
                <a:rPr lang="en-US" altLang="zh-CN" sz="24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U</a:t>
              </a:r>
              <a:r>
                <a:rPr lang="en-US" altLang="zh-CN" sz="2400" i="0" baseline="-250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o</a:t>
              </a:r>
              <a:r>
                <a:rPr lang="en-US" altLang="zh-CN" sz="2400" i="0" baseline="-250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ea typeface="楷体_GB2312" charset="0"/>
                  <a:cs typeface="楷体_GB2312" charset="0"/>
                </a:rPr>
                <a:t>(sat)</a:t>
              </a:r>
            </a:p>
          </p:txBody>
        </p:sp>
        <p:sp>
          <p:nvSpPr>
            <p:cNvPr id="69646" name="Line 137"/>
            <p:cNvSpPr>
              <a:spLocks noChangeShapeType="1"/>
            </p:cNvSpPr>
            <p:nvPr/>
          </p:nvSpPr>
          <p:spPr bwMode="auto">
            <a:xfrm>
              <a:off x="922" y="2577"/>
              <a:ext cx="777" cy="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grpSp>
          <p:nvGrpSpPr>
            <p:cNvPr id="69647" name="Group 138"/>
            <p:cNvGrpSpPr/>
            <p:nvPr/>
          </p:nvGrpSpPr>
          <p:grpSpPr bwMode="auto">
            <a:xfrm>
              <a:off x="1353" y="2577"/>
              <a:ext cx="691" cy="951"/>
              <a:chOff x="4032" y="480"/>
              <a:chExt cx="768" cy="1056"/>
            </a:xfrm>
          </p:grpSpPr>
          <p:grpSp>
            <p:nvGrpSpPr>
              <p:cNvPr id="69655" name="Group 139"/>
              <p:cNvGrpSpPr/>
              <p:nvPr/>
            </p:nvGrpSpPr>
            <p:grpSpPr bwMode="auto">
              <a:xfrm>
                <a:off x="4416" y="480"/>
                <a:ext cx="384" cy="1056"/>
                <a:chOff x="4416" y="480"/>
                <a:chExt cx="384" cy="1056"/>
              </a:xfrm>
            </p:grpSpPr>
            <p:sp>
              <p:nvSpPr>
                <p:cNvPr id="69657" name="Line 140"/>
                <p:cNvSpPr>
                  <a:spLocks noChangeShapeType="1"/>
                </p:cNvSpPr>
                <p:nvPr/>
              </p:nvSpPr>
              <p:spPr bwMode="auto">
                <a:xfrm>
                  <a:off x="4416" y="480"/>
                  <a:ext cx="0" cy="1056"/>
                </a:xfrm>
                <a:prstGeom prst="line">
                  <a:avLst/>
                </a:prstGeom>
                <a:noFill/>
                <a:ln w="38100">
                  <a:solidFill>
                    <a:srgbClr val="CC0000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69658" name="Line 141"/>
                <p:cNvSpPr>
                  <a:spLocks noChangeShapeType="1"/>
                </p:cNvSpPr>
                <p:nvPr/>
              </p:nvSpPr>
              <p:spPr bwMode="auto">
                <a:xfrm>
                  <a:off x="4416" y="1536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rgbClr val="CC0000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</p:grpSp>
          <p:sp>
            <p:nvSpPr>
              <p:cNvPr id="69656" name="Line 142"/>
              <p:cNvSpPr>
                <a:spLocks noChangeShapeType="1"/>
              </p:cNvSpPr>
              <p:nvPr/>
            </p:nvSpPr>
            <p:spPr bwMode="auto">
              <a:xfrm flipH="1">
                <a:off x="4032" y="1536"/>
                <a:ext cx="384" cy="0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prstDash val="sysDot"/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  <p:sp>
          <p:nvSpPr>
            <p:cNvPr id="69648" name="Line 143"/>
            <p:cNvSpPr>
              <a:spLocks noChangeShapeType="1"/>
            </p:cNvSpPr>
            <p:nvPr/>
          </p:nvSpPr>
          <p:spPr bwMode="auto">
            <a:xfrm>
              <a:off x="576" y="3052"/>
              <a:ext cx="155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9649" name="Line 144"/>
            <p:cNvSpPr>
              <a:spLocks noChangeShapeType="1"/>
            </p:cNvSpPr>
            <p:nvPr/>
          </p:nvSpPr>
          <p:spPr bwMode="auto">
            <a:xfrm flipV="1">
              <a:off x="1353" y="2275"/>
              <a:ext cx="0" cy="13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9650" name="Text Box 145"/>
            <p:cNvSpPr txBox="1">
              <a:spLocks noChangeArrowheads="1"/>
            </p:cNvSpPr>
            <p:nvPr/>
          </p:nvSpPr>
          <p:spPr bwMode="auto">
            <a:xfrm>
              <a:off x="2088" y="2793"/>
              <a:ext cx="302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/>
                <a:t>u</a:t>
              </a:r>
              <a:r>
                <a:rPr lang="en-US" altLang="zh-CN" sz="2800" i="0" baseline="-25000"/>
                <a:t>i</a:t>
              </a:r>
              <a:endParaRPr lang="en-US" altLang="zh-CN" sz="2800" b="0" i="0"/>
            </a:p>
          </p:txBody>
        </p:sp>
        <p:sp>
          <p:nvSpPr>
            <p:cNvPr id="69651" name="Text Box 146"/>
            <p:cNvSpPr txBox="1">
              <a:spLocks noChangeArrowheads="1"/>
            </p:cNvSpPr>
            <p:nvPr/>
          </p:nvSpPr>
          <p:spPr bwMode="auto">
            <a:xfrm>
              <a:off x="1382" y="2121"/>
              <a:ext cx="346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/>
                <a:t>u</a:t>
              </a:r>
              <a:r>
                <a:rPr lang="en-US" altLang="zh-CN" sz="2800" i="0" baseline="-25000"/>
                <a:t>o</a:t>
              </a:r>
              <a:endParaRPr lang="en-US" altLang="zh-CN" sz="2800" b="0" i="0"/>
            </a:p>
          </p:txBody>
        </p:sp>
        <p:sp>
          <p:nvSpPr>
            <p:cNvPr id="69652" name="Text Box 147"/>
            <p:cNvSpPr txBox="1">
              <a:spLocks noChangeArrowheads="1"/>
            </p:cNvSpPr>
            <p:nvPr/>
          </p:nvSpPr>
          <p:spPr bwMode="auto">
            <a:xfrm flipH="1">
              <a:off x="1152" y="3014"/>
              <a:ext cx="216" cy="2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/>
                <a:t>O</a:t>
              </a:r>
              <a:endParaRPr lang="en-US" altLang="zh-CN" b="0"/>
            </a:p>
          </p:txBody>
        </p:sp>
        <p:sp>
          <p:nvSpPr>
            <p:cNvPr id="69653" name="Rectangle 148"/>
            <p:cNvSpPr>
              <a:spLocks noChangeArrowheads="1"/>
            </p:cNvSpPr>
            <p:nvPr/>
          </p:nvSpPr>
          <p:spPr bwMode="auto">
            <a:xfrm>
              <a:off x="1699" y="2736"/>
              <a:ext cx="347" cy="2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Times New Roman" panose="02020603050405020304" charset="0"/>
                </a:rPr>
                <a:t>U</a:t>
              </a:r>
              <a:r>
                <a:rPr lang="en-US" altLang="zh-CN" sz="2400" i="0" baseline="-25000">
                  <a:latin typeface="Times New Roman" panose="02020603050405020304" charset="0"/>
                </a:rPr>
                <a:t>R</a:t>
              </a:r>
            </a:p>
          </p:txBody>
        </p:sp>
        <p:sp>
          <p:nvSpPr>
            <p:cNvPr id="69654" name="Line 149"/>
            <p:cNvSpPr>
              <a:spLocks noChangeShapeType="1"/>
            </p:cNvSpPr>
            <p:nvPr/>
          </p:nvSpPr>
          <p:spPr bwMode="auto">
            <a:xfrm>
              <a:off x="1699" y="3009"/>
              <a:ext cx="0" cy="4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6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625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6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6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58" grpId="0" build="p" animBg="1" autoUpdateAnimBg="0"/>
      <p:bldP spid="96369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81000" y="304800"/>
            <a:ext cx="5257800" cy="457200"/>
          </a:xfrm>
          <a:ln>
            <a:miter lim="800000"/>
          </a:ln>
        </p:spPr>
        <p:txBody>
          <a:bodyPr vert="horz" wrap="square" lIns="91440" tIns="45720" rIns="91440" bIns="45720" numCol="1" anchor="t" anchorCtr="0" compatLnSpc="1">
            <a:normAutofit fontScale="92500" lnSpcReduction="10000"/>
          </a:bodyPr>
          <a:lstStyle/>
          <a:p>
            <a:pPr algn="l" eaLnBrk="1" hangingPunct="1"/>
            <a:r>
              <a:rPr lang="zh-CN" altLang="en-US" sz="2800" b="1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  <a:ea typeface="宋体" panose="02010600030101010101" pitchFamily="2" charset="-122"/>
              </a:rPr>
              <a:t>输出带限幅的电压比较器</a:t>
            </a:r>
          </a:p>
        </p:txBody>
      </p:sp>
      <p:sp>
        <p:nvSpPr>
          <p:cNvPr id="99331" name="Text Box 3"/>
          <p:cNvSpPr txBox="1">
            <a:spLocks noChangeArrowheads="1"/>
          </p:cNvSpPr>
          <p:nvPr/>
        </p:nvSpPr>
        <p:spPr bwMode="auto">
          <a:xfrm>
            <a:off x="533400" y="4167188"/>
            <a:ext cx="5638800" cy="19288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lang="zh-CN" altLang="en-US" sz="2800" i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设稳压管的稳定电压为</a:t>
            </a:r>
            <a:r>
              <a:rPr lang="en-US" altLang="zh-CN" sz="280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U</a:t>
            </a:r>
            <a:r>
              <a:rPr lang="en-US" altLang="zh-CN" sz="2800" i="0" baseline="-2500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Z</a:t>
            </a:r>
            <a:r>
              <a:rPr lang="zh-CN" altLang="en-US" sz="2800" i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，</a:t>
            </a:r>
          </a:p>
          <a:p>
            <a:pPr eaLnBrk="1" hangingPunct="1">
              <a:spcBef>
                <a:spcPct val="10000"/>
              </a:spcBef>
            </a:pPr>
            <a:r>
              <a:rPr lang="zh-CN" altLang="en-US" sz="2800" i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忽略稳压管的正向导通压降</a:t>
            </a:r>
          </a:p>
          <a:p>
            <a:pPr eaLnBrk="1" hangingPunct="1">
              <a:spcBef>
                <a:spcPct val="10000"/>
              </a:spcBef>
            </a:pPr>
            <a:r>
              <a:rPr lang="zh-CN" altLang="en-US" sz="2800" i="0">
                <a:effectLst>
                  <a:outerShdw blurRad="38100" dist="38100" dir="2700000" algn="tl">
                    <a:srgbClr val="DDDDDD"/>
                  </a:outerShdw>
                </a:effectLst>
              </a:rPr>
              <a:t>则   </a:t>
            </a:r>
            <a:r>
              <a:rPr lang="en-US" altLang="zh-CN" sz="2800">
                <a:effectLst>
                  <a:outerShdw blurRad="38100" dist="38100" dir="2700000" algn="tl">
                    <a:srgbClr val="DDDDDD"/>
                  </a:outerShdw>
                </a:effectLst>
              </a:rPr>
              <a:t>u</a:t>
            </a:r>
            <a:r>
              <a:rPr lang="en-US" altLang="zh-CN" sz="2800" i="0" baseline="-25000">
                <a:effectLst>
                  <a:outerShdw blurRad="38100" dist="38100" dir="2700000" algn="tl">
                    <a:srgbClr val="DDDDDD"/>
                  </a:outerShdw>
                </a:effectLst>
              </a:rPr>
              <a:t>i</a:t>
            </a:r>
            <a:r>
              <a:rPr lang="en-US" altLang="zh-CN" sz="2800" baseline="-25000">
                <a:effectLst>
                  <a:outerShdw blurRad="38100" dist="38100" dir="2700000" algn="tl">
                    <a:srgbClr val="DDDDDD"/>
                  </a:outerShdw>
                </a:effectLst>
              </a:rPr>
              <a:t> </a:t>
            </a:r>
            <a:r>
              <a:rPr lang="en-US" altLang="zh-CN" sz="2800" i="0">
                <a:effectLst>
                  <a:outerShdw blurRad="38100" dist="38100" dir="2700000" algn="tl">
                    <a:srgbClr val="DDDDDD"/>
                  </a:outerShdw>
                </a:effectLst>
              </a:rPr>
              <a:t>&lt;</a:t>
            </a:r>
            <a:r>
              <a:rPr lang="en-US" altLang="zh-CN" sz="2800" i="0" baseline="-25000">
                <a:effectLst>
                  <a:outerShdw blurRad="38100" dist="38100" dir="2700000" algn="tl">
                    <a:srgbClr val="DDDDDD"/>
                  </a:outerShdw>
                </a:effectLst>
              </a:rPr>
              <a:t> </a:t>
            </a:r>
            <a:r>
              <a:rPr lang="en-US" altLang="zh-CN" sz="2800">
                <a:effectLst>
                  <a:outerShdw blurRad="38100" dist="38100" dir="2700000" algn="tl">
                    <a:srgbClr val="DDDDDD"/>
                  </a:outerShdw>
                </a:effectLst>
              </a:rPr>
              <a:t>U</a:t>
            </a:r>
            <a:r>
              <a:rPr lang="en-US" altLang="zh-CN" sz="2800" i="0" baseline="-25000">
                <a:effectLst>
                  <a:outerShdw blurRad="38100" dist="38100" dir="2700000" algn="tl">
                    <a:srgbClr val="DDDDDD"/>
                  </a:outerShdw>
                </a:effectLst>
              </a:rPr>
              <a:t>R</a:t>
            </a:r>
            <a:r>
              <a:rPr lang="zh-CN" altLang="en-US" sz="2800" i="0">
                <a:effectLst>
                  <a:outerShdw blurRad="38100" dist="38100" dir="2700000" algn="tl">
                    <a:srgbClr val="DDDDDD"/>
                  </a:outerShdw>
                </a:effectLst>
              </a:rPr>
              <a:t>，</a:t>
            </a:r>
            <a:r>
              <a:rPr lang="en-US" altLang="zh-CN" sz="2800">
                <a:effectLst>
                  <a:outerShdw blurRad="38100" dist="38100" dir="2700000" algn="tl">
                    <a:srgbClr val="DDDDDD"/>
                  </a:outerShdw>
                </a:effectLst>
              </a:rPr>
              <a:t>u</a:t>
            </a:r>
            <a:r>
              <a:rPr lang="en-US" altLang="zh-CN" sz="2800" i="0" baseline="-25000">
                <a:effectLst>
                  <a:outerShdw blurRad="38100" dist="38100" dir="2700000" algn="tl">
                    <a:srgbClr val="DDDDDD"/>
                  </a:outerShdw>
                </a:effectLst>
              </a:rPr>
              <a:t>o</a:t>
            </a:r>
            <a:r>
              <a:rPr lang="en-US" altLang="zh-CN" sz="2800" baseline="-25000">
                <a:effectLst>
                  <a:outerShdw blurRad="38100" dist="38100" dir="2700000" algn="tl">
                    <a:srgbClr val="DDDDDD"/>
                  </a:outerShdw>
                </a:effectLst>
              </a:rPr>
              <a:t> </a:t>
            </a:r>
            <a:r>
              <a:rPr lang="en-US" altLang="zh-CN" sz="2800" i="0">
                <a:effectLst>
                  <a:outerShdw blurRad="38100" dist="38100" dir="2700000" algn="tl">
                    <a:srgbClr val="DDDDDD"/>
                  </a:outerShdw>
                </a:effectLst>
              </a:rPr>
              <a:t>=</a:t>
            </a:r>
            <a:r>
              <a:rPr lang="en-US" altLang="zh-CN" sz="2800">
                <a:effectLst>
                  <a:outerShdw blurRad="38100" dist="38100" dir="2700000" algn="tl">
                    <a:srgbClr val="DDDDDD"/>
                  </a:outerShdw>
                </a:effectLst>
              </a:rPr>
              <a:t> U</a:t>
            </a:r>
            <a:r>
              <a:rPr lang="en-US" altLang="zh-CN" sz="2800" i="0" baseline="-25000">
                <a:effectLst>
                  <a:outerShdw blurRad="38100" dist="38100" dir="2700000" algn="tl">
                    <a:srgbClr val="DDDDDD"/>
                  </a:outerShdw>
                </a:effectLst>
              </a:rPr>
              <a:t>Z 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zh-CN" sz="2800" i="0" baseline="-25000">
                <a:effectLst>
                  <a:outerShdw blurRad="38100" dist="38100" dir="2700000" algn="tl">
                    <a:srgbClr val="DDDDDD"/>
                  </a:outerShdw>
                </a:effectLst>
              </a:rPr>
              <a:t>          </a:t>
            </a:r>
            <a:r>
              <a:rPr lang="en-US" altLang="zh-CN" sz="2800">
                <a:effectLst>
                  <a:outerShdw blurRad="38100" dist="38100" dir="2700000" algn="tl">
                    <a:srgbClr val="DDDDDD"/>
                  </a:outerShdw>
                </a:effectLst>
              </a:rPr>
              <a:t>u</a:t>
            </a:r>
            <a:r>
              <a:rPr lang="en-US" altLang="zh-CN" sz="2800" i="0" baseline="-25000">
                <a:effectLst>
                  <a:outerShdw blurRad="38100" dist="38100" dir="2700000" algn="tl">
                    <a:srgbClr val="DDDDDD"/>
                  </a:outerShdw>
                </a:effectLst>
              </a:rPr>
              <a:t>i</a:t>
            </a:r>
            <a:r>
              <a:rPr lang="en-US" altLang="zh-CN" sz="2800" i="0">
                <a:effectLst>
                  <a:outerShdw blurRad="38100" dist="38100" dir="2700000" algn="tl">
                    <a:srgbClr val="DDDDDD"/>
                  </a:outerShdw>
                </a:effectLst>
              </a:rPr>
              <a:t> &gt;</a:t>
            </a:r>
            <a:r>
              <a:rPr lang="en-US" altLang="zh-CN" sz="2800">
                <a:effectLst>
                  <a:outerShdw blurRad="38100" dist="38100" dir="2700000" algn="tl">
                    <a:srgbClr val="DDDDDD"/>
                  </a:outerShdw>
                </a:effectLst>
              </a:rPr>
              <a:t>U</a:t>
            </a:r>
            <a:r>
              <a:rPr lang="en-US" altLang="zh-CN" sz="2800" i="0" baseline="-25000">
                <a:effectLst>
                  <a:outerShdw blurRad="38100" dist="38100" dir="2700000" algn="tl">
                    <a:srgbClr val="DDDDDD"/>
                  </a:outerShdw>
                </a:effectLst>
              </a:rPr>
              <a:t>R</a:t>
            </a:r>
            <a:r>
              <a:rPr lang="zh-CN" altLang="en-US" sz="2800" i="0">
                <a:effectLst>
                  <a:outerShdw blurRad="38100" dist="38100" dir="2700000" algn="tl">
                    <a:srgbClr val="DDDDDD"/>
                  </a:outerShdw>
                </a:effectLst>
              </a:rPr>
              <a:t>，</a:t>
            </a:r>
            <a:r>
              <a:rPr lang="en-US" altLang="zh-CN" sz="2800">
                <a:effectLst>
                  <a:outerShdw blurRad="38100" dist="38100" dir="2700000" algn="tl">
                    <a:srgbClr val="DDDDDD"/>
                  </a:outerShdw>
                </a:effectLst>
              </a:rPr>
              <a:t>u</a:t>
            </a:r>
            <a:r>
              <a:rPr lang="en-US" altLang="zh-CN" sz="2800" baseline="-25000">
                <a:effectLst>
                  <a:outerShdw blurRad="38100" dist="38100" dir="2700000" algn="tl">
                    <a:srgbClr val="DDDDDD"/>
                  </a:outerShdw>
                </a:effectLst>
              </a:rPr>
              <a:t>o </a:t>
            </a:r>
            <a:r>
              <a:rPr lang="en-US" altLang="zh-CN" sz="2800" i="0">
                <a:effectLst>
                  <a:outerShdw blurRad="38100" dist="38100" dir="2700000" algn="tl">
                    <a:srgbClr val="DDDDDD"/>
                  </a:outerShdw>
                </a:effectLst>
              </a:rPr>
              <a:t>= –</a:t>
            </a:r>
            <a:r>
              <a:rPr lang="en-US" altLang="zh-CN" sz="2800">
                <a:effectLst>
                  <a:outerShdw blurRad="38100" dist="38100" dir="2700000" algn="tl">
                    <a:srgbClr val="DDDDDD"/>
                  </a:outerShdw>
                </a:effectLst>
              </a:rPr>
              <a:t>U</a:t>
            </a:r>
            <a:r>
              <a:rPr lang="en-US" altLang="zh-CN" sz="2800" i="0" baseline="-25000">
                <a:effectLst>
                  <a:outerShdw blurRad="38100" dist="38100" dir="2700000" algn="tl">
                    <a:srgbClr val="DDDDDD"/>
                  </a:outerShdw>
                </a:effectLst>
              </a:rPr>
              <a:t>Z</a:t>
            </a:r>
          </a:p>
        </p:txBody>
      </p:sp>
      <p:grpSp>
        <p:nvGrpSpPr>
          <p:cNvPr id="2" name="Group 4"/>
          <p:cNvGrpSpPr/>
          <p:nvPr/>
        </p:nvGrpSpPr>
        <p:grpSpPr bwMode="auto">
          <a:xfrm>
            <a:off x="6324600" y="1309688"/>
            <a:ext cx="1495425" cy="1676400"/>
            <a:chOff x="3984" y="777"/>
            <a:chExt cx="942" cy="1056"/>
          </a:xfrm>
        </p:grpSpPr>
        <p:sp>
          <p:nvSpPr>
            <p:cNvPr id="70751" name="Text Box 5"/>
            <p:cNvSpPr txBox="1">
              <a:spLocks noChangeArrowheads="1"/>
            </p:cNvSpPr>
            <p:nvPr/>
          </p:nvSpPr>
          <p:spPr bwMode="auto">
            <a:xfrm>
              <a:off x="4464" y="777"/>
              <a:ext cx="462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/>
                <a:t>U</a:t>
              </a:r>
              <a:r>
                <a:rPr lang="en-US" altLang="zh-CN" sz="2400" i="0" baseline="-25000"/>
                <a:t>Z</a:t>
              </a:r>
              <a:endParaRPr lang="en-US" altLang="zh-CN" sz="2400" i="0"/>
            </a:p>
          </p:txBody>
        </p:sp>
        <p:sp>
          <p:nvSpPr>
            <p:cNvPr id="70752" name="Text Box 6"/>
            <p:cNvSpPr txBox="1">
              <a:spLocks noChangeArrowheads="1"/>
            </p:cNvSpPr>
            <p:nvPr/>
          </p:nvSpPr>
          <p:spPr bwMode="auto">
            <a:xfrm>
              <a:off x="3984" y="1545"/>
              <a:ext cx="528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i="0"/>
                <a:t> –</a:t>
              </a:r>
              <a:r>
                <a:rPr lang="en-US" altLang="zh-CN" sz="2400"/>
                <a:t>U</a:t>
              </a:r>
              <a:r>
                <a:rPr lang="en-US" altLang="zh-CN" sz="2400" i="0" baseline="-25000"/>
                <a:t>Z</a:t>
              </a:r>
              <a:endParaRPr lang="en-US" altLang="zh-CN" sz="2400" i="0"/>
            </a:p>
          </p:txBody>
        </p:sp>
      </p:grpSp>
      <p:graphicFrame>
        <p:nvGraphicFramePr>
          <p:cNvPr id="70661" name="Object 7"/>
          <p:cNvGraphicFramePr>
            <a:graphicFrameLocks noChangeAspect="1"/>
          </p:cNvGraphicFramePr>
          <p:nvPr/>
        </p:nvGraphicFramePr>
        <p:xfrm>
          <a:off x="6248400" y="4495800"/>
          <a:ext cx="2209800" cy="158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14" name="剪辑" r:id="rId3" imgW="685800" imgH="586740" progId="MS_ClipArt_Gallery.2">
                  <p:embed/>
                </p:oleObj>
              </mc:Choice>
              <mc:Fallback>
                <p:oleObj name="剪辑" r:id="rId3" imgW="685800" imgH="586740" progId="MS_ClipArt_Gallery.2">
                  <p:embed/>
                  <p:pic>
                    <p:nvPicPr>
                      <p:cNvPr id="0" name="图片 727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4495800"/>
                        <a:ext cx="2209800" cy="158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0662" name="Group 11"/>
          <p:cNvGrpSpPr/>
          <p:nvPr/>
        </p:nvGrpSpPr>
        <p:grpSpPr bwMode="auto">
          <a:xfrm>
            <a:off x="381000" y="838200"/>
            <a:ext cx="5105400" cy="2093913"/>
            <a:chOff x="288" y="576"/>
            <a:chExt cx="3216" cy="1319"/>
          </a:xfrm>
        </p:grpSpPr>
        <p:sp>
          <p:nvSpPr>
            <p:cNvPr id="70689" name="Text Box 12"/>
            <p:cNvSpPr txBox="1">
              <a:spLocks noChangeArrowheads="1"/>
            </p:cNvSpPr>
            <p:nvPr/>
          </p:nvSpPr>
          <p:spPr bwMode="auto">
            <a:xfrm>
              <a:off x="1920" y="729"/>
              <a:ext cx="480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olidFill>
                    <a:srgbClr val="000099"/>
                  </a:solidFill>
                </a:rPr>
                <a:t>u</a:t>
              </a:r>
              <a:r>
                <a:rPr lang="en-US" altLang="zh-CN" sz="2800" i="0" baseline="-25000">
                  <a:solidFill>
                    <a:srgbClr val="000099"/>
                  </a:solidFill>
                </a:rPr>
                <a:t>o</a:t>
              </a:r>
              <a:r>
                <a:rPr lang="en-US" altLang="zh-CN" sz="2800">
                  <a:solidFill>
                    <a:srgbClr val="000099"/>
                  </a:solidFill>
                </a:rPr>
                <a:t>'</a:t>
              </a:r>
            </a:p>
          </p:txBody>
        </p:sp>
        <p:sp>
          <p:nvSpPr>
            <p:cNvPr id="70690" name="Line 13"/>
            <p:cNvSpPr>
              <a:spLocks noChangeShapeType="1"/>
            </p:cNvSpPr>
            <p:nvPr/>
          </p:nvSpPr>
          <p:spPr bwMode="auto">
            <a:xfrm>
              <a:off x="1167" y="672"/>
              <a:ext cx="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0691" name="Text Box 14"/>
            <p:cNvSpPr txBox="1">
              <a:spLocks noChangeArrowheads="1"/>
            </p:cNvSpPr>
            <p:nvPr/>
          </p:nvSpPr>
          <p:spPr bwMode="auto">
            <a:xfrm>
              <a:off x="2556" y="1115"/>
              <a:ext cx="372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zh-CN" sz="2800">
                <a:solidFill>
                  <a:schemeClr val="hlink"/>
                </a:solidFill>
              </a:endParaRPr>
            </a:p>
          </p:txBody>
        </p:sp>
        <p:sp>
          <p:nvSpPr>
            <p:cNvPr id="70692" name="Line 15"/>
            <p:cNvSpPr>
              <a:spLocks noChangeShapeType="1"/>
            </p:cNvSpPr>
            <p:nvPr/>
          </p:nvSpPr>
          <p:spPr bwMode="auto">
            <a:xfrm>
              <a:off x="1167" y="672"/>
              <a:ext cx="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0693" name="Line 16"/>
            <p:cNvSpPr>
              <a:spLocks noChangeShapeType="1"/>
            </p:cNvSpPr>
            <p:nvPr/>
          </p:nvSpPr>
          <p:spPr bwMode="auto">
            <a:xfrm>
              <a:off x="2496" y="1081"/>
              <a:ext cx="52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0694" name="Rectangle 17"/>
            <p:cNvSpPr>
              <a:spLocks noChangeArrowheads="1"/>
            </p:cNvSpPr>
            <p:nvPr/>
          </p:nvSpPr>
          <p:spPr bwMode="auto">
            <a:xfrm>
              <a:off x="2231" y="768"/>
              <a:ext cx="323" cy="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800" b="1" i="1" dirty="0">
                  <a:latin typeface="Times New Roman" panose="02020603050405020304"/>
                  <a:cs typeface="Times New Roman" panose="02020603050405020304"/>
                </a:rPr>
                <a:t>R</a:t>
              </a:r>
              <a:endParaRPr lang="en-US" altLang="zh-CN" sz="2800" b="1" i="1" baseline="-25000" dirty="0">
                <a:latin typeface="Times New Roman" panose="02020603050405020304"/>
                <a:cs typeface="Times New Roman" panose="02020603050405020304"/>
              </a:endParaRPr>
            </a:p>
          </p:txBody>
        </p:sp>
        <p:sp>
          <p:nvSpPr>
            <p:cNvPr id="70695" name="Rectangle 18"/>
            <p:cNvSpPr>
              <a:spLocks noChangeArrowheads="1"/>
            </p:cNvSpPr>
            <p:nvPr/>
          </p:nvSpPr>
          <p:spPr bwMode="auto">
            <a:xfrm flipV="1">
              <a:off x="2208" y="1033"/>
              <a:ext cx="288" cy="96"/>
            </a:xfrm>
            <a:prstGeom prst="rect">
              <a:avLst/>
            </a:prstGeom>
            <a:noFill/>
            <a:ln w="38100">
              <a:solidFill>
                <a:srgbClr val="003399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grpSp>
          <p:nvGrpSpPr>
            <p:cNvPr id="70696" name="Group 19"/>
            <p:cNvGrpSpPr/>
            <p:nvPr/>
          </p:nvGrpSpPr>
          <p:grpSpPr bwMode="auto">
            <a:xfrm>
              <a:off x="2256" y="1079"/>
              <a:ext cx="529" cy="816"/>
              <a:chOff x="2256" y="1056"/>
              <a:chExt cx="529" cy="816"/>
            </a:xfrm>
          </p:grpSpPr>
          <p:grpSp>
            <p:nvGrpSpPr>
              <p:cNvPr id="70740" name="Group 20"/>
              <p:cNvGrpSpPr/>
              <p:nvPr/>
            </p:nvGrpSpPr>
            <p:grpSpPr bwMode="auto">
              <a:xfrm>
                <a:off x="2592" y="1536"/>
                <a:ext cx="193" cy="144"/>
                <a:chOff x="2591" y="1147"/>
                <a:chExt cx="193" cy="144"/>
              </a:xfrm>
            </p:grpSpPr>
            <p:sp>
              <p:nvSpPr>
                <p:cNvPr id="70748" name="Line 21"/>
                <p:cNvSpPr>
                  <a:spLocks noChangeShapeType="1"/>
                </p:cNvSpPr>
                <p:nvPr/>
              </p:nvSpPr>
              <p:spPr bwMode="auto">
                <a:xfrm rot="-5400000">
                  <a:off x="2687" y="1051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rgbClr val="003399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70749" name="AutoShape 22"/>
                <p:cNvSpPr>
                  <a:spLocks noChangeArrowheads="1"/>
                </p:cNvSpPr>
                <p:nvPr/>
              </p:nvSpPr>
              <p:spPr bwMode="auto">
                <a:xfrm>
                  <a:off x="2592" y="1152"/>
                  <a:ext cx="192" cy="139"/>
                </a:xfrm>
                <a:prstGeom prst="triangle">
                  <a:avLst>
                    <a:gd name="adj" fmla="val 50000"/>
                  </a:avLst>
                </a:prstGeom>
                <a:noFill/>
                <a:ln w="38100">
                  <a:solidFill>
                    <a:srgbClr val="003399"/>
                  </a:solidFill>
                  <a:miter lim="800000"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70750" name="Line 23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2766" y="1165"/>
                  <a:ext cx="33" cy="0"/>
                </a:xfrm>
                <a:prstGeom prst="line">
                  <a:avLst/>
                </a:prstGeom>
                <a:noFill/>
                <a:ln w="38100">
                  <a:solidFill>
                    <a:srgbClr val="003399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</p:grpSp>
          <p:sp>
            <p:nvSpPr>
              <p:cNvPr id="70741" name="Line 24"/>
              <p:cNvSpPr>
                <a:spLocks noChangeShapeType="1"/>
              </p:cNvSpPr>
              <p:nvPr/>
            </p:nvSpPr>
            <p:spPr bwMode="auto">
              <a:xfrm rot="-5400000">
                <a:off x="2280" y="1464"/>
                <a:ext cx="816" cy="0"/>
              </a:xfrm>
              <a:prstGeom prst="line">
                <a:avLst/>
              </a:prstGeom>
              <a:noFill/>
              <a:ln w="38100">
                <a:solidFill>
                  <a:srgbClr val="003399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0742" name="Line 25"/>
              <p:cNvSpPr>
                <a:spLocks noChangeShapeType="1"/>
              </p:cNvSpPr>
              <p:nvPr/>
            </p:nvSpPr>
            <p:spPr bwMode="auto">
              <a:xfrm>
                <a:off x="2592" y="1872"/>
                <a:ext cx="192" cy="0"/>
              </a:xfrm>
              <a:prstGeom prst="line">
                <a:avLst/>
              </a:prstGeom>
              <a:noFill/>
              <a:ln w="38100">
                <a:solidFill>
                  <a:srgbClr val="003399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0743" name="Text Box 26"/>
              <p:cNvSpPr txBox="1">
                <a:spLocks noChangeArrowheads="1"/>
              </p:cNvSpPr>
              <p:nvPr/>
            </p:nvSpPr>
            <p:spPr bwMode="auto">
              <a:xfrm>
                <a:off x="2256" y="1248"/>
                <a:ext cx="432" cy="3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 i="0">
                    <a:solidFill>
                      <a:srgbClr val="FF0000"/>
                    </a:solidFill>
                  </a:rPr>
                  <a:t>D</a:t>
                </a:r>
                <a:r>
                  <a:rPr lang="en-US" altLang="zh-CN" sz="2800" i="0" baseline="-25000">
                    <a:solidFill>
                      <a:srgbClr val="FF0000"/>
                    </a:solidFill>
                  </a:rPr>
                  <a:t>Z</a:t>
                </a:r>
                <a:endParaRPr lang="en-US" altLang="zh-CN" sz="2800" i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70744" name="Group 27"/>
              <p:cNvGrpSpPr/>
              <p:nvPr/>
            </p:nvGrpSpPr>
            <p:grpSpPr bwMode="auto">
              <a:xfrm flipH="1" flipV="1">
                <a:off x="2591" y="1296"/>
                <a:ext cx="193" cy="144"/>
                <a:chOff x="2591" y="1147"/>
                <a:chExt cx="193" cy="144"/>
              </a:xfrm>
            </p:grpSpPr>
            <p:sp>
              <p:nvSpPr>
                <p:cNvPr id="70745" name="Line 28"/>
                <p:cNvSpPr>
                  <a:spLocks noChangeShapeType="1"/>
                </p:cNvSpPr>
                <p:nvPr/>
              </p:nvSpPr>
              <p:spPr bwMode="auto">
                <a:xfrm rot="-5400000">
                  <a:off x="2687" y="1051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rgbClr val="003399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70746" name="AutoShape 29"/>
                <p:cNvSpPr>
                  <a:spLocks noChangeArrowheads="1"/>
                </p:cNvSpPr>
                <p:nvPr/>
              </p:nvSpPr>
              <p:spPr bwMode="auto">
                <a:xfrm>
                  <a:off x="2592" y="1152"/>
                  <a:ext cx="192" cy="139"/>
                </a:xfrm>
                <a:prstGeom prst="triangle">
                  <a:avLst>
                    <a:gd name="adj" fmla="val 50000"/>
                  </a:avLst>
                </a:prstGeom>
                <a:noFill/>
                <a:ln w="38100">
                  <a:solidFill>
                    <a:srgbClr val="003399"/>
                  </a:solidFill>
                  <a:miter lim="800000"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70747" name="Line 30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2766" y="1165"/>
                  <a:ext cx="33" cy="0"/>
                </a:xfrm>
                <a:prstGeom prst="line">
                  <a:avLst/>
                </a:prstGeom>
                <a:noFill/>
                <a:ln w="38100">
                  <a:solidFill>
                    <a:srgbClr val="003399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</p:grpSp>
        </p:grpSp>
        <p:sp>
          <p:nvSpPr>
            <p:cNvPr id="70697" name="Text Box 31"/>
            <p:cNvSpPr txBox="1">
              <a:spLocks noChangeArrowheads="1"/>
            </p:cNvSpPr>
            <p:nvPr/>
          </p:nvSpPr>
          <p:spPr bwMode="auto">
            <a:xfrm>
              <a:off x="576" y="1296"/>
              <a:ext cx="432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olidFill>
                    <a:srgbClr val="000099"/>
                  </a:solidFill>
                </a:rPr>
                <a:t>U</a:t>
              </a:r>
              <a:r>
                <a:rPr lang="en-US" altLang="zh-CN" sz="2800" i="0" baseline="-25000">
                  <a:solidFill>
                    <a:srgbClr val="000099"/>
                  </a:solidFill>
                </a:rPr>
                <a:t>R</a:t>
              </a:r>
              <a:endParaRPr lang="en-US" altLang="zh-CN" sz="2800" b="0" i="0">
                <a:solidFill>
                  <a:srgbClr val="000099"/>
                </a:solidFill>
              </a:endParaRPr>
            </a:p>
          </p:txBody>
        </p:sp>
        <p:sp>
          <p:nvSpPr>
            <p:cNvPr id="70698" name="Text Box 32"/>
            <p:cNvSpPr txBox="1">
              <a:spLocks noChangeArrowheads="1"/>
            </p:cNvSpPr>
            <p:nvPr/>
          </p:nvSpPr>
          <p:spPr bwMode="auto">
            <a:xfrm>
              <a:off x="3072" y="1209"/>
              <a:ext cx="432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olidFill>
                    <a:srgbClr val="000099"/>
                  </a:solidFill>
                </a:rPr>
                <a:t>u</a:t>
              </a:r>
              <a:r>
                <a:rPr lang="en-US" altLang="zh-CN" sz="2800" i="0" baseline="-25000">
                  <a:solidFill>
                    <a:srgbClr val="000099"/>
                  </a:solidFill>
                </a:rPr>
                <a:t>o</a:t>
              </a:r>
              <a:endParaRPr lang="en-US" altLang="zh-CN" sz="2800" i="0">
                <a:solidFill>
                  <a:srgbClr val="000099"/>
                </a:solidFill>
              </a:endParaRPr>
            </a:p>
          </p:txBody>
        </p:sp>
        <p:sp>
          <p:nvSpPr>
            <p:cNvPr id="70699" name="Text Box 33"/>
            <p:cNvSpPr txBox="1">
              <a:spLocks noChangeArrowheads="1"/>
            </p:cNvSpPr>
            <p:nvPr/>
          </p:nvSpPr>
          <p:spPr bwMode="auto">
            <a:xfrm>
              <a:off x="288" y="1113"/>
              <a:ext cx="432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olidFill>
                    <a:srgbClr val="000099"/>
                  </a:solidFill>
                </a:rPr>
                <a:t>u</a:t>
              </a:r>
              <a:r>
                <a:rPr lang="en-US" altLang="zh-CN" sz="2800" i="0" baseline="-25000">
                  <a:solidFill>
                    <a:srgbClr val="000099"/>
                  </a:solidFill>
                </a:rPr>
                <a:t>i</a:t>
              </a:r>
              <a:endParaRPr lang="en-US" altLang="zh-CN" sz="2800" i="0">
                <a:solidFill>
                  <a:srgbClr val="000099"/>
                </a:solidFill>
              </a:endParaRPr>
            </a:p>
          </p:txBody>
        </p:sp>
        <p:sp>
          <p:nvSpPr>
            <p:cNvPr id="70700" name="Rectangle 34"/>
            <p:cNvSpPr>
              <a:spLocks noChangeArrowheads="1"/>
            </p:cNvSpPr>
            <p:nvPr/>
          </p:nvSpPr>
          <p:spPr bwMode="auto">
            <a:xfrm>
              <a:off x="990" y="1200"/>
              <a:ext cx="258" cy="7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0701" name="Rectangle 35"/>
            <p:cNvSpPr>
              <a:spLocks noChangeArrowheads="1"/>
            </p:cNvSpPr>
            <p:nvPr/>
          </p:nvSpPr>
          <p:spPr bwMode="auto">
            <a:xfrm>
              <a:off x="990" y="941"/>
              <a:ext cx="258" cy="7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0702" name="Rectangle 36"/>
            <p:cNvSpPr>
              <a:spLocks noChangeArrowheads="1"/>
            </p:cNvSpPr>
            <p:nvPr/>
          </p:nvSpPr>
          <p:spPr bwMode="auto">
            <a:xfrm>
              <a:off x="960" y="1257"/>
              <a:ext cx="400" cy="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800" b="1" i="1" dirty="0">
                  <a:latin typeface="Times New Roman" panose="02020603050405020304"/>
                  <a:cs typeface="Times New Roman" panose="02020603050405020304"/>
                </a:rPr>
                <a:t>R</a:t>
              </a:r>
              <a:r>
                <a:rPr lang="en-US" altLang="zh-CN" sz="2800" b="1" i="1" baseline="-25000" dirty="0">
                  <a:latin typeface="Times New Roman" panose="02020603050405020304"/>
                  <a:cs typeface="Times New Roman" panose="02020603050405020304"/>
                </a:rPr>
                <a:t>2</a:t>
              </a:r>
            </a:p>
          </p:txBody>
        </p:sp>
        <p:sp>
          <p:nvSpPr>
            <p:cNvPr id="70703" name="Line 37"/>
            <p:cNvSpPr>
              <a:spLocks noChangeShapeType="1"/>
            </p:cNvSpPr>
            <p:nvPr/>
          </p:nvSpPr>
          <p:spPr bwMode="auto">
            <a:xfrm flipH="1">
              <a:off x="576" y="979"/>
              <a:ext cx="41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0704" name="Line 38"/>
            <p:cNvSpPr>
              <a:spLocks noChangeShapeType="1"/>
            </p:cNvSpPr>
            <p:nvPr/>
          </p:nvSpPr>
          <p:spPr bwMode="auto">
            <a:xfrm flipH="1">
              <a:off x="886" y="1239"/>
              <a:ext cx="12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0705" name="Rectangle 39" descr="40%"/>
            <p:cNvSpPr>
              <a:spLocks noChangeArrowheads="1"/>
            </p:cNvSpPr>
            <p:nvPr/>
          </p:nvSpPr>
          <p:spPr bwMode="auto">
            <a:xfrm>
              <a:off x="1438" y="749"/>
              <a:ext cx="518" cy="61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0706" name="Text Box 40"/>
            <p:cNvSpPr txBox="1">
              <a:spLocks noChangeArrowheads="1"/>
            </p:cNvSpPr>
            <p:nvPr/>
          </p:nvSpPr>
          <p:spPr bwMode="auto">
            <a:xfrm>
              <a:off x="1431" y="1072"/>
              <a:ext cx="223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/>
                <a:t>+</a:t>
              </a:r>
              <a:endParaRPr lang="en-US" altLang="zh-CN" sz="2800" b="0" i="0"/>
            </a:p>
          </p:txBody>
        </p:sp>
        <p:sp>
          <p:nvSpPr>
            <p:cNvPr id="70707" name="Text Box 41"/>
            <p:cNvSpPr txBox="1">
              <a:spLocks noChangeArrowheads="1"/>
            </p:cNvSpPr>
            <p:nvPr/>
          </p:nvSpPr>
          <p:spPr bwMode="auto">
            <a:xfrm>
              <a:off x="1749" y="931"/>
              <a:ext cx="402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/>
                <a:t>+</a:t>
              </a:r>
              <a:endParaRPr lang="en-US" altLang="zh-CN" sz="2800" b="0" i="0"/>
            </a:p>
          </p:txBody>
        </p:sp>
        <p:sp>
          <p:nvSpPr>
            <p:cNvPr id="70708" name="Text Box 42"/>
            <p:cNvSpPr txBox="1">
              <a:spLocks noChangeArrowheads="1"/>
            </p:cNvSpPr>
            <p:nvPr/>
          </p:nvSpPr>
          <p:spPr bwMode="auto">
            <a:xfrm>
              <a:off x="1648" y="713"/>
              <a:ext cx="527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i="0">
                  <a:ea typeface="创艺简宋体" charset="0"/>
                  <a:cs typeface="创艺简宋体" charset="0"/>
                  <a:sym typeface="Symbol" panose="05050102010706020507" charset="0"/>
                </a:rPr>
                <a:t></a:t>
              </a:r>
              <a:endParaRPr lang="en-US" altLang="zh-CN" sz="2400" b="0" i="0"/>
            </a:p>
          </p:txBody>
        </p:sp>
        <p:sp>
          <p:nvSpPr>
            <p:cNvPr id="70709" name="Line 43"/>
            <p:cNvSpPr>
              <a:spLocks noChangeShapeType="1"/>
            </p:cNvSpPr>
            <p:nvPr/>
          </p:nvSpPr>
          <p:spPr bwMode="auto">
            <a:xfrm>
              <a:off x="1238" y="1239"/>
              <a:ext cx="1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0710" name="Line 44"/>
            <p:cNvSpPr>
              <a:spLocks noChangeShapeType="1"/>
            </p:cNvSpPr>
            <p:nvPr/>
          </p:nvSpPr>
          <p:spPr bwMode="auto">
            <a:xfrm>
              <a:off x="1956" y="1075"/>
              <a:ext cx="25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0711" name="Line 45"/>
            <p:cNvSpPr>
              <a:spLocks noChangeShapeType="1"/>
            </p:cNvSpPr>
            <p:nvPr/>
          </p:nvSpPr>
          <p:spPr bwMode="auto">
            <a:xfrm>
              <a:off x="1341" y="576"/>
              <a:ext cx="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0712" name="Line 46"/>
            <p:cNvSpPr>
              <a:spLocks noChangeShapeType="1"/>
            </p:cNvSpPr>
            <p:nvPr/>
          </p:nvSpPr>
          <p:spPr bwMode="auto">
            <a:xfrm>
              <a:off x="1238" y="980"/>
              <a:ext cx="1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0713" name="Text Box 47"/>
            <p:cNvSpPr txBox="1">
              <a:spLocks noChangeArrowheads="1"/>
            </p:cNvSpPr>
            <p:nvPr/>
          </p:nvSpPr>
          <p:spPr bwMode="auto">
            <a:xfrm>
              <a:off x="1438" y="800"/>
              <a:ext cx="329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/>
                <a:t>–</a:t>
              </a:r>
              <a:endParaRPr lang="en-US" altLang="zh-CN" sz="2800" b="0" i="0"/>
            </a:p>
          </p:txBody>
        </p:sp>
        <p:sp>
          <p:nvSpPr>
            <p:cNvPr id="70714" name="Text Box 48"/>
            <p:cNvSpPr txBox="1">
              <a:spLocks noChangeArrowheads="1"/>
            </p:cNvSpPr>
            <p:nvPr/>
          </p:nvSpPr>
          <p:spPr bwMode="auto">
            <a:xfrm rot="5400000">
              <a:off x="1506" y="725"/>
              <a:ext cx="234" cy="2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en-US" altLang="zh-CN" sz="2400" i="0">
                  <a:sym typeface="Symbol" panose="05050102010706020507" charset="0"/>
                </a:rPr>
                <a:t></a:t>
              </a:r>
              <a:endParaRPr kumimoji="0" lang="en-US" altLang="zh-CN" sz="2400" i="0"/>
            </a:p>
          </p:txBody>
        </p:sp>
        <p:sp>
          <p:nvSpPr>
            <p:cNvPr id="70715" name="Oval 49"/>
            <p:cNvSpPr>
              <a:spLocks noChangeArrowheads="1"/>
            </p:cNvSpPr>
            <p:nvPr/>
          </p:nvSpPr>
          <p:spPr bwMode="auto">
            <a:xfrm>
              <a:off x="816" y="1222"/>
              <a:ext cx="63" cy="63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0716" name="Oval 50"/>
            <p:cNvSpPr>
              <a:spLocks noChangeArrowheads="1"/>
            </p:cNvSpPr>
            <p:nvPr/>
          </p:nvSpPr>
          <p:spPr bwMode="auto">
            <a:xfrm>
              <a:off x="528" y="945"/>
              <a:ext cx="63" cy="63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0717" name="Text Box 51"/>
            <p:cNvSpPr txBox="1">
              <a:spLocks noChangeArrowheads="1"/>
            </p:cNvSpPr>
            <p:nvPr/>
          </p:nvSpPr>
          <p:spPr bwMode="auto">
            <a:xfrm>
              <a:off x="943" y="585"/>
              <a:ext cx="353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/>
                <a:t>R</a:t>
              </a:r>
              <a:r>
                <a:rPr lang="en-US" altLang="zh-CN" sz="2800" i="0" baseline="-25000"/>
                <a:t>1</a:t>
              </a:r>
              <a:endParaRPr lang="en-US" altLang="zh-CN" sz="2800" i="0"/>
            </a:p>
          </p:txBody>
        </p:sp>
        <p:sp>
          <p:nvSpPr>
            <p:cNvPr id="70718" name="Oval 52"/>
            <p:cNvSpPr>
              <a:spLocks noChangeArrowheads="1"/>
            </p:cNvSpPr>
            <p:nvPr/>
          </p:nvSpPr>
          <p:spPr bwMode="auto">
            <a:xfrm>
              <a:off x="3009" y="1056"/>
              <a:ext cx="63" cy="63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grpSp>
          <p:nvGrpSpPr>
            <p:cNvPr id="70719" name="Group 53"/>
            <p:cNvGrpSpPr/>
            <p:nvPr/>
          </p:nvGrpSpPr>
          <p:grpSpPr bwMode="auto">
            <a:xfrm>
              <a:off x="2972" y="1680"/>
              <a:ext cx="148" cy="207"/>
              <a:chOff x="2160" y="1713"/>
              <a:chExt cx="148" cy="207"/>
            </a:xfrm>
          </p:grpSpPr>
          <p:grpSp>
            <p:nvGrpSpPr>
              <p:cNvPr id="70736" name="Group 54"/>
              <p:cNvGrpSpPr/>
              <p:nvPr/>
            </p:nvGrpSpPr>
            <p:grpSpPr bwMode="auto">
              <a:xfrm>
                <a:off x="2160" y="1767"/>
                <a:ext cx="148" cy="153"/>
                <a:chOff x="720" y="2736"/>
                <a:chExt cx="185" cy="192"/>
              </a:xfrm>
            </p:grpSpPr>
            <p:sp>
              <p:nvSpPr>
                <p:cNvPr id="70738" name="Line 55"/>
                <p:cNvSpPr>
                  <a:spLocks noChangeShapeType="1"/>
                </p:cNvSpPr>
                <p:nvPr/>
              </p:nvSpPr>
              <p:spPr bwMode="auto">
                <a:xfrm>
                  <a:off x="720" y="2928"/>
                  <a:ext cx="185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70739" name="Line 56"/>
                <p:cNvSpPr>
                  <a:spLocks noChangeShapeType="1"/>
                </p:cNvSpPr>
                <p:nvPr/>
              </p:nvSpPr>
              <p:spPr bwMode="auto">
                <a:xfrm>
                  <a:off x="816" y="2736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</p:grpSp>
          <p:sp>
            <p:nvSpPr>
              <p:cNvPr id="70737" name="Oval 57"/>
              <p:cNvSpPr>
                <a:spLocks noChangeArrowheads="1"/>
              </p:cNvSpPr>
              <p:nvPr/>
            </p:nvSpPr>
            <p:spPr bwMode="auto">
              <a:xfrm>
                <a:off x="2208" y="1713"/>
                <a:ext cx="63" cy="63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  <p:sp>
          <p:nvSpPr>
            <p:cNvPr id="70720" name="Text Box 58"/>
            <p:cNvSpPr txBox="1">
              <a:spLocks noChangeArrowheads="1"/>
            </p:cNvSpPr>
            <p:nvPr/>
          </p:nvSpPr>
          <p:spPr bwMode="auto">
            <a:xfrm>
              <a:off x="3072" y="912"/>
              <a:ext cx="288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</a:rPr>
                <a:t>+</a:t>
              </a:r>
            </a:p>
          </p:txBody>
        </p:sp>
        <p:sp>
          <p:nvSpPr>
            <p:cNvPr id="70721" name="Text Box 59"/>
            <p:cNvSpPr txBox="1">
              <a:spLocks noChangeArrowheads="1"/>
            </p:cNvSpPr>
            <p:nvPr/>
          </p:nvSpPr>
          <p:spPr bwMode="auto">
            <a:xfrm>
              <a:off x="3072" y="1536"/>
              <a:ext cx="288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</a:rPr>
                <a:t>–</a:t>
              </a:r>
            </a:p>
          </p:txBody>
        </p:sp>
        <p:grpSp>
          <p:nvGrpSpPr>
            <p:cNvPr id="70722" name="Group 60"/>
            <p:cNvGrpSpPr/>
            <p:nvPr/>
          </p:nvGrpSpPr>
          <p:grpSpPr bwMode="auto">
            <a:xfrm>
              <a:off x="764" y="1680"/>
              <a:ext cx="148" cy="207"/>
              <a:chOff x="2160" y="1713"/>
              <a:chExt cx="148" cy="207"/>
            </a:xfrm>
          </p:grpSpPr>
          <p:grpSp>
            <p:nvGrpSpPr>
              <p:cNvPr id="70732" name="Group 61"/>
              <p:cNvGrpSpPr/>
              <p:nvPr/>
            </p:nvGrpSpPr>
            <p:grpSpPr bwMode="auto">
              <a:xfrm>
                <a:off x="2160" y="1767"/>
                <a:ext cx="148" cy="153"/>
                <a:chOff x="720" y="2736"/>
                <a:chExt cx="185" cy="192"/>
              </a:xfrm>
            </p:grpSpPr>
            <p:sp>
              <p:nvSpPr>
                <p:cNvPr id="70734" name="Line 62"/>
                <p:cNvSpPr>
                  <a:spLocks noChangeShapeType="1"/>
                </p:cNvSpPr>
                <p:nvPr/>
              </p:nvSpPr>
              <p:spPr bwMode="auto">
                <a:xfrm>
                  <a:off x="720" y="2928"/>
                  <a:ext cx="185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70735" name="Line 63"/>
                <p:cNvSpPr>
                  <a:spLocks noChangeShapeType="1"/>
                </p:cNvSpPr>
                <p:nvPr/>
              </p:nvSpPr>
              <p:spPr bwMode="auto">
                <a:xfrm>
                  <a:off x="816" y="2736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</p:grpSp>
          <p:sp>
            <p:nvSpPr>
              <p:cNvPr id="70733" name="Oval 64"/>
              <p:cNvSpPr>
                <a:spLocks noChangeArrowheads="1"/>
              </p:cNvSpPr>
              <p:nvPr/>
            </p:nvSpPr>
            <p:spPr bwMode="auto">
              <a:xfrm>
                <a:off x="2208" y="1713"/>
                <a:ext cx="63" cy="63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  <p:sp>
          <p:nvSpPr>
            <p:cNvPr id="70723" name="Text Box 65"/>
            <p:cNvSpPr txBox="1">
              <a:spLocks noChangeArrowheads="1"/>
            </p:cNvSpPr>
            <p:nvPr/>
          </p:nvSpPr>
          <p:spPr bwMode="auto">
            <a:xfrm>
              <a:off x="311" y="825"/>
              <a:ext cx="288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</a:rPr>
                <a:t>+</a:t>
              </a:r>
            </a:p>
          </p:txBody>
        </p:sp>
        <p:grpSp>
          <p:nvGrpSpPr>
            <p:cNvPr id="70724" name="Group 66"/>
            <p:cNvGrpSpPr/>
            <p:nvPr/>
          </p:nvGrpSpPr>
          <p:grpSpPr bwMode="auto">
            <a:xfrm>
              <a:off x="476" y="1680"/>
              <a:ext cx="148" cy="207"/>
              <a:chOff x="2160" y="1713"/>
              <a:chExt cx="148" cy="207"/>
            </a:xfrm>
          </p:grpSpPr>
          <p:grpSp>
            <p:nvGrpSpPr>
              <p:cNvPr id="70728" name="Group 67"/>
              <p:cNvGrpSpPr/>
              <p:nvPr/>
            </p:nvGrpSpPr>
            <p:grpSpPr bwMode="auto">
              <a:xfrm>
                <a:off x="2160" y="1767"/>
                <a:ext cx="148" cy="153"/>
                <a:chOff x="720" y="2736"/>
                <a:chExt cx="185" cy="192"/>
              </a:xfrm>
            </p:grpSpPr>
            <p:sp>
              <p:nvSpPr>
                <p:cNvPr id="70730" name="Line 68"/>
                <p:cNvSpPr>
                  <a:spLocks noChangeShapeType="1"/>
                </p:cNvSpPr>
                <p:nvPr/>
              </p:nvSpPr>
              <p:spPr bwMode="auto">
                <a:xfrm>
                  <a:off x="720" y="2928"/>
                  <a:ext cx="185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70731" name="Line 69"/>
                <p:cNvSpPr>
                  <a:spLocks noChangeShapeType="1"/>
                </p:cNvSpPr>
                <p:nvPr/>
              </p:nvSpPr>
              <p:spPr bwMode="auto">
                <a:xfrm>
                  <a:off x="816" y="2736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</p:grpSp>
          <p:sp>
            <p:nvSpPr>
              <p:cNvPr id="70729" name="Oval 70"/>
              <p:cNvSpPr>
                <a:spLocks noChangeArrowheads="1"/>
              </p:cNvSpPr>
              <p:nvPr/>
            </p:nvSpPr>
            <p:spPr bwMode="auto">
              <a:xfrm>
                <a:off x="2208" y="1713"/>
                <a:ext cx="63" cy="63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  <p:sp>
          <p:nvSpPr>
            <p:cNvPr id="70725" name="Text Box 71"/>
            <p:cNvSpPr txBox="1">
              <a:spLocks noChangeArrowheads="1"/>
            </p:cNvSpPr>
            <p:nvPr/>
          </p:nvSpPr>
          <p:spPr bwMode="auto">
            <a:xfrm>
              <a:off x="624" y="1104"/>
              <a:ext cx="288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</a:rPr>
                <a:t>+</a:t>
              </a:r>
            </a:p>
          </p:txBody>
        </p:sp>
        <p:sp>
          <p:nvSpPr>
            <p:cNvPr id="70726" name="Text Box 72"/>
            <p:cNvSpPr txBox="1">
              <a:spLocks noChangeArrowheads="1"/>
            </p:cNvSpPr>
            <p:nvPr/>
          </p:nvSpPr>
          <p:spPr bwMode="auto">
            <a:xfrm>
              <a:off x="288" y="1536"/>
              <a:ext cx="288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</a:rPr>
                <a:t>–</a:t>
              </a:r>
            </a:p>
          </p:txBody>
        </p:sp>
        <p:sp>
          <p:nvSpPr>
            <p:cNvPr id="70727" name="Text Box 73"/>
            <p:cNvSpPr txBox="1">
              <a:spLocks noChangeArrowheads="1"/>
            </p:cNvSpPr>
            <p:nvPr/>
          </p:nvSpPr>
          <p:spPr bwMode="auto">
            <a:xfrm>
              <a:off x="624" y="1545"/>
              <a:ext cx="288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</a:rPr>
                <a:t>–</a:t>
              </a:r>
            </a:p>
          </p:txBody>
        </p:sp>
      </p:grpSp>
      <p:grpSp>
        <p:nvGrpSpPr>
          <p:cNvPr id="70663" name="Group 102"/>
          <p:cNvGrpSpPr/>
          <p:nvPr/>
        </p:nvGrpSpPr>
        <p:grpSpPr bwMode="auto">
          <a:xfrm>
            <a:off x="5613400" y="533400"/>
            <a:ext cx="3343275" cy="3398838"/>
            <a:chOff x="3536" y="336"/>
            <a:chExt cx="2106" cy="2141"/>
          </a:xfrm>
        </p:grpSpPr>
        <p:sp>
          <p:nvSpPr>
            <p:cNvPr id="70671" name="Text Box 75"/>
            <p:cNvSpPr txBox="1">
              <a:spLocks noChangeArrowheads="1"/>
            </p:cNvSpPr>
            <p:nvPr/>
          </p:nvSpPr>
          <p:spPr bwMode="auto">
            <a:xfrm>
              <a:off x="3744" y="2150"/>
              <a:ext cx="1760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 i="0"/>
                <a:t>电压传输特性</a:t>
              </a:r>
              <a:endParaRPr lang="zh-CN" altLang="en-US" sz="2800" b="0" i="0"/>
            </a:p>
          </p:txBody>
        </p:sp>
        <p:sp>
          <p:nvSpPr>
            <p:cNvPr id="70672" name="Text Box 76"/>
            <p:cNvSpPr txBox="1">
              <a:spLocks noChangeArrowheads="1"/>
            </p:cNvSpPr>
            <p:nvPr/>
          </p:nvSpPr>
          <p:spPr bwMode="auto">
            <a:xfrm>
              <a:off x="3709" y="1787"/>
              <a:ext cx="1036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i="0">
                  <a:solidFill>
                    <a:srgbClr val="003399"/>
                  </a:solidFill>
                  <a:sym typeface="Symbol" panose="05050102010706020507" charset="0"/>
                </a:rPr>
                <a:t>   –</a:t>
              </a:r>
              <a:r>
                <a:rPr lang="en-US" altLang="zh-CN" sz="2400">
                  <a:solidFill>
                    <a:srgbClr val="003399"/>
                  </a:solidFill>
                </a:rPr>
                <a:t>U</a:t>
              </a:r>
              <a:r>
                <a:rPr lang="en-US" altLang="zh-CN" sz="2400" i="0" baseline="-25000">
                  <a:solidFill>
                    <a:srgbClr val="003399"/>
                  </a:solidFill>
                </a:rPr>
                <a:t>o</a:t>
              </a:r>
              <a:r>
                <a:rPr lang="en-US" altLang="zh-CN" sz="2400" i="0" baseline="-25000">
                  <a:solidFill>
                    <a:srgbClr val="003399"/>
                  </a:solidFill>
                  <a:ea typeface="楷体_GB2312" charset="0"/>
                  <a:cs typeface="楷体_GB2312" charset="0"/>
                </a:rPr>
                <a:t>(sat)</a:t>
              </a:r>
            </a:p>
          </p:txBody>
        </p:sp>
        <p:sp>
          <p:nvSpPr>
            <p:cNvPr id="70673" name="Text Box 77"/>
            <p:cNvSpPr txBox="1">
              <a:spLocks noChangeArrowheads="1"/>
            </p:cNvSpPr>
            <p:nvPr/>
          </p:nvSpPr>
          <p:spPr bwMode="auto">
            <a:xfrm>
              <a:off x="3639" y="528"/>
              <a:ext cx="985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i="0">
                  <a:solidFill>
                    <a:srgbClr val="003399"/>
                  </a:solidFill>
                  <a:sym typeface="Symbol" panose="05050102010706020507" charset="0"/>
                </a:rPr>
                <a:t>    +</a:t>
              </a:r>
              <a:r>
                <a:rPr lang="en-US" altLang="zh-CN" sz="2400">
                  <a:solidFill>
                    <a:srgbClr val="003399"/>
                  </a:solidFill>
                </a:rPr>
                <a:t>U</a:t>
              </a:r>
              <a:r>
                <a:rPr lang="en-US" altLang="zh-CN" sz="2400" i="0" baseline="-25000">
                  <a:solidFill>
                    <a:srgbClr val="003399"/>
                  </a:solidFill>
                </a:rPr>
                <a:t>o</a:t>
              </a:r>
              <a:r>
                <a:rPr lang="en-US" altLang="zh-CN" sz="2400" i="0" baseline="-25000">
                  <a:solidFill>
                    <a:srgbClr val="003399"/>
                  </a:solidFill>
                  <a:ea typeface="楷体_GB2312" charset="0"/>
                  <a:cs typeface="楷体_GB2312" charset="0"/>
                </a:rPr>
                <a:t>(sat)</a:t>
              </a:r>
            </a:p>
          </p:txBody>
        </p:sp>
        <p:sp>
          <p:nvSpPr>
            <p:cNvPr id="70674" name="Line 78"/>
            <p:cNvSpPr>
              <a:spLocks noChangeShapeType="1"/>
            </p:cNvSpPr>
            <p:nvPr/>
          </p:nvSpPr>
          <p:spPr bwMode="auto">
            <a:xfrm>
              <a:off x="3951" y="854"/>
              <a:ext cx="932" cy="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grpSp>
          <p:nvGrpSpPr>
            <p:cNvPr id="70675" name="Group 79"/>
            <p:cNvGrpSpPr/>
            <p:nvPr/>
          </p:nvGrpSpPr>
          <p:grpSpPr bwMode="auto">
            <a:xfrm>
              <a:off x="4468" y="854"/>
              <a:ext cx="829" cy="1141"/>
              <a:chOff x="4032" y="480"/>
              <a:chExt cx="768" cy="1056"/>
            </a:xfrm>
          </p:grpSpPr>
          <p:grpSp>
            <p:nvGrpSpPr>
              <p:cNvPr id="70685" name="Group 80"/>
              <p:cNvGrpSpPr/>
              <p:nvPr/>
            </p:nvGrpSpPr>
            <p:grpSpPr bwMode="auto">
              <a:xfrm>
                <a:off x="4416" y="480"/>
                <a:ext cx="384" cy="1056"/>
                <a:chOff x="4416" y="480"/>
                <a:chExt cx="384" cy="1056"/>
              </a:xfrm>
            </p:grpSpPr>
            <p:sp>
              <p:nvSpPr>
                <p:cNvPr id="70687" name="Line 81"/>
                <p:cNvSpPr>
                  <a:spLocks noChangeShapeType="1"/>
                </p:cNvSpPr>
                <p:nvPr/>
              </p:nvSpPr>
              <p:spPr bwMode="auto">
                <a:xfrm>
                  <a:off x="4416" y="480"/>
                  <a:ext cx="0" cy="1056"/>
                </a:xfrm>
                <a:prstGeom prst="line">
                  <a:avLst/>
                </a:prstGeom>
                <a:noFill/>
                <a:ln w="38100">
                  <a:solidFill>
                    <a:srgbClr val="0000FF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70688" name="Line 82"/>
                <p:cNvSpPr>
                  <a:spLocks noChangeShapeType="1"/>
                </p:cNvSpPr>
                <p:nvPr/>
              </p:nvSpPr>
              <p:spPr bwMode="auto">
                <a:xfrm>
                  <a:off x="4416" y="1536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rgbClr val="0000FF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</p:grpSp>
          <p:sp>
            <p:nvSpPr>
              <p:cNvPr id="70686" name="Line 83"/>
              <p:cNvSpPr>
                <a:spLocks noChangeShapeType="1"/>
              </p:cNvSpPr>
              <p:nvPr/>
            </p:nvSpPr>
            <p:spPr bwMode="auto">
              <a:xfrm flipH="1">
                <a:off x="4032" y="1536"/>
                <a:ext cx="384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prstDash val="sysDot"/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  <p:grpSp>
          <p:nvGrpSpPr>
            <p:cNvPr id="70676" name="Group 101"/>
            <p:cNvGrpSpPr/>
            <p:nvPr/>
          </p:nvGrpSpPr>
          <p:grpSpPr bwMode="auto">
            <a:xfrm>
              <a:off x="3536" y="336"/>
              <a:ext cx="2106" cy="1814"/>
              <a:chOff x="3536" y="336"/>
              <a:chExt cx="2106" cy="1814"/>
            </a:xfrm>
          </p:grpSpPr>
          <p:sp>
            <p:nvSpPr>
              <p:cNvPr id="70677" name="Line 85"/>
              <p:cNvSpPr>
                <a:spLocks noChangeShapeType="1"/>
              </p:cNvSpPr>
              <p:nvPr/>
            </p:nvSpPr>
            <p:spPr bwMode="auto">
              <a:xfrm>
                <a:off x="3536" y="1424"/>
                <a:ext cx="186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grpSp>
            <p:nvGrpSpPr>
              <p:cNvPr id="70678" name="Group 100"/>
              <p:cNvGrpSpPr/>
              <p:nvPr/>
            </p:nvGrpSpPr>
            <p:grpSpPr bwMode="auto">
              <a:xfrm>
                <a:off x="4264" y="336"/>
                <a:ext cx="1378" cy="1814"/>
                <a:chOff x="4264" y="336"/>
                <a:chExt cx="1378" cy="1814"/>
              </a:xfrm>
            </p:grpSpPr>
            <p:sp>
              <p:nvSpPr>
                <p:cNvPr id="70679" name="Line 87"/>
                <p:cNvSpPr>
                  <a:spLocks noChangeShapeType="1"/>
                </p:cNvSpPr>
                <p:nvPr/>
              </p:nvSpPr>
              <p:spPr bwMode="auto">
                <a:xfrm flipV="1">
                  <a:off x="4468" y="492"/>
                  <a:ext cx="0" cy="165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70680" name="Text Box 88"/>
                <p:cNvSpPr txBox="1">
                  <a:spLocks noChangeArrowheads="1"/>
                </p:cNvSpPr>
                <p:nvPr/>
              </p:nvSpPr>
              <p:spPr bwMode="auto">
                <a:xfrm>
                  <a:off x="5280" y="1353"/>
                  <a:ext cx="362" cy="32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  <a:cs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sz="2800"/>
                    <a:t>u</a:t>
                  </a:r>
                  <a:r>
                    <a:rPr lang="en-US" altLang="zh-CN" sz="2800" i="0" baseline="-25000"/>
                    <a:t>i</a:t>
                  </a:r>
                  <a:endParaRPr lang="en-US" altLang="zh-CN" sz="2800" b="0" i="0"/>
                </a:p>
              </p:txBody>
            </p:sp>
            <p:sp>
              <p:nvSpPr>
                <p:cNvPr id="70681" name="Text Box 89"/>
                <p:cNvSpPr txBox="1">
                  <a:spLocks noChangeArrowheads="1"/>
                </p:cNvSpPr>
                <p:nvPr/>
              </p:nvSpPr>
              <p:spPr bwMode="auto">
                <a:xfrm>
                  <a:off x="4481" y="336"/>
                  <a:ext cx="415" cy="32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  <a:cs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sz="2800"/>
                    <a:t>u</a:t>
                  </a:r>
                  <a:r>
                    <a:rPr lang="en-US" altLang="zh-CN" sz="2800" i="0" baseline="-25000"/>
                    <a:t>o</a:t>
                  </a:r>
                  <a:endParaRPr lang="en-US" altLang="zh-CN" sz="2800" b="0" i="0"/>
                </a:p>
              </p:txBody>
            </p:sp>
            <p:sp>
              <p:nvSpPr>
                <p:cNvPr id="70682" name="Text Box 90"/>
                <p:cNvSpPr txBox="1">
                  <a:spLocks noChangeArrowheads="1"/>
                </p:cNvSpPr>
                <p:nvPr/>
              </p:nvSpPr>
              <p:spPr bwMode="auto">
                <a:xfrm flipH="1">
                  <a:off x="4264" y="1382"/>
                  <a:ext cx="259" cy="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  <a:cs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/>
                    <a:t>O</a:t>
                  </a:r>
                  <a:endParaRPr lang="en-US" altLang="zh-CN" b="0"/>
                </a:p>
              </p:txBody>
            </p:sp>
            <p:sp>
              <p:nvSpPr>
                <p:cNvPr id="70683" name="Rectangle 91"/>
                <p:cNvSpPr>
                  <a:spLocks noChangeArrowheads="1"/>
                </p:cNvSpPr>
                <p:nvPr/>
              </p:nvSpPr>
              <p:spPr bwMode="auto">
                <a:xfrm>
                  <a:off x="4848" y="1104"/>
                  <a:ext cx="391" cy="29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2400" b="1" i="1" dirty="0">
                      <a:latin typeface="Times New Roman" panose="02020603050405020304"/>
                      <a:cs typeface="Times New Roman" panose="02020603050405020304"/>
                    </a:rPr>
                    <a:t>U</a:t>
                  </a:r>
                  <a:r>
                    <a:rPr lang="en-US" altLang="zh-CN" sz="2400" b="1" i="1" baseline="-25000" dirty="0">
                      <a:latin typeface="Times New Roman" panose="02020603050405020304"/>
                      <a:cs typeface="Times New Roman" panose="02020603050405020304"/>
                    </a:rPr>
                    <a:t>R</a:t>
                  </a:r>
                </a:p>
              </p:txBody>
            </p:sp>
            <p:sp>
              <p:nvSpPr>
                <p:cNvPr id="70684" name="Line 92"/>
                <p:cNvSpPr>
                  <a:spLocks noChangeShapeType="1"/>
                </p:cNvSpPr>
                <p:nvPr/>
              </p:nvSpPr>
              <p:spPr bwMode="auto">
                <a:xfrm>
                  <a:off x="4883" y="1373"/>
                  <a:ext cx="0" cy="51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</p:grpSp>
        </p:grpSp>
      </p:grpSp>
      <p:grpSp>
        <p:nvGrpSpPr>
          <p:cNvPr id="18" name="Group 93"/>
          <p:cNvGrpSpPr/>
          <p:nvPr/>
        </p:nvGrpSpPr>
        <p:grpSpPr bwMode="auto">
          <a:xfrm>
            <a:off x="6324600" y="1752600"/>
            <a:ext cx="2133600" cy="1066800"/>
            <a:chOff x="3648" y="672"/>
            <a:chExt cx="1152" cy="672"/>
          </a:xfrm>
        </p:grpSpPr>
        <p:grpSp>
          <p:nvGrpSpPr>
            <p:cNvPr id="70666" name="Group 94"/>
            <p:cNvGrpSpPr/>
            <p:nvPr/>
          </p:nvGrpSpPr>
          <p:grpSpPr bwMode="auto">
            <a:xfrm>
              <a:off x="3648" y="672"/>
              <a:ext cx="1152" cy="672"/>
              <a:chOff x="3648" y="672"/>
              <a:chExt cx="1152" cy="672"/>
            </a:xfrm>
          </p:grpSpPr>
          <p:sp>
            <p:nvSpPr>
              <p:cNvPr id="70668" name="Line 95"/>
              <p:cNvSpPr>
                <a:spLocks noChangeShapeType="1"/>
              </p:cNvSpPr>
              <p:nvPr/>
            </p:nvSpPr>
            <p:spPr bwMode="auto">
              <a:xfrm>
                <a:off x="3648" y="672"/>
                <a:ext cx="768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0669" name="Line 96"/>
              <p:cNvSpPr>
                <a:spLocks noChangeShapeType="1"/>
              </p:cNvSpPr>
              <p:nvPr/>
            </p:nvSpPr>
            <p:spPr bwMode="auto">
              <a:xfrm>
                <a:off x="4416" y="672"/>
                <a:ext cx="0" cy="67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0670" name="Line 97"/>
              <p:cNvSpPr>
                <a:spLocks noChangeShapeType="1"/>
              </p:cNvSpPr>
              <p:nvPr/>
            </p:nvSpPr>
            <p:spPr bwMode="auto">
              <a:xfrm>
                <a:off x="4416" y="1344"/>
                <a:ext cx="384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  <p:sp>
          <p:nvSpPr>
            <p:cNvPr id="70667" name="Line 98"/>
            <p:cNvSpPr>
              <a:spLocks noChangeShapeType="1"/>
            </p:cNvSpPr>
            <p:nvPr/>
          </p:nvSpPr>
          <p:spPr bwMode="auto">
            <a:xfrm>
              <a:off x="4032" y="1344"/>
              <a:ext cx="38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ysDot"/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</p:grpSp>
      <p:sp>
        <p:nvSpPr>
          <p:cNvPr id="99427" name="Rectangle 99"/>
          <p:cNvSpPr>
            <a:spLocks noChangeArrowheads="1"/>
          </p:cNvSpPr>
          <p:nvPr/>
        </p:nvSpPr>
        <p:spPr bwMode="auto">
          <a:xfrm>
            <a:off x="609600" y="3006725"/>
            <a:ext cx="3895900" cy="104028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2800" b="1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u</a:t>
            </a:r>
            <a:r>
              <a:rPr lang="en-US" altLang="zh-CN" sz="2800" b="1" i="1" baseline="-25000" dirty="0" err="1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i</a:t>
            </a:r>
            <a:r>
              <a:rPr lang="en-US" altLang="zh-CN" sz="2800" b="1" i="1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&lt;U</a:t>
            </a:r>
            <a:r>
              <a:rPr lang="en-US" altLang="zh-CN" sz="2800" b="1" i="1" baseline="-25000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R  </a:t>
            </a:r>
            <a:r>
              <a:rPr lang="zh-CN" altLang="en-US" sz="2800" b="1" i="0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时，</a:t>
            </a:r>
            <a:r>
              <a:rPr lang="en-US" altLang="zh-CN" sz="2800" b="1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u</a:t>
            </a:r>
            <a:r>
              <a:rPr lang="en-US" altLang="zh-CN" sz="2800" b="1" i="1" baseline="-25000" dirty="0" err="1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o</a:t>
            </a:r>
            <a:r>
              <a:rPr lang="en-US" altLang="zh-CN" sz="2800" b="1" i="1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'</a:t>
            </a:r>
            <a:r>
              <a:rPr lang="en-US" altLang="zh-CN" sz="2800" b="1" i="1" baseline="-25000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 </a:t>
            </a:r>
            <a:r>
              <a:rPr lang="en-US" altLang="zh-CN" sz="2800" b="1" i="1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= +</a:t>
            </a:r>
            <a:r>
              <a:rPr lang="en-US" altLang="zh-CN" sz="2800" b="1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U</a:t>
            </a:r>
            <a:r>
              <a:rPr lang="en-US" altLang="zh-CN" sz="2800" b="1" i="1" baseline="-25000" dirty="0" err="1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o</a:t>
            </a:r>
            <a:r>
              <a:rPr lang="en-US" altLang="zh-CN" sz="2800" b="1" i="1" baseline="-25000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 (sat) </a:t>
            </a:r>
            <a:endParaRPr lang="en-US" altLang="zh-CN" sz="2800" b="1" i="1" baseline="-25000" dirty="0">
              <a:solidFill>
                <a:srgbClr val="000099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panose="02020603050405020304"/>
              <a:cs typeface="Times New Roman" panose="02020603050405020304"/>
              <a:sym typeface="Symbol" panose="05050102010706020507" charset="0"/>
            </a:endParaRPr>
          </a:p>
          <a:p>
            <a:pPr>
              <a:spcBef>
                <a:spcPct val="20000"/>
              </a:spcBef>
            </a:pPr>
            <a:r>
              <a:rPr lang="en-US" altLang="zh-CN" sz="2800" b="1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u</a:t>
            </a:r>
            <a:r>
              <a:rPr lang="en-US" altLang="zh-CN" sz="2800" b="1" i="1" baseline="-25000" dirty="0" err="1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i</a:t>
            </a:r>
            <a:r>
              <a:rPr lang="en-US" altLang="zh-CN" sz="2800" b="1" i="1" baseline="-25000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 </a:t>
            </a:r>
            <a:r>
              <a:rPr lang="en-US" altLang="zh-CN" sz="2800" b="1" i="1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&gt;U</a:t>
            </a:r>
            <a:r>
              <a:rPr lang="en-US" altLang="zh-CN" sz="2800" b="1" i="1" baseline="-25000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R </a:t>
            </a:r>
            <a:r>
              <a:rPr lang="zh-CN" altLang="en-US" sz="2800" b="1" i="0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时，</a:t>
            </a:r>
            <a:r>
              <a:rPr lang="en-US" altLang="zh-CN" sz="2800" b="1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u</a:t>
            </a:r>
            <a:r>
              <a:rPr lang="en-US" altLang="zh-CN" sz="2800" b="1" i="1" baseline="-25000" dirty="0" err="1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o</a:t>
            </a:r>
            <a:r>
              <a:rPr lang="en-US" altLang="zh-CN" sz="2800" b="1" i="1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'</a:t>
            </a:r>
            <a:r>
              <a:rPr lang="en-US" altLang="zh-CN" sz="2800" b="1" i="1" baseline="-25000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 </a:t>
            </a:r>
            <a:r>
              <a:rPr lang="en-US" altLang="zh-CN" sz="2800" b="1" i="1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= </a:t>
            </a:r>
            <a:r>
              <a:rPr lang="en-US" altLang="zh-CN" sz="2800" b="1" i="1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–</a:t>
            </a:r>
            <a:r>
              <a:rPr lang="en-US" altLang="zh-CN" sz="2800" b="1" i="1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 </a:t>
            </a:r>
            <a:r>
              <a:rPr lang="en-US" altLang="zh-CN" sz="2800" b="1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U</a:t>
            </a:r>
            <a:r>
              <a:rPr lang="en-US" altLang="zh-CN" sz="2800" b="1" i="1" baseline="-25000" dirty="0" err="1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o</a:t>
            </a:r>
            <a:r>
              <a:rPr lang="en-US" altLang="zh-CN" sz="2800" b="1" i="1" baseline="-25000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 (sat)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99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99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99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99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1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81013" y="304800"/>
            <a:ext cx="3124200" cy="533400"/>
          </a:xfr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l" eaLnBrk="1" hangingPunct="1"/>
            <a:r>
              <a:rPr lang="zh-CN" altLang="en-US" sz="2800" b="1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  <a:ea typeface="宋体" panose="02010600030101010101" pitchFamily="2" charset="-122"/>
              </a:rPr>
              <a:t>过零电压比较器</a:t>
            </a:r>
            <a:endParaRPr lang="zh-CN" altLang="en-US" sz="2800">
              <a:solidFill>
                <a:srgbClr val="CC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grpSp>
        <p:nvGrpSpPr>
          <p:cNvPr id="2" name="Group 6"/>
          <p:cNvGrpSpPr/>
          <p:nvPr/>
        </p:nvGrpSpPr>
        <p:grpSpPr bwMode="auto">
          <a:xfrm>
            <a:off x="5867400" y="1676400"/>
            <a:ext cx="1905000" cy="1981200"/>
            <a:chOff x="3600" y="1200"/>
            <a:chExt cx="864" cy="1488"/>
          </a:xfrm>
        </p:grpSpPr>
        <p:sp>
          <p:nvSpPr>
            <p:cNvPr id="71785" name="Line 7"/>
            <p:cNvSpPr>
              <a:spLocks noChangeShapeType="1"/>
            </p:cNvSpPr>
            <p:nvPr/>
          </p:nvSpPr>
          <p:spPr bwMode="auto">
            <a:xfrm>
              <a:off x="3600" y="1200"/>
              <a:ext cx="0" cy="14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1786" name="Line 8"/>
            <p:cNvSpPr>
              <a:spLocks noChangeShapeType="1"/>
            </p:cNvSpPr>
            <p:nvPr/>
          </p:nvSpPr>
          <p:spPr bwMode="auto">
            <a:xfrm>
              <a:off x="3888" y="1200"/>
              <a:ext cx="0" cy="14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1787" name="Line 9"/>
            <p:cNvSpPr>
              <a:spLocks noChangeShapeType="1"/>
            </p:cNvSpPr>
            <p:nvPr/>
          </p:nvSpPr>
          <p:spPr bwMode="auto">
            <a:xfrm>
              <a:off x="4176" y="1200"/>
              <a:ext cx="0" cy="14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1788" name="Line 10"/>
            <p:cNvSpPr>
              <a:spLocks noChangeShapeType="1"/>
            </p:cNvSpPr>
            <p:nvPr/>
          </p:nvSpPr>
          <p:spPr bwMode="auto">
            <a:xfrm>
              <a:off x="4464" y="1200"/>
              <a:ext cx="0" cy="14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</p:grpSp>
      <p:grpSp>
        <p:nvGrpSpPr>
          <p:cNvPr id="3" name="Group 28"/>
          <p:cNvGrpSpPr/>
          <p:nvPr/>
        </p:nvGrpSpPr>
        <p:grpSpPr bwMode="auto">
          <a:xfrm flipH="1">
            <a:off x="5243513" y="2957513"/>
            <a:ext cx="2547937" cy="1525587"/>
            <a:chOff x="3291" y="2173"/>
            <a:chExt cx="1245" cy="995"/>
          </a:xfrm>
        </p:grpSpPr>
        <p:grpSp>
          <p:nvGrpSpPr>
            <p:cNvPr id="71767" name="Group 29"/>
            <p:cNvGrpSpPr/>
            <p:nvPr/>
          </p:nvGrpSpPr>
          <p:grpSpPr bwMode="auto">
            <a:xfrm>
              <a:off x="3291" y="2173"/>
              <a:ext cx="633" cy="983"/>
              <a:chOff x="3291" y="2173"/>
              <a:chExt cx="633" cy="983"/>
            </a:xfrm>
          </p:grpSpPr>
          <p:grpSp>
            <p:nvGrpSpPr>
              <p:cNvPr id="71777" name="Group 30"/>
              <p:cNvGrpSpPr/>
              <p:nvPr/>
            </p:nvGrpSpPr>
            <p:grpSpPr bwMode="auto">
              <a:xfrm>
                <a:off x="3291" y="2173"/>
                <a:ext cx="327" cy="509"/>
                <a:chOff x="3291" y="2173"/>
                <a:chExt cx="327" cy="509"/>
              </a:xfrm>
            </p:grpSpPr>
            <p:sp>
              <p:nvSpPr>
                <p:cNvPr id="71782" name="Line 31"/>
                <p:cNvSpPr>
                  <a:spLocks noChangeShapeType="1"/>
                </p:cNvSpPr>
                <p:nvPr/>
              </p:nvSpPr>
              <p:spPr bwMode="auto">
                <a:xfrm flipH="1">
                  <a:off x="3300" y="2179"/>
                  <a:ext cx="3" cy="503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71783" name="Line 32"/>
                <p:cNvSpPr>
                  <a:spLocks noChangeShapeType="1"/>
                </p:cNvSpPr>
                <p:nvPr/>
              </p:nvSpPr>
              <p:spPr bwMode="auto">
                <a:xfrm>
                  <a:off x="3291" y="2179"/>
                  <a:ext cx="327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71784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3606" y="2173"/>
                  <a:ext cx="3" cy="503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</p:grpSp>
          <p:grpSp>
            <p:nvGrpSpPr>
              <p:cNvPr id="71778" name="Group 34"/>
              <p:cNvGrpSpPr/>
              <p:nvPr/>
            </p:nvGrpSpPr>
            <p:grpSpPr bwMode="auto">
              <a:xfrm flipV="1">
                <a:off x="3597" y="2647"/>
                <a:ext cx="327" cy="509"/>
                <a:chOff x="3291" y="2173"/>
                <a:chExt cx="327" cy="509"/>
              </a:xfrm>
            </p:grpSpPr>
            <p:sp>
              <p:nvSpPr>
                <p:cNvPr id="71779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3300" y="2179"/>
                  <a:ext cx="3" cy="503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71780" name="Line 36"/>
                <p:cNvSpPr>
                  <a:spLocks noChangeShapeType="1"/>
                </p:cNvSpPr>
                <p:nvPr/>
              </p:nvSpPr>
              <p:spPr bwMode="auto">
                <a:xfrm>
                  <a:off x="3291" y="2179"/>
                  <a:ext cx="327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71781" name="Line 37"/>
                <p:cNvSpPr>
                  <a:spLocks noChangeShapeType="1"/>
                </p:cNvSpPr>
                <p:nvPr/>
              </p:nvSpPr>
              <p:spPr bwMode="auto">
                <a:xfrm flipH="1">
                  <a:off x="3606" y="2173"/>
                  <a:ext cx="3" cy="503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</p:grpSp>
        </p:grpSp>
        <p:grpSp>
          <p:nvGrpSpPr>
            <p:cNvPr id="71768" name="Group 38"/>
            <p:cNvGrpSpPr/>
            <p:nvPr/>
          </p:nvGrpSpPr>
          <p:grpSpPr bwMode="auto">
            <a:xfrm>
              <a:off x="3903" y="2185"/>
              <a:ext cx="633" cy="983"/>
              <a:chOff x="3291" y="2173"/>
              <a:chExt cx="633" cy="983"/>
            </a:xfrm>
          </p:grpSpPr>
          <p:grpSp>
            <p:nvGrpSpPr>
              <p:cNvPr id="71769" name="Group 39"/>
              <p:cNvGrpSpPr/>
              <p:nvPr/>
            </p:nvGrpSpPr>
            <p:grpSpPr bwMode="auto">
              <a:xfrm>
                <a:off x="3291" y="2173"/>
                <a:ext cx="327" cy="509"/>
                <a:chOff x="3291" y="2173"/>
                <a:chExt cx="327" cy="509"/>
              </a:xfrm>
            </p:grpSpPr>
            <p:sp>
              <p:nvSpPr>
                <p:cNvPr id="71774" name="Line 40"/>
                <p:cNvSpPr>
                  <a:spLocks noChangeShapeType="1"/>
                </p:cNvSpPr>
                <p:nvPr/>
              </p:nvSpPr>
              <p:spPr bwMode="auto">
                <a:xfrm flipH="1">
                  <a:off x="3300" y="2179"/>
                  <a:ext cx="3" cy="503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71775" name="Line 41"/>
                <p:cNvSpPr>
                  <a:spLocks noChangeShapeType="1"/>
                </p:cNvSpPr>
                <p:nvPr/>
              </p:nvSpPr>
              <p:spPr bwMode="auto">
                <a:xfrm>
                  <a:off x="3291" y="2179"/>
                  <a:ext cx="327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71776" name="Line 42"/>
                <p:cNvSpPr>
                  <a:spLocks noChangeShapeType="1"/>
                </p:cNvSpPr>
                <p:nvPr/>
              </p:nvSpPr>
              <p:spPr bwMode="auto">
                <a:xfrm flipH="1">
                  <a:off x="3606" y="2173"/>
                  <a:ext cx="3" cy="503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</p:grpSp>
          <p:grpSp>
            <p:nvGrpSpPr>
              <p:cNvPr id="71770" name="Group 43"/>
              <p:cNvGrpSpPr/>
              <p:nvPr/>
            </p:nvGrpSpPr>
            <p:grpSpPr bwMode="auto">
              <a:xfrm flipV="1">
                <a:off x="3597" y="2647"/>
                <a:ext cx="327" cy="509"/>
                <a:chOff x="3291" y="2173"/>
                <a:chExt cx="327" cy="509"/>
              </a:xfrm>
            </p:grpSpPr>
            <p:sp>
              <p:nvSpPr>
                <p:cNvPr id="71771" name="Line 44"/>
                <p:cNvSpPr>
                  <a:spLocks noChangeShapeType="1"/>
                </p:cNvSpPr>
                <p:nvPr/>
              </p:nvSpPr>
              <p:spPr bwMode="auto">
                <a:xfrm flipH="1">
                  <a:off x="3300" y="2179"/>
                  <a:ext cx="3" cy="503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71772" name="Line 45"/>
                <p:cNvSpPr>
                  <a:spLocks noChangeShapeType="1"/>
                </p:cNvSpPr>
                <p:nvPr/>
              </p:nvSpPr>
              <p:spPr bwMode="auto">
                <a:xfrm>
                  <a:off x="3291" y="2179"/>
                  <a:ext cx="327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71773" name="Line 46"/>
                <p:cNvSpPr>
                  <a:spLocks noChangeShapeType="1"/>
                </p:cNvSpPr>
                <p:nvPr/>
              </p:nvSpPr>
              <p:spPr bwMode="auto">
                <a:xfrm flipH="1">
                  <a:off x="3606" y="2173"/>
                  <a:ext cx="3" cy="503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</p:grpSp>
        </p:grpSp>
      </p:grpSp>
      <p:sp>
        <p:nvSpPr>
          <p:cNvPr id="100402" name="Rectangle 50"/>
          <p:cNvSpPr>
            <a:spLocks noChangeArrowheads="1"/>
          </p:cNvSpPr>
          <p:nvPr/>
        </p:nvSpPr>
        <p:spPr bwMode="auto">
          <a:xfrm>
            <a:off x="4748213" y="4800600"/>
            <a:ext cx="3557587" cy="1117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>
            <a:spAutoFit/>
          </a:bodyPr>
          <a:lstStyle/>
          <a:p>
            <a:pPr algn="ctr" eaLnBrk="0" hangingPunct="0">
              <a:lnSpc>
                <a:spcPct val="120000"/>
              </a:lnSpc>
            </a:pPr>
            <a:r>
              <a:rPr lang="zh-CN" altLang="en-US" sz="2800" b="1" i="0" dirty="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</a:rPr>
              <a:t>利用电压比较器</a:t>
            </a:r>
          </a:p>
          <a:p>
            <a:pPr algn="ctr" eaLnBrk="0" hangingPunct="0">
              <a:lnSpc>
                <a:spcPct val="120000"/>
              </a:lnSpc>
            </a:pPr>
            <a:r>
              <a:rPr lang="zh-CN" altLang="en-US" sz="2800" b="1" i="0" dirty="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</a:rPr>
              <a:t>将正弦波变为方波</a:t>
            </a:r>
          </a:p>
        </p:txBody>
      </p:sp>
      <p:grpSp>
        <p:nvGrpSpPr>
          <p:cNvPr id="71686" name="Group 51"/>
          <p:cNvGrpSpPr/>
          <p:nvPr/>
        </p:nvGrpSpPr>
        <p:grpSpPr bwMode="auto">
          <a:xfrm>
            <a:off x="638175" y="914400"/>
            <a:ext cx="3805238" cy="2081213"/>
            <a:chOff x="387" y="720"/>
            <a:chExt cx="2397" cy="1311"/>
          </a:xfrm>
        </p:grpSpPr>
        <p:sp>
          <p:nvSpPr>
            <p:cNvPr id="71724" name="Text Box 52"/>
            <p:cNvSpPr txBox="1">
              <a:spLocks noChangeArrowheads="1"/>
            </p:cNvSpPr>
            <p:nvPr/>
          </p:nvSpPr>
          <p:spPr bwMode="auto">
            <a:xfrm>
              <a:off x="675" y="1440"/>
              <a:ext cx="432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olidFill>
                    <a:srgbClr val="000099"/>
                  </a:solidFill>
                </a:rPr>
                <a:t>U</a:t>
              </a:r>
              <a:r>
                <a:rPr lang="en-US" altLang="zh-CN" sz="2800" i="0" baseline="-25000">
                  <a:solidFill>
                    <a:srgbClr val="000099"/>
                  </a:solidFill>
                </a:rPr>
                <a:t>R</a:t>
              </a:r>
              <a:endParaRPr lang="en-US" altLang="zh-CN" sz="2800" b="0" i="0">
                <a:solidFill>
                  <a:srgbClr val="000099"/>
                </a:solidFill>
              </a:endParaRPr>
            </a:p>
          </p:txBody>
        </p:sp>
        <p:sp>
          <p:nvSpPr>
            <p:cNvPr id="71725" name="Text Box 53"/>
            <p:cNvSpPr txBox="1">
              <a:spLocks noChangeArrowheads="1"/>
            </p:cNvSpPr>
            <p:nvPr/>
          </p:nvSpPr>
          <p:spPr bwMode="auto">
            <a:xfrm>
              <a:off x="2352" y="1248"/>
              <a:ext cx="432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olidFill>
                    <a:srgbClr val="000099"/>
                  </a:solidFill>
                </a:rPr>
                <a:t>u</a:t>
              </a:r>
              <a:r>
                <a:rPr lang="en-US" altLang="zh-CN" sz="2800" i="0" baseline="-25000">
                  <a:solidFill>
                    <a:srgbClr val="000099"/>
                  </a:solidFill>
                </a:rPr>
                <a:t>o</a:t>
              </a:r>
              <a:endParaRPr lang="en-US" altLang="zh-CN" sz="2800" i="0">
                <a:solidFill>
                  <a:srgbClr val="000099"/>
                </a:solidFill>
              </a:endParaRPr>
            </a:p>
          </p:txBody>
        </p:sp>
        <p:sp>
          <p:nvSpPr>
            <p:cNvPr id="71726" name="Text Box 54"/>
            <p:cNvSpPr txBox="1">
              <a:spLocks noChangeArrowheads="1"/>
            </p:cNvSpPr>
            <p:nvPr/>
          </p:nvSpPr>
          <p:spPr bwMode="auto">
            <a:xfrm>
              <a:off x="387" y="1257"/>
              <a:ext cx="432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olidFill>
                    <a:srgbClr val="000099"/>
                  </a:solidFill>
                </a:rPr>
                <a:t>u</a:t>
              </a:r>
              <a:r>
                <a:rPr lang="en-US" altLang="zh-CN" sz="2800" i="0" baseline="-25000">
                  <a:solidFill>
                    <a:srgbClr val="000099"/>
                  </a:solidFill>
                </a:rPr>
                <a:t>i</a:t>
              </a:r>
              <a:endParaRPr lang="en-US" altLang="zh-CN" sz="2800" i="0">
                <a:solidFill>
                  <a:srgbClr val="000099"/>
                </a:solidFill>
              </a:endParaRPr>
            </a:p>
          </p:txBody>
        </p:sp>
        <p:sp>
          <p:nvSpPr>
            <p:cNvPr id="71727" name="Rectangle 55"/>
            <p:cNvSpPr>
              <a:spLocks noChangeArrowheads="1"/>
            </p:cNvSpPr>
            <p:nvPr/>
          </p:nvSpPr>
          <p:spPr bwMode="auto">
            <a:xfrm>
              <a:off x="1089" y="1344"/>
              <a:ext cx="258" cy="7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1728" name="Rectangle 56"/>
            <p:cNvSpPr>
              <a:spLocks noChangeArrowheads="1"/>
            </p:cNvSpPr>
            <p:nvPr/>
          </p:nvSpPr>
          <p:spPr bwMode="auto">
            <a:xfrm>
              <a:off x="1089" y="1085"/>
              <a:ext cx="258" cy="7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1729" name="Rectangle 57"/>
            <p:cNvSpPr>
              <a:spLocks noChangeArrowheads="1"/>
            </p:cNvSpPr>
            <p:nvPr/>
          </p:nvSpPr>
          <p:spPr bwMode="auto">
            <a:xfrm>
              <a:off x="1059" y="1401"/>
              <a:ext cx="400" cy="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800" b="1" i="1" dirty="0">
                  <a:latin typeface="Times New Roman" panose="02020603050405020304"/>
                  <a:cs typeface="Times New Roman" panose="02020603050405020304"/>
                </a:rPr>
                <a:t>R</a:t>
              </a:r>
              <a:r>
                <a:rPr lang="en-US" altLang="zh-CN" sz="2800" b="1" i="1" baseline="-25000" dirty="0">
                  <a:latin typeface="Times New Roman" panose="02020603050405020304"/>
                  <a:cs typeface="Times New Roman" panose="02020603050405020304"/>
                </a:rPr>
                <a:t>2</a:t>
              </a:r>
            </a:p>
          </p:txBody>
        </p:sp>
        <p:sp>
          <p:nvSpPr>
            <p:cNvPr id="71730" name="Line 58"/>
            <p:cNvSpPr>
              <a:spLocks noChangeShapeType="1"/>
            </p:cNvSpPr>
            <p:nvPr/>
          </p:nvSpPr>
          <p:spPr bwMode="auto">
            <a:xfrm flipH="1">
              <a:off x="675" y="1123"/>
              <a:ext cx="41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1731" name="Line 59"/>
            <p:cNvSpPr>
              <a:spLocks noChangeShapeType="1"/>
            </p:cNvSpPr>
            <p:nvPr/>
          </p:nvSpPr>
          <p:spPr bwMode="auto">
            <a:xfrm flipH="1">
              <a:off x="985" y="1383"/>
              <a:ext cx="12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1732" name="Rectangle 60" descr="40%"/>
            <p:cNvSpPr>
              <a:spLocks noChangeArrowheads="1"/>
            </p:cNvSpPr>
            <p:nvPr/>
          </p:nvSpPr>
          <p:spPr bwMode="auto">
            <a:xfrm>
              <a:off x="1537" y="893"/>
              <a:ext cx="518" cy="61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1733" name="Text Box 61"/>
            <p:cNvSpPr txBox="1">
              <a:spLocks noChangeArrowheads="1"/>
            </p:cNvSpPr>
            <p:nvPr/>
          </p:nvSpPr>
          <p:spPr bwMode="auto">
            <a:xfrm>
              <a:off x="1530" y="1216"/>
              <a:ext cx="223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/>
                <a:t>+</a:t>
              </a:r>
              <a:endParaRPr lang="en-US" altLang="zh-CN" sz="2800" b="0" i="0"/>
            </a:p>
          </p:txBody>
        </p:sp>
        <p:sp>
          <p:nvSpPr>
            <p:cNvPr id="71734" name="Text Box 62"/>
            <p:cNvSpPr txBox="1">
              <a:spLocks noChangeArrowheads="1"/>
            </p:cNvSpPr>
            <p:nvPr/>
          </p:nvSpPr>
          <p:spPr bwMode="auto">
            <a:xfrm>
              <a:off x="1848" y="1075"/>
              <a:ext cx="402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/>
                <a:t>+</a:t>
              </a:r>
              <a:endParaRPr lang="en-US" altLang="zh-CN" sz="2800" b="0" i="0"/>
            </a:p>
          </p:txBody>
        </p:sp>
        <p:sp>
          <p:nvSpPr>
            <p:cNvPr id="71735" name="Text Box 63"/>
            <p:cNvSpPr txBox="1">
              <a:spLocks noChangeArrowheads="1"/>
            </p:cNvSpPr>
            <p:nvPr/>
          </p:nvSpPr>
          <p:spPr bwMode="auto">
            <a:xfrm>
              <a:off x="1747" y="857"/>
              <a:ext cx="527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i="0">
                  <a:ea typeface="创艺简宋体" charset="0"/>
                  <a:cs typeface="创艺简宋体" charset="0"/>
                  <a:sym typeface="Symbol" panose="05050102010706020507" charset="0"/>
                </a:rPr>
                <a:t></a:t>
              </a:r>
              <a:endParaRPr lang="en-US" altLang="zh-CN" sz="2400" b="0" i="0"/>
            </a:p>
          </p:txBody>
        </p:sp>
        <p:sp>
          <p:nvSpPr>
            <p:cNvPr id="71736" name="Line 64"/>
            <p:cNvSpPr>
              <a:spLocks noChangeShapeType="1"/>
            </p:cNvSpPr>
            <p:nvPr/>
          </p:nvSpPr>
          <p:spPr bwMode="auto">
            <a:xfrm>
              <a:off x="1337" y="1383"/>
              <a:ext cx="1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1737" name="Line 65"/>
            <p:cNvSpPr>
              <a:spLocks noChangeShapeType="1"/>
            </p:cNvSpPr>
            <p:nvPr/>
          </p:nvSpPr>
          <p:spPr bwMode="auto">
            <a:xfrm>
              <a:off x="2055" y="1219"/>
              <a:ext cx="25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1738" name="Line 66"/>
            <p:cNvSpPr>
              <a:spLocks noChangeShapeType="1"/>
            </p:cNvSpPr>
            <p:nvPr/>
          </p:nvSpPr>
          <p:spPr bwMode="auto">
            <a:xfrm>
              <a:off x="1440" y="720"/>
              <a:ext cx="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1739" name="Line 67"/>
            <p:cNvSpPr>
              <a:spLocks noChangeShapeType="1"/>
            </p:cNvSpPr>
            <p:nvPr/>
          </p:nvSpPr>
          <p:spPr bwMode="auto">
            <a:xfrm>
              <a:off x="1337" y="1124"/>
              <a:ext cx="1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1740" name="Text Box 68"/>
            <p:cNvSpPr txBox="1">
              <a:spLocks noChangeArrowheads="1"/>
            </p:cNvSpPr>
            <p:nvPr/>
          </p:nvSpPr>
          <p:spPr bwMode="auto">
            <a:xfrm>
              <a:off x="1537" y="944"/>
              <a:ext cx="329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/>
                <a:t>–</a:t>
              </a:r>
              <a:endParaRPr lang="en-US" altLang="zh-CN" sz="2800" b="0" i="0"/>
            </a:p>
          </p:txBody>
        </p:sp>
        <p:sp>
          <p:nvSpPr>
            <p:cNvPr id="71741" name="Text Box 69"/>
            <p:cNvSpPr txBox="1">
              <a:spLocks noChangeArrowheads="1"/>
            </p:cNvSpPr>
            <p:nvPr/>
          </p:nvSpPr>
          <p:spPr bwMode="auto">
            <a:xfrm rot="5400000">
              <a:off x="1605" y="869"/>
              <a:ext cx="234" cy="2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en-US" altLang="zh-CN" sz="2400" i="0">
                  <a:sym typeface="Symbol" panose="05050102010706020507" charset="0"/>
                </a:rPr>
                <a:t></a:t>
              </a:r>
              <a:endParaRPr kumimoji="0" lang="en-US" altLang="zh-CN" sz="2400" i="0"/>
            </a:p>
          </p:txBody>
        </p:sp>
        <p:sp>
          <p:nvSpPr>
            <p:cNvPr id="71742" name="Oval 70"/>
            <p:cNvSpPr>
              <a:spLocks noChangeArrowheads="1"/>
            </p:cNvSpPr>
            <p:nvPr/>
          </p:nvSpPr>
          <p:spPr bwMode="auto">
            <a:xfrm>
              <a:off x="915" y="1366"/>
              <a:ext cx="63" cy="63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1743" name="Oval 71"/>
            <p:cNvSpPr>
              <a:spLocks noChangeArrowheads="1"/>
            </p:cNvSpPr>
            <p:nvPr/>
          </p:nvSpPr>
          <p:spPr bwMode="auto">
            <a:xfrm>
              <a:off x="2304" y="1185"/>
              <a:ext cx="63" cy="63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1744" name="Oval 72"/>
            <p:cNvSpPr>
              <a:spLocks noChangeArrowheads="1"/>
            </p:cNvSpPr>
            <p:nvPr/>
          </p:nvSpPr>
          <p:spPr bwMode="auto">
            <a:xfrm>
              <a:off x="627" y="1089"/>
              <a:ext cx="63" cy="63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1745" name="Text Box 73"/>
            <p:cNvSpPr txBox="1">
              <a:spLocks noChangeArrowheads="1"/>
            </p:cNvSpPr>
            <p:nvPr/>
          </p:nvSpPr>
          <p:spPr bwMode="auto">
            <a:xfrm>
              <a:off x="1042" y="729"/>
              <a:ext cx="353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/>
                <a:t>R</a:t>
              </a:r>
              <a:r>
                <a:rPr lang="en-US" altLang="zh-CN" sz="2800" i="0" baseline="-25000"/>
                <a:t>1</a:t>
              </a:r>
              <a:endParaRPr lang="en-US" altLang="zh-CN" sz="2800" i="0"/>
            </a:p>
          </p:txBody>
        </p:sp>
        <p:grpSp>
          <p:nvGrpSpPr>
            <p:cNvPr id="71746" name="Group 74"/>
            <p:cNvGrpSpPr/>
            <p:nvPr/>
          </p:nvGrpSpPr>
          <p:grpSpPr bwMode="auto">
            <a:xfrm>
              <a:off x="2256" y="1617"/>
              <a:ext cx="148" cy="207"/>
              <a:chOff x="2160" y="1713"/>
              <a:chExt cx="148" cy="207"/>
            </a:xfrm>
          </p:grpSpPr>
          <p:grpSp>
            <p:nvGrpSpPr>
              <p:cNvPr id="71763" name="Group 75"/>
              <p:cNvGrpSpPr/>
              <p:nvPr/>
            </p:nvGrpSpPr>
            <p:grpSpPr bwMode="auto">
              <a:xfrm>
                <a:off x="2160" y="1767"/>
                <a:ext cx="148" cy="153"/>
                <a:chOff x="720" y="2736"/>
                <a:chExt cx="185" cy="192"/>
              </a:xfrm>
            </p:grpSpPr>
            <p:sp>
              <p:nvSpPr>
                <p:cNvPr id="71765" name="Line 76"/>
                <p:cNvSpPr>
                  <a:spLocks noChangeShapeType="1"/>
                </p:cNvSpPr>
                <p:nvPr/>
              </p:nvSpPr>
              <p:spPr bwMode="auto">
                <a:xfrm>
                  <a:off x="720" y="2928"/>
                  <a:ext cx="185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71766" name="Line 77"/>
                <p:cNvSpPr>
                  <a:spLocks noChangeShapeType="1"/>
                </p:cNvSpPr>
                <p:nvPr/>
              </p:nvSpPr>
              <p:spPr bwMode="auto">
                <a:xfrm>
                  <a:off x="816" y="2736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</p:grpSp>
          <p:sp>
            <p:nvSpPr>
              <p:cNvPr id="71764" name="Oval 78"/>
              <p:cNvSpPr>
                <a:spLocks noChangeArrowheads="1"/>
              </p:cNvSpPr>
              <p:nvPr/>
            </p:nvSpPr>
            <p:spPr bwMode="auto">
              <a:xfrm>
                <a:off x="2208" y="1713"/>
                <a:ext cx="63" cy="63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  <p:sp>
          <p:nvSpPr>
            <p:cNvPr id="71747" name="Text Box 79"/>
            <p:cNvSpPr txBox="1">
              <a:spLocks noChangeArrowheads="1"/>
            </p:cNvSpPr>
            <p:nvPr/>
          </p:nvSpPr>
          <p:spPr bwMode="auto">
            <a:xfrm>
              <a:off x="2352" y="1065"/>
              <a:ext cx="288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</a:rPr>
                <a:t>+</a:t>
              </a:r>
            </a:p>
          </p:txBody>
        </p:sp>
        <p:sp>
          <p:nvSpPr>
            <p:cNvPr id="71748" name="Text Box 80"/>
            <p:cNvSpPr txBox="1">
              <a:spLocks noChangeArrowheads="1"/>
            </p:cNvSpPr>
            <p:nvPr/>
          </p:nvSpPr>
          <p:spPr bwMode="auto">
            <a:xfrm>
              <a:off x="2352" y="1497"/>
              <a:ext cx="288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</a:rPr>
                <a:t>–</a:t>
              </a:r>
            </a:p>
          </p:txBody>
        </p:sp>
        <p:grpSp>
          <p:nvGrpSpPr>
            <p:cNvPr id="71749" name="Group 81"/>
            <p:cNvGrpSpPr/>
            <p:nvPr/>
          </p:nvGrpSpPr>
          <p:grpSpPr bwMode="auto">
            <a:xfrm>
              <a:off x="863" y="1824"/>
              <a:ext cx="148" cy="207"/>
              <a:chOff x="2160" y="1713"/>
              <a:chExt cx="148" cy="207"/>
            </a:xfrm>
          </p:grpSpPr>
          <p:grpSp>
            <p:nvGrpSpPr>
              <p:cNvPr id="71759" name="Group 82"/>
              <p:cNvGrpSpPr/>
              <p:nvPr/>
            </p:nvGrpSpPr>
            <p:grpSpPr bwMode="auto">
              <a:xfrm>
                <a:off x="2160" y="1767"/>
                <a:ext cx="148" cy="153"/>
                <a:chOff x="720" y="2736"/>
                <a:chExt cx="185" cy="192"/>
              </a:xfrm>
            </p:grpSpPr>
            <p:sp>
              <p:nvSpPr>
                <p:cNvPr id="71761" name="Line 83"/>
                <p:cNvSpPr>
                  <a:spLocks noChangeShapeType="1"/>
                </p:cNvSpPr>
                <p:nvPr/>
              </p:nvSpPr>
              <p:spPr bwMode="auto">
                <a:xfrm>
                  <a:off x="720" y="2928"/>
                  <a:ext cx="185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71762" name="Line 84"/>
                <p:cNvSpPr>
                  <a:spLocks noChangeShapeType="1"/>
                </p:cNvSpPr>
                <p:nvPr/>
              </p:nvSpPr>
              <p:spPr bwMode="auto">
                <a:xfrm>
                  <a:off x="816" y="2736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</p:grpSp>
          <p:sp>
            <p:nvSpPr>
              <p:cNvPr id="71760" name="Oval 85"/>
              <p:cNvSpPr>
                <a:spLocks noChangeArrowheads="1"/>
              </p:cNvSpPr>
              <p:nvPr/>
            </p:nvSpPr>
            <p:spPr bwMode="auto">
              <a:xfrm>
                <a:off x="2208" y="1713"/>
                <a:ext cx="63" cy="63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  <p:sp>
          <p:nvSpPr>
            <p:cNvPr id="71750" name="Text Box 86"/>
            <p:cNvSpPr txBox="1">
              <a:spLocks noChangeArrowheads="1"/>
            </p:cNvSpPr>
            <p:nvPr/>
          </p:nvSpPr>
          <p:spPr bwMode="auto">
            <a:xfrm>
              <a:off x="410" y="969"/>
              <a:ext cx="288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</a:rPr>
                <a:t>+</a:t>
              </a:r>
            </a:p>
          </p:txBody>
        </p:sp>
        <p:grpSp>
          <p:nvGrpSpPr>
            <p:cNvPr id="71751" name="Group 87"/>
            <p:cNvGrpSpPr/>
            <p:nvPr/>
          </p:nvGrpSpPr>
          <p:grpSpPr bwMode="auto">
            <a:xfrm>
              <a:off x="575" y="1824"/>
              <a:ext cx="148" cy="207"/>
              <a:chOff x="2160" y="1713"/>
              <a:chExt cx="148" cy="207"/>
            </a:xfrm>
          </p:grpSpPr>
          <p:grpSp>
            <p:nvGrpSpPr>
              <p:cNvPr id="71755" name="Group 88"/>
              <p:cNvGrpSpPr/>
              <p:nvPr/>
            </p:nvGrpSpPr>
            <p:grpSpPr bwMode="auto">
              <a:xfrm>
                <a:off x="2160" y="1767"/>
                <a:ext cx="148" cy="153"/>
                <a:chOff x="720" y="2736"/>
                <a:chExt cx="185" cy="192"/>
              </a:xfrm>
            </p:grpSpPr>
            <p:sp>
              <p:nvSpPr>
                <p:cNvPr id="71757" name="Line 89"/>
                <p:cNvSpPr>
                  <a:spLocks noChangeShapeType="1"/>
                </p:cNvSpPr>
                <p:nvPr/>
              </p:nvSpPr>
              <p:spPr bwMode="auto">
                <a:xfrm>
                  <a:off x="720" y="2928"/>
                  <a:ext cx="185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71758" name="Line 90"/>
                <p:cNvSpPr>
                  <a:spLocks noChangeShapeType="1"/>
                </p:cNvSpPr>
                <p:nvPr/>
              </p:nvSpPr>
              <p:spPr bwMode="auto">
                <a:xfrm>
                  <a:off x="816" y="2736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</p:grpSp>
          <p:sp>
            <p:nvSpPr>
              <p:cNvPr id="71756" name="Oval 91"/>
              <p:cNvSpPr>
                <a:spLocks noChangeArrowheads="1"/>
              </p:cNvSpPr>
              <p:nvPr/>
            </p:nvSpPr>
            <p:spPr bwMode="auto">
              <a:xfrm>
                <a:off x="2208" y="1713"/>
                <a:ext cx="63" cy="63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  <p:sp>
          <p:nvSpPr>
            <p:cNvPr id="71752" name="Text Box 92"/>
            <p:cNvSpPr txBox="1">
              <a:spLocks noChangeArrowheads="1"/>
            </p:cNvSpPr>
            <p:nvPr/>
          </p:nvSpPr>
          <p:spPr bwMode="auto">
            <a:xfrm>
              <a:off x="723" y="1248"/>
              <a:ext cx="288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</a:rPr>
                <a:t>+</a:t>
              </a:r>
            </a:p>
          </p:txBody>
        </p:sp>
        <p:sp>
          <p:nvSpPr>
            <p:cNvPr id="71753" name="Text Box 93"/>
            <p:cNvSpPr txBox="1">
              <a:spLocks noChangeArrowheads="1"/>
            </p:cNvSpPr>
            <p:nvPr/>
          </p:nvSpPr>
          <p:spPr bwMode="auto">
            <a:xfrm>
              <a:off x="387" y="1680"/>
              <a:ext cx="288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</a:rPr>
                <a:t>–</a:t>
              </a:r>
            </a:p>
          </p:txBody>
        </p:sp>
        <p:sp>
          <p:nvSpPr>
            <p:cNvPr id="71754" name="Text Box 94"/>
            <p:cNvSpPr txBox="1">
              <a:spLocks noChangeArrowheads="1"/>
            </p:cNvSpPr>
            <p:nvPr/>
          </p:nvSpPr>
          <p:spPr bwMode="auto">
            <a:xfrm>
              <a:off x="723" y="1689"/>
              <a:ext cx="288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</a:rPr>
                <a:t>–</a:t>
              </a:r>
            </a:p>
          </p:txBody>
        </p:sp>
      </p:grpSp>
      <p:grpSp>
        <p:nvGrpSpPr>
          <p:cNvPr id="17" name="Group 113"/>
          <p:cNvGrpSpPr/>
          <p:nvPr/>
        </p:nvGrpSpPr>
        <p:grpSpPr bwMode="auto">
          <a:xfrm>
            <a:off x="854075" y="3200400"/>
            <a:ext cx="2825750" cy="2971800"/>
            <a:chOff x="538" y="2016"/>
            <a:chExt cx="1780" cy="1872"/>
          </a:xfrm>
        </p:grpSpPr>
        <p:sp>
          <p:nvSpPr>
            <p:cNvPr id="100448" name="Text Box 96"/>
            <p:cNvSpPr txBox="1">
              <a:spLocks noChangeArrowheads="1"/>
            </p:cNvSpPr>
            <p:nvPr/>
          </p:nvSpPr>
          <p:spPr bwMode="auto">
            <a:xfrm>
              <a:off x="711" y="3561"/>
              <a:ext cx="1468" cy="32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 i="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电压传输特性</a:t>
              </a:r>
              <a:endParaRPr lang="zh-CN" altLang="en-US" sz="2800" b="0" i="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100449" name="Text Box 97"/>
            <p:cNvSpPr txBox="1">
              <a:spLocks noChangeArrowheads="1"/>
            </p:cNvSpPr>
            <p:nvPr/>
          </p:nvSpPr>
          <p:spPr bwMode="auto">
            <a:xfrm>
              <a:off x="682" y="3259"/>
              <a:ext cx="864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i="0">
                  <a:solidFill>
                    <a:srgbClr val="0033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sym typeface="Symbol" panose="05050102010706020507" charset="0"/>
                </a:rPr>
                <a:t>–</a:t>
              </a:r>
              <a:r>
                <a:rPr lang="en-US" altLang="zh-CN" sz="2400">
                  <a:solidFill>
                    <a:srgbClr val="0033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U</a:t>
              </a:r>
              <a:r>
                <a:rPr lang="en-US" altLang="zh-CN" sz="2400" i="0" baseline="-25000">
                  <a:solidFill>
                    <a:srgbClr val="0033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o</a:t>
              </a:r>
              <a:r>
                <a:rPr lang="en-US" altLang="zh-CN" sz="2400" i="0" baseline="-25000">
                  <a:solidFill>
                    <a:srgbClr val="0033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ea typeface="楷体_GB2312" charset="0"/>
                  <a:cs typeface="楷体_GB2312" charset="0"/>
                </a:rPr>
                <a:t>(sat)</a:t>
              </a:r>
            </a:p>
          </p:txBody>
        </p:sp>
        <p:sp>
          <p:nvSpPr>
            <p:cNvPr id="100450" name="Text Box 98"/>
            <p:cNvSpPr txBox="1">
              <a:spLocks noChangeArrowheads="1"/>
            </p:cNvSpPr>
            <p:nvPr/>
          </p:nvSpPr>
          <p:spPr bwMode="auto">
            <a:xfrm>
              <a:off x="624" y="2179"/>
              <a:ext cx="821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i="0">
                  <a:solidFill>
                    <a:srgbClr val="0033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sym typeface="Symbol" panose="05050102010706020507" charset="0"/>
                </a:rPr>
                <a:t> +</a:t>
              </a:r>
              <a:r>
                <a:rPr lang="en-US" altLang="zh-CN" sz="2400">
                  <a:solidFill>
                    <a:srgbClr val="0033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U</a:t>
              </a:r>
              <a:r>
                <a:rPr lang="en-US" altLang="zh-CN" sz="2400" i="0" baseline="-25000">
                  <a:solidFill>
                    <a:srgbClr val="0033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o</a:t>
              </a:r>
              <a:r>
                <a:rPr lang="en-US" altLang="zh-CN" sz="2400" i="0" baseline="-25000">
                  <a:solidFill>
                    <a:srgbClr val="0033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ea typeface="楷体_GB2312" charset="0"/>
                  <a:cs typeface="楷体_GB2312" charset="0"/>
                </a:rPr>
                <a:t>(sat)</a:t>
              </a:r>
            </a:p>
          </p:txBody>
        </p:sp>
        <p:sp>
          <p:nvSpPr>
            <p:cNvPr id="71712" name="Line 99"/>
            <p:cNvSpPr>
              <a:spLocks noChangeShapeType="1"/>
            </p:cNvSpPr>
            <p:nvPr/>
          </p:nvSpPr>
          <p:spPr bwMode="auto">
            <a:xfrm>
              <a:off x="874" y="2481"/>
              <a:ext cx="453" cy="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grpSp>
          <p:nvGrpSpPr>
            <p:cNvPr id="71713" name="Group 112"/>
            <p:cNvGrpSpPr/>
            <p:nvPr/>
          </p:nvGrpSpPr>
          <p:grpSpPr bwMode="auto">
            <a:xfrm>
              <a:off x="538" y="2016"/>
              <a:ext cx="1780" cy="1545"/>
              <a:chOff x="538" y="2016"/>
              <a:chExt cx="1780" cy="1545"/>
            </a:xfrm>
          </p:grpSpPr>
          <p:sp>
            <p:nvSpPr>
              <p:cNvPr id="71717" name="Line 101"/>
              <p:cNvSpPr>
                <a:spLocks noChangeShapeType="1"/>
              </p:cNvSpPr>
              <p:nvPr/>
            </p:nvSpPr>
            <p:spPr bwMode="auto">
              <a:xfrm>
                <a:off x="538" y="2956"/>
                <a:ext cx="155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grpSp>
            <p:nvGrpSpPr>
              <p:cNvPr id="71718" name="Group 111"/>
              <p:cNvGrpSpPr/>
              <p:nvPr/>
            </p:nvGrpSpPr>
            <p:grpSpPr bwMode="auto">
              <a:xfrm>
                <a:off x="1104" y="2016"/>
                <a:ext cx="1214" cy="1545"/>
                <a:chOff x="1104" y="2016"/>
                <a:chExt cx="1214" cy="1545"/>
              </a:xfrm>
            </p:grpSpPr>
            <p:sp>
              <p:nvSpPr>
                <p:cNvPr id="71719" name="Line 103"/>
                <p:cNvSpPr>
                  <a:spLocks noChangeShapeType="1"/>
                </p:cNvSpPr>
                <p:nvPr/>
              </p:nvSpPr>
              <p:spPr bwMode="auto">
                <a:xfrm flipV="1">
                  <a:off x="1315" y="2179"/>
                  <a:ext cx="0" cy="138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100456" name="Text Box 104"/>
                <p:cNvSpPr txBox="1">
                  <a:spLocks noChangeArrowheads="1"/>
                </p:cNvSpPr>
                <p:nvPr/>
              </p:nvSpPr>
              <p:spPr bwMode="auto">
                <a:xfrm>
                  <a:off x="2016" y="2880"/>
                  <a:ext cx="302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>
                  <a:spAutoFit/>
                </a:bodyPr>
                <a:lstStyle>
                  <a:lvl1pPr eaLnBrk="0" hangingPunct="0"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  <a:cs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sz="2800">
                      <a:effectLst>
                        <a:outerShdw blurRad="38100" dist="38100" dir="2700000" algn="tl">
                          <a:srgbClr val="DDDDDD"/>
                        </a:outerShdw>
                      </a:effectLst>
                    </a:rPr>
                    <a:t>u</a:t>
                  </a:r>
                  <a:r>
                    <a:rPr lang="en-US" altLang="zh-CN" sz="2800" i="0" baseline="-25000">
                      <a:effectLst>
                        <a:outerShdw blurRad="38100" dist="38100" dir="2700000" algn="tl">
                          <a:srgbClr val="DDDDDD"/>
                        </a:outerShdw>
                      </a:effectLst>
                    </a:rPr>
                    <a:t>i</a:t>
                  </a:r>
                  <a:endParaRPr lang="en-US" altLang="zh-CN" sz="2800" b="0" i="0">
                    <a:effectLst>
                      <a:outerShdw blurRad="38100" dist="38100" dir="2700000" algn="tl">
                        <a:srgbClr val="DDDDDD"/>
                      </a:outerShdw>
                    </a:effectLst>
                  </a:endParaRPr>
                </a:p>
              </p:txBody>
            </p:sp>
            <p:sp>
              <p:nvSpPr>
                <p:cNvPr id="100457" name="Text Box 105"/>
                <p:cNvSpPr txBox="1">
                  <a:spLocks noChangeArrowheads="1"/>
                </p:cNvSpPr>
                <p:nvPr/>
              </p:nvSpPr>
              <p:spPr bwMode="auto">
                <a:xfrm>
                  <a:off x="1334" y="2016"/>
                  <a:ext cx="346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>
                  <a:spAutoFit/>
                </a:bodyPr>
                <a:lstStyle>
                  <a:lvl1pPr eaLnBrk="0" hangingPunct="0"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  <a:cs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sz="2800">
                      <a:effectLst>
                        <a:outerShdw blurRad="38100" dist="38100" dir="2700000" algn="tl">
                          <a:srgbClr val="DDDDDD"/>
                        </a:outerShdw>
                      </a:effectLst>
                    </a:rPr>
                    <a:t>u</a:t>
                  </a:r>
                  <a:r>
                    <a:rPr lang="en-US" altLang="zh-CN" sz="2800" i="0" baseline="-25000">
                      <a:effectLst>
                        <a:outerShdw blurRad="38100" dist="38100" dir="2700000" algn="tl">
                          <a:srgbClr val="DDDDDD"/>
                        </a:outerShdw>
                      </a:effectLst>
                    </a:rPr>
                    <a:t>o</a:t>
                  </a:r>
                  <a:endParaRPr lang="en-US" altLang="zh-CN" sz="2800" b="0" i="0">
                    <a:effectLst>
                      <a:outerShdw blurRad="38100" dist="38100" dir="2700000" algn="tl">
                        <a:srgbClr val="DDDDDD"/>
                      </a:outerShdw>
                    </a:effectLst>
                  </a:endParaRPr>
                </a:p>
              </p:txBody>
            </p:sp>
            <p:sp>
              <p:nvSpPr>
                <p:cNvPr id="100458" name="Text Box 106"/>
                <p:cNvSpPr txBox="1">
                  <a:spLocks noChangeArrowheads="1"/>
                </p:cNvSpPr>
                <p:nvPr/>
              </p:nvSpPr>
              <p:spPr bwMode="auto">
                <a:xfrm flipH="1">
                  <a:off x="1104" y="2918"/>
                  <a:ext cx="216" cy="2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>
                  <a:spAutoFit/>
                </a:bodyPr>
                <a:lstStyle>
                  <a:lvl1pPr eaLnBrk="0" hangingPunct="0"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  <a:cs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>
                      <a:effectLst>
                        <a:outerShdw blurRad="38100" dist="38100" dir="2700000" algn="tl">
                          <a:srgbClr val="DDDDDD"/>
                        </a:outerShdw>
                      </a:effectLst>
                    </a:rPr>
                    <a:t>O</a:t>
                  </a:r>
                  <a:endParaRPr lang="en-US" altLang="zh-CN" b="0">
                    <a:effectLst>
                      <a:outerShdw blurRad="38100" dist="38100" dir="2700000" algn="tl">
                        <a:srgbClr val="DDDDDD"/>
                      </a:outerShdw>
                    </a:effectLst>
                  </a:endParaRPr>
                </a:p>
              </p:txBody>
            </p:sp>
            <p:sp>
              <p:nvSpPr>
                <p:cNvPr id="100459" name="Rectangle 107"/>
                <p:cNvSpPr>
                  <a:spLocks noChangeArrowheads="1"/>
                </p:cNvSpPr>
                <p:nvPr/>
              </p:nvSpPr>
              <p:spPr bwMode="auto">
                <a:xfrm>
                  <a:off x="1450" y="2305"/>
                  <a:ext cx="684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2800">
                      <a:effectLst>
                        <a:outerShdw blurRad="38100" dist="38100" dir="2700000" algn="tl">
                          <a:srgbClr val="DDDDDD"/>
                        </a:outerShdw>
                      </a:effectLst>
                      <a:latin typeface="Times New Roman" panose="02020603050405020304" charset="0"/>
                    </a:rPr>
                    <a:t>U</a:t>
                  </a:r>
                  <a:r>
                    <a:rPr lang="en-US" altLang="zh-CN" sz="2800" i="0" baseline="-25000">
                      <a:effectLst>
                        <a:outerShdw blurRad="38100" dist="38100" dir="2700000" algn="tl">
                          <a:srgbClr val="DDDDDD"/>
                        </a:outerShdw>
                      </a:effectLst>
                      <a:latin typeface="Times New Roman" panose="02020603050405020304" charset="0"/>
                    </a:rPr>
                    <a:t>R</a:t>
                  </a:r>
                  <a:r>
                    <a:rPr lang="en-US" altLang="zh-CN" sz="2800" i="0">
                      <a:effectLst>
                        <a:outerShdw blurRad="38100" dist="38100" dir="2700000" algn="tl">
                          <a:srgbClr val="DDDDDD"/>
                        </a:outerShdw>
                      </a:effectLst>
                      <a:latin typeface="Times New Roman" panose="02020603050405020304" charset="0"/>
                    </a:rPr>
                    <a:t>= 0</a:t>
                  </a:r>
                  <a:endParaRPr lang="en-US" altLang="zh-CN" sz="2800" b="0" i="0" baseline="-2500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panose="02020603050405020304" charset="0"/>
                  </a:endParaRPr>
                </a:p>
              </p:txBody>
            </p:sp>
          </p:grpSp>
        </p:grpSp>
        <p:grpSp>
          <p:nvGrpSpPr>
            <p:cNvPr id="71714" name="Group 108"/>
            <p:cNvGrpSpPr/>
            <p:nvPr/>
          </p:nvGrpSpPr>
          <p:grpSpPr bwMode="auto">
            <a:xfrm>
              <a:off x="1316" y="2481"/>
              <a:ext cx="345" cy="951"/>
              <a:chOff x="4416" y="480"/>
              <a:chExt cx="384" cy="1056"/>
            </a:xfrm>
          </p:grpSpPr>
          <p:sp>
            <p:nvSpPr>
              <p:cNvPr id="71715" name="Line 109"/>
              <p:cNvSpPr>
                <a:spLocks noChangeShapeType="1"/>
              </p:cNvSpPr>
              <p:nvPr/>
            </p:nvSpPr>
            <p:spPr bwMode="auto">
              <a:xfrm>
                <a:off x="4416" y="480"/>
                <a:ext cx="0" cy="1056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1716" name="Line 110"/>
              <p:cNvSpPr>
                <a:spLocks noChangeShapeType="1"/>
              </p:cNvSpPr>
              <p:nvPr/>
            </p:nvSpPr>
            <p:spPr bwMode="auto">
              <a:xfrm>
                <a:off x="4416" y="1536"/>
                <a:ext cx="384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</p:grpSp>
      <p:grpSp>
        <p:nvGrpSpPr>
          <p:cNvPr id="21" name="Group 115"/>
          <p:cNvGrpSpPr/>
          <p:nvPr/>
        </p:nvGrpSpPr>
        <p:grpSpPr bwMode="auto">
          <a:xfrm>
            <a:off x="4889500" y="381000"/>
            <a:ext cx="3721100" cy="2057400"/>
            <a:chOff x="3080" y="240"/>
            <a:chExt cx="2344" cy="1296"/>
          </a:xfrm>
        </p:grpSpPr>
        <p:grpSp>
          <p:nvGrpSpPr>
            <p:cNvPr id="71699" name="Group 11"/>
            <p:cNvGrpSpPr/>
            <p:nvPr/>
          </p:nvGrpSpPr>
          <p:grpSpPr bwMode="auto">
            <a:xfrm>
              <a:off x="3297" y="578"/>
              <a:ext cx="1599" cy="910"/>
              <a:chOff x="704" y="2468"/>
              <a:chExt cx="1117" cy="528"/>
            </a:xfrm>
          </p:grpSpPr>
          <p:sp>
            <p:nvSpPr>
              <p:cNvPr id="71705" name="Freeform 12"/>
              <p:cNvSpPr/>
              <p:nvPr/>
            </p:nvSpPr>
            <p:spPr bwMode="auto">
              <a:xfrm>
                <a:off x="704" y="2468"/>
                <a:ext cx="279" cy="264"/>
              </a:xfrm>
              <a:custGeom>
                <a:avLst/>
                <a:gdLst>
                  <a:gd name="T0" fmla="*/ 0 w 782"/>
                  <a:gd name="T1" fmla="*/ 1 h 433"/>
                  <a:gd name="T2" fmla="*/ 0 w 782"/>
                  <a:gd name="T3" fmla="*/ 1 h 433"/>
                  <a:gd name="T4" fmla="*/ 0 w 782"/>
                  <a:gd name="T5" fmla="*/ 1 h 433"/>
                  <a:gd name="T6" fmla="*/ 0 w 782"/>
                  <a:gd name="T7" fmla="*/ 1 h 433"/>
                  <a:gd name="T8" fmla="*/ 0 w 782"/>
                  <a:gd name="T9" fmla="*/ 1 h 433"/>
                  <a:gd name="T10" fmla="*/ 0 w 782"/>
                  <a:gd name="T11" fmla="*/ 1 h 433"/>
                  <a:gd name="T12" fmla="*/ 0 w 782"/>
                  <a:gd name="T13" fmla="*/ 0 h 433"/>
                  <a:gd name="T14" fmla="*/ 0 w 782"/>
                  <a:gd name="T15" fmla="*/ 1 h 433"/>
                  <a:gd name="T16" fmla="*/ 0 w 782"/>
                  <a:gd name="T17" fmla="*/ 1 h 433"/>
                  <a:gd name="T18" fmla="*/ 0 w 782"/>
                  <a:gd name="T19" fmla="*/ 1 h 433"/>
                  <a:gd name="T20" fmla="*/ 0 w 782"/>
                  <a:gd name="T21" fmla="*/ 1 h 433"/>
                  <a:gd name="T22" fmla="*/ 0 w 782"/>
                  <a:gd name="T23" fmla="*/ 1 h 433"/>
                  <a:gd name="T24" fmla="*/ 0 w 782"/>
                  <a:gd name="T25" fmla="*/ 1 h 43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782"/>
                  <a:gd name="T40" fmla="*/ 0 h 433"/>
                  <a:gd name="T41" fmla="*/ 782 w 782"/>
                  <a:gd name="T42" fmla="*/ 433 h 43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782" h="433">
                    <a:moveTo>
                      <a:pt x="0" y="432"/>
                    </a:moveTo>
                    <a:lnTo>
                      <a:pt x="66" y="314"/>
                    </a:lnTo>
                    <a:lnTo>
                      <a:pt x="132" y="212"/>
                    </a:lnTo>
                    <a:lnTo>
                      <a:pt x="198" y="124"/>
                    </a:lnTo>
                    <a:lnTo>
                      <a:pt x="264" y="51"/>
                    </a:lnTo>
                    <a:lnTo>
                      <a:pt x="319" y="14"/>
                    </a:lnTo>
                    <a:lnTo>
                      <a:pt x="385" y="0"/>
                    </a:lnTo>
                    <a:lnTo>
                      <a:pt x="451" y="14"/>
                    </a:lnTo>
                    <a:lnTo>
                      <a:pt x="517" y="51"/>
                    </a:lnTo>
                    <a:lnTo>
                      <a:pt x="583" y="124"/>
                    </a:lnTo>
                    <a:lnTo>
                      <a:pt x="649" y="212"/>
                    </a:lnTo>
                    <a:lnTo>
                      <a:pt x="715" y="322"/>
                    </a:lnTo>
                    <a:lnTo>
                      <a:pt x="781" y="432"/>
                    </a:lnTo>
                  </a:path>
                </a:pathLst>
              </a:custGeom>
              <a:noFill/>
              <a:ln w="38100" cap="rnd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1706" name="Freeform 13"/>
              <p:cNvSpPr/>
              <p:nvPr/>
            </p:nvSpPr>
            <p:spPr bwMode="auto">
              <a:xfrm>
                <a:off x="982" y="2732"/>
                <a:ext cx="280" cy="264"/>
              </a:xfrm>
              <a:custGeom>
                <a:avLst/>
                <a:gdLst>
                  <a:gd name="T0" fmla="*/ 0 w 784"/>
                  <a:gd name="T1" fmla="*/ 0 h 433"/>
                  <a:gd name="T2" fmla="*/ 0 w 784"/>
                  <a:gd name="T3" fmla="*/ 1 h 433"/>
                  <a:gd name="T4" fmla="*/ 0 w 784"/>
                  <a:gd name="T5" fmla="*/ 1 h 433"/>
                  <a:gd name="T6" fmla="*/ 0 w 784"/>
                  <a:gd name="T7" fmla="*/ 1 h 433"/>
                  <a:gd name="T8" fmla="*/ 0 w 784"/>
                  <a:gd name="T9" fmla="*/ 1 h 433"/>
                  <a:gd name="T10" fmla="*/ 0 w 784"/>
                  <a:gd name="T11" fmla="*/ 1 h 433"/>
                  <a:gd name="T12" fmla="*/ 0 w 784"/>
                  <a:gd name="T13" fmla="*/ 1 h 433"/>
                  <a:gd name="T14" fmla="*/ 0 w 784"/>
                  <a:gd name="T15" fmla="*/ 1 h 433"/>
                  <a:gd name="T16" fmla="*/ 0 w 784"/>
                  <a:gd name="T17" fmla="*/ 1 h 433"/>
                  <a:gd name="T18" fmla="*/ 0 w 784"/>
                  <a:gd name="T19" fmla="*/ 1 h 433"/>
                  <a:gd name="T20" fmla="*/ 0 w 784"/>
                  <a:gd name="T21" fmla="*/ 1 h 433"/>
                  <a:gd name="T22" fmla="*/ 0 w 784"/>
                  <a:gd name="T23" fmla="*/ 1 h 433"/>
                  <a:gd name="T24" fmla="*/ 0 w 784"/>
                  <a:gd name="T25" fmla="*/ 0 h 43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784"/>
                  <a:gd name="T40" fmla="*/ 0 h 433"/>
                  <a:gd name="T41" fmla="*/ 784 w 784"/>
                  <a:gd name="T42" fmla="*/ 433 h 43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784" h="433">
                    <a:moveTo>
                      <a:pt x="783" y="0"/>
                    </a:moveTo>
                    <a:lnTo>
                      <a:pt x="716" y="117"/>
                    </a:lnTo>
                    <a:lnTo>
                      <a:pt x="650" y="219"/>
                    </a:lnTo>
                    <a:lnTo>
                      <a:pt x="584" y="307"/>
                    </a:lnTo>
                    <a:lnTo>
                      <a:pt x="518" y="380"/>
                    </a:lnTo>
                    <a:lnTo>
                      <a:pt x="463" y="417"/>
                    </a:lnTo>
                    <a:lnTo>
                      <a:pt x="397" y="432"/>
                    </a:lnTo>
                    <a:lnTo>
                      <a:pt x="330" y="417"/>
                    </a:lnTo>
                    <a:lnTo>
                      <a:pt x="264" y="380"/>
                    </a:lnTo>
                    <a:lnTo>
                      <a:pt x="198" y="307"/>
                    </a:lnTo>
                    <a:lnTo>
                      <a:pt x="132" y="219"/>
                    </a:lnTo>
                    <a:lnTo>
                      <a:pt x="66" y="109"/>
                    </a:lnTo>
                    <a:lnTo>
                      <a:pt x="0" y="0"/>
                    </a:lnTo>
                  </a:path>
                </a:pathLst>
              </a:custGeom>
              <a:noFill/>
              <a:ln w="38100" cap="rnd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1707" name="Freeform 14"/>
              <p:cNvSpPr/>
              <p:nvPr/>
            </p:nvSpPr>
            <p:spPr bwMode="auto">
              <a:xfrm>
                <a:off x="1263" y="2468"/>
                <a:ext cx="279" cy="264"/>
              </a:xfrm>
              <a:custGeom>
                <a:avLst/>
                <a:gdLst>
                  <a:gd name="T0" fmla="*/ 0 w 782"/>
                  <a:gd name="T1" fmla="*/ 1 h 433"/>
                  <a:gd name="T2" fmla="*/ 0 w 782"/>
                  <a:gd name="T3" fmla="*/ 1 h 433"/>
                  <a:gd name="T4" fmla="*/ 0 w 782"/>
                  <a:gd name="T5" fmla="*/ 1 h 433"/>
                  <a:gd name="T6" fmla="*/ 0 w 782"/>
                  <a:gd name="T7" fmla="*/ 1 h 433"/>
                  <a:gd name="T8" fmla="*/ 0 w 782"/>
                  <a:gd name="T9" fmla="*/ 1 h 433"/>
                  <a:gd name="T10" fmla="*/ 0 w 782"/>
                  <a:gd name="T11" fmla="*/ 1 h 433"/>
                  <a:gd name="T12" fmla="*/ 0 w 782"/>
                  <a:gd name="T13" fmla="*/ 0 h 433"/>
                  <a:gd name="T14" fmla="*/ 0 w 782"/>
                  <a:gd name="T15" fmla="*/ 1 h 433"/>
                  <a:gd name="T16" fmla="*/ 0 w 782"/>
                  <a:gd name="T17" fmla="*/ 1 h 433"/>
                  <a:gd name="T18" fmla="*/ 0 w 782"/>
                  <a:gd name="T19" fmla="*/ 1 h 433"/>
                  <a:gd name="T20" fmla="*/ 0 w 782"/>
                  <a:gd name="T21" fmla="*/ 1 h 433"/>
                  <a:gd name="T22" fmla="*/ 0 w 782"/>
                  <a:gd name="T23" fmla="*/ 1 h 433"/>
                  <a:gd name="T24" fmla="*/ 0 w 782"/>
                  <a:gd name="T25" fmla="*/ 1 h 43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782"/>
                  <a:gd name="T40" fmla="*/ 0 h 433"/>
                  <a:gd name="T41" fmla="*/ 782 w 782"/>
                  <a:gd name="T42" fmla="*/ 433 h 43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782" h="433">
                    <a:moveTo>
                      <a:pt x="0" y="432"/>
                    </a:moveTo>
                    <a:lnTo>
                      <a:pt x="66" y="314"/>
                    </a:lnTo>
                    <a:lnTo>
                      <a:pt x="132" y="212"/>
                    </a:lnTo>
                    <a:lnTo>
                      <a:pt x="198" y="124"/>
                    </a:lnTo>
                    <a:lnTo>
                      <a:pt x="264" y="51"/>
                    </a:lnTo>
                    <a:lnTo>
                      <a:pt x="319" y="14"/>
                    </a:lnTo>
                    <a:lnTo>
                      <a:pt x="385" y="0"/>
                    </a:lnTo>
                    <a:lnTo>
                      <a:pt x="451" y="14"/>
                    </a:lnTo>
                    <a:lnTo>
                      <a:pt x="517" y="51"/>
                    </a:lnTo>
                    <a:lnTo>
                      <a:pt x="583" y="124"/>
                    </a:lnTo>
                    <a:lnTo>
                      <a:pt x="649" y="212"/>
                    </a:lnTo>
                    <a:lnTo>
                      <a:pt x="715" y="322"/>
                    </a:lnTo>
                    <a:lnTo>
                      <a:pt x="781" y="432"/>
                    </a:lnTo>
                  </a:path>
                </a:pathLst>
              </a:custGeom>
              <a:noFill/>
              <a:ln w="38100" cap="rnd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1708" name="Freeform 15"/>
              <p:cNvSpPr/>
              <p:nvPr/>
            </p:nvSpPr>
            <p:spPr bwMode="auto">
              <a:xfrm>
                <a:off x="1541" y="2732"/>
                <a:ext cx="280" cy="264"/>
              </a:xfrm>
              <a:custGeom>
                <a:avLst/>
                <a:gdLst>
                  <a:gd name="T0" fmla="*/ 0 w 784"/>
                  <a:gd name="T1" fmla="*/ 0 h 433"/>
                  <a:gd name="T2" fmla="*/ 0 w 784"/>
                  <a:gd name="T3" fmla="*/ 1 h 433"/>
                  <a:gd name="T4" fmla="*/ 0 w 784"/>
                  <a:gd name="T5" fmla="*/ 1 h 433"/>
                  <a:gd name="T6" fmla="*/ 0 w 784"/>
                  <a:gd name="T7" fmla="*/ 1 h 433"/>
                  <a:gd name="T8" fmla="*/ 0 w 784"/>
                  <a:gd name="T9" fmla="*/ 1 h 433"/>
                  <a:gd name="T10" fmla="*/ 0 w 784"/>
                  <a:gd name="T11" fmla="*/ 1 h 433"/>
                  <a:gd name="T12" fmla="*/ 0 w 784"/>
                  <a:gd name="T13" fmla="*/ 1 h 433"/>
                  <a:gd name="T14" fmla="*/ 0 w 784"/>
                  <a:gd name="T15" fmla="*/ 1 h 433"/>
                  <a:gd name="T16" fmla="*/ 0 w 784"/>
                  <a:gd name="T17" fmla="*/ 1 h 433"/>
                  <a:gd name="T18" fmla="*/ 0 w 784"/>
                  <a:gd name="T19" fmla="*/ 1 h 433"/>
                  <a:gd name="T20" fmla="*/ 0 w 784"/>
                  <a:gd name="T21" fmla="*/ 1 h 433"/>
                  <a:gd name="T22" fmla="*/ 0 w 784"/>
                  <a:gd name="T23" fmla="*/ 1 h 433"/>
                  <a:gd name="T24" fmla="*/ 0 w 784"/>
                  <a:gd name="T25" fmla="*/ 0 h 43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784"/>
                  <a:gd name="T40" fmla="*/ 0 h 433"/>
                  <a:gd name="T41" fmla="*/ 784 w 784"/>
                  <a:gd name="T42" fmla="*/ 433 h 43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784" h="433">
                    <a:moveTo>
                      <a:pt x="783" y="0"/>
                    </a:moveTo>
                    <a:lnTo>
                      <a:pt x="716" y="117"/>
                    </a:lnTo>
                    <a:lnTo>
                      <a:pt x="650" y="219"/>
                    </a:lnTo>
                    <a:lnTo>
                      <a:pt x="584" y="307"/>
                    </a:lnTo>
                    <a:lnTo>
                      <a:pt x="518" y="380"/>
                    </a:lnTo>
                    <a:lnTo>
                      <a:pt x="463" y="417"/>
                    </a:lnTo>
                    <a:lnTo>
                      <a:pt x="397" y="432"/>
                    </a:lnTo>
                    <a:lnTo>
                      <a:pt x="330" y="417"/>
                    </a:lnTo>
                    <a:lnTo>
                      <a:pt x="264" y="380"/>
                    </a:lnTo>
                    <a:lnTo>
                      <a:pt x="198" y="307"/>
                    </a:lnTo>
                    <a:lnTo>
                      <a:pt x="132" y="219"/>
                    </a:lnTo>
                    <a:lnTo>
                      <a:pt x="66" y="109"/>
                    </a:lnTo>
                    <a:lnTo>
                      <a:pt x="0" y="0"/>
                    </a:lnTo>
                  </a:path>
                </a:pathLst>
              </a:custGeom>
              <a:noFill/>
              <a:ln w="38100" cap="rnd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  <p:sp>
          <p:nvSpPr>
            <p:cNvPr id="71700" name="Text Box 17"/>
            <p:cNvSpPr txBox="1">
              <a:spLocks noChangeArrowheads="1"/>
            </p:cNvSpPr>
            <p:nvPr/>
          </p:nvSpPr>
          <p:spPr bwMode="auto">
            <a:xfrm>
              <a:off x="5081" y="960"/>
              <a:ext cx="343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2800">
                  <a:ea typeface="楷体_GB2312" charset="0"/>
                  <a:cs typeface="楷体_GB2312" charset="0"/>
                </a:rPr>
                <a:t>t</a:t>
              </a:r>
            </a:p>
          </p:txBody>
        </p:sp>
        <p:sp>
          <p:nvSpPr>
            <p:cNvPr id="71701" name="Line 19"/>
            <p:cNvSpPr>
              <a:spLocks noChangeShapeType="1"/>
            </p:cNvSpPr>
            <p:nvPr/>
          </p:nvSpPr>
          <p:spPr bwMode="auto">
            <a:xfrm>
              <a:off x="3298" y="1027"/>
              <a:ext cx="197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1702" name="Line 21"/>
            <p:cNvSpPr>
              <a:spLocks noChangeShapeType="1"/>
            </p:cNvSpPr>
            <p:nvPr/>
          </p:nvSpPr>
          <p:spPr bwMode="auto">
            <a:xfrm>
              <a:off x="3306" y="413"/>
              <a:ext cx="0" cy="112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1703" name="Text Box 22"/>
            <p:cNvSpPr txBox="1">
              <a:spLocks noChangeArrowheads="1"/>
            </p:cNvSpPr>
            <p:nvPr/>
          </p:nvSpPr>
          <p:spPr bwMode="auto">
            <a:xfrm>
              <a:off x="3264" y="240"/>
              <a:ext cx="437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2800">
                  <a:ea typeface="楷体_GB2312" charset="0"/>
                  <a:cs typeface="楷体_GB2312" charset="0"/>
                </a:rPr>
                <a:t>u</a:t>
              </a:r>
              <a:r>
                <a:rPr lang="en-US" altLang="zh-CN" sz="2800" i="0" baseline="-25000">
                  <a:ea typeface="楷体_GB2312" charset="0"/>
                  <a:cs typeface="楷体_GB2312" charset="0"/>
                </a:rPr>
                <a:t>i</a:t>
              </a:r>
              <a:endParaRPr lang="en-US" altLang="zh-CN" sz="2800" i="0">
                <a:ea typeface="楷体_GB2312" charset="0"/>
                <a:cs typeface="楷体_GB2312" charset="0"/>
              </a:endParaRPr>
            </a:p>
          </p:txBody>
        </p:sp>
        <p:sp>
          <p:nvSpPr>
            <p:cNvPr id="100466" name="Rectangle 114"/>
            <p:cNvSpPr>
              <a:spLocks noChangeArrowheads="1"/>
            </p:cNvSpPr>
            <p:nvPr/>
          </p:nvSpPr>
          <p:spPr bwMode="auto">
            <a:xfrm>
              <a:off x="3080" y="912"/>
              <a:ext cx="232" cy="25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 charset="0"/>
                </a:rPr>
                <a:t>O</a:t>
              </a:r>
            </a:p>
          </p:txBody>
        </p:sp>
      </p:grpSp>
      <p:grpSp>
        <p:nvGrpSpPr>
          <p:cNvPr id="23" name="Group 117"/>
          <p:cNvGrpSpPr/>
          <p:nvPr/>
        </p:nvGrpSpPr>
        <p:grpSpPr bwMode="auto">
          <a:xfrm>
            <a:off x="4191000" y="2209800"/>
            <a:ext cx="4419600" cy="2463800"/>
            <a:chOff x="2640" y="1392"/>
            <a:chExt cx="2784" cy="1552"/>
          </a:xfrm>
        </p:grpSpPr>
        <p:sp>
          <p:nvSpPr>
            <p:cNvPr id="71691" name="Text Box 24"/>
            <p:cNvSpPr txBox="1">
              <a:spLocks noChangeArrowheads="1"/>
            </p:cNvSpPr>
            <p:nvPr/>
          </p:nvSpPr>
          <p:spPr bwMode="auto">
            <a:xfrm>
              <a:off x="5088" y="2256"/>
              <a:ext cx="336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2800">
                  <a:ea typeface="楷体_GB2312" charset="0"/>
                  <a:cs typeface="楷体_GB2312" charset="0"/>
                </a:rPr>
                <a:t>t</a:t>
              </a:r>
            </a:p>
          </p:txBody>
        </p:sp>
        <p:sp>
          <p:nvSpPr>
            <p:cNvPr id="71692" name="Line 25"/>
            <p:cNvSpPr>
              <a:spLocks noChangeShapeType="1"/>
            </p:cNvSpPr>
            <p:nvPr/>
          </p:nvSpPr>
          <p:spPr bwMode="auto">
            <a:xfrm>
              <a:off x="3308" y="2330"/>
              <a:ext cx="19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1693" name="Line 26"/>
            <p:cNvSpPr>
              <a:spLocks noChangeShapeType="1"/>
            </p:cNvSpPr>
            <p:nvPr/>
          </p:nvSpPr>
          <p:spPr bwMode="auto">
            <a:xfrm>
              <a:off x="3310" y="1588"/>
              <a:ext cx="0" cy="135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1694" name="Text Box 27"/>
            <p:cNvSpPr txBox="1">
              <a:spLocks noChangeArrowheads="1"/>
            </p:cNvSpPr>
            <p:nvPr/>
          </p:nvSpPr>
          <p:spPr bwMode="auto">
            <a:xfrm>
              <a:off x="3264" y="1392"/>
              <a:ext cx="428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2800">
                  <a:ea typeface="楷体_GB2312" charset="0"/>
                  <a:cs typeface="楷体_GB2312" charset="0"/>
                </a:rPr>
                <a:t>u</a:t>
              </a:r>
              <a:r>
                <a:rPr lang="en-US" altLang="zh-CN" sz="2800" i="0" baseline="-25000">
                  <a:ea typeface="楷体_GB2312" charset="0"/>
                  <a:cs typeface="楷体_GB2312" charset="0"/>
                </a:rPr>
                <a:t>o</a:t>
              </a:r>
              <a:endParaRPr lang="en-US" altLang="zh-CN" sz="2800" i="0">
                <a:ea typeface="楷体_GB2312" charset="0"/>
                <a:cs typeface="楷体_GB2312" charset="0"/>
              </a:endParaRPr>
            </a:p>
          </p:txBody>
        </p:sp>
        <p:grpSp>
          <p:nvGrpSpPr>
            <p:cNvPr id="71695" name="Group 47"/>
            <p:cNvGrpSpPr/>
            <p:nvPr/>
          </p:nvGrpSpPr>
          <p:grpSpPr bwMode="auto">
            <a:xfrm>
              <a:off x="2640" y="1664"/>
              <a:ext cx="1017" cy="1182"/>
              <a:chOff x="2688" y="2027"/>
              <a:chExt cx="1017" cy="1246"/>
            </a:xfrm>
          </p:grpSpPr>
          <p:sp>
            <p:nvSpPr>
              <p:cNvPr id="71697" name="Text Box 48"/>
              <p:cNvSpPr txBox="1">
                <a:spLocks noChangeArrowheads="1"/>
              </p:cNvSpPr>
              <p:nvPr/>
            </p:nvSpPr>
            <p:spPr bwMode="auto">
              <a:xfrm>
                <a:off x="2688" y="2027"/>
                <a:ext cx="858" cy="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2400" i="0">
                    <a:solidFill>
                      <a:srgbClr val="003399"/>
                    </a:solidFill>
                    <a:sym typeface="Symbol" panose="05050102010706020507" charset="0"/>
                  </a:rPr>
                  <a:t>+</a:t>
                </a:r>
                <a:r>
                  <a:rPr lang="en-US" altLang="zh-CN" sz="2400">
                    <a:solidFill>
                      <a:srgbClr val="003399"/>
                    </a:solidFill>
                  </a:rPr>
                  <a:t>U</a:t>
                </a:r>
                <a:r>
                  <a:rPr lang="en-US" altLang="zh-CN" sz="2400" i="0" baseline="-25000">
                    <a:solidFill>
                      <a:srgbClr val="003399"/>
                    </a:solidFill>
                  </a:rPr>
                  <a:t>o</a:t>
                </a:r>
                <a:r>
                  <a:rPr lang="en-US" altLang="zh-CN" sz="2400" i="0" baseline="-25000">
                    <a:solidFill>
                      <a:srgbClr val="003399"/>
                    </a:solidFill>
                    <a:ea typeface="楷体_GB2312" charset="0"/>
                    <a:cs typeface="楷体_GB2312" charset="0"/>
                  </a:rPr>
                  <a:t>(sat)</a:t>
                </a:r>
              </a:p>
            </p:txBody>
          </p:sp>
          <p:sp>
            <p:nvSpPr>
              <p:cNvPr id="71698" name="Text Box 49"/>
              <p:cNvSpPr txBox="1">
                <a:spLocks noChangeArrowheads="1"/>
              </p:cNvSpPr>
              <p:nvPr/>
            </p:nvSpPr>
            <p:spPr bwMode="auto">
              <a:xfrm>
                <a:off x="2736" y="2928"/>
                <a:ext cx="969" cy="3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2800" i="0">
                    <a:cs typeface="Times New Roman" panose="02020603050405020304" charset="0"/>
                  </a:rPr>
                  <a:t>–</a:t>
                </a:r>
                <a:r>
                  <a:rPr lang="en-US" altLang="zh-CN" sz="2400">
                    <a:solidFill>
                      <a:srgbClr val="003399"/>
                    </a:solidFill>
                  </a:rPr>
                  <a:t>U</a:t>
                </a:r>
                <a:r>
                  <a:rPr lang="en-US" altLang="zh-CN" sz="2400" i="0" baseline="-25000">
                    <a:solidFill>
                      <a:srgbClr val="003399"/>
                    </a:solidFill>
                  </a:rPr>
                  <a:t>o</a:t>
                </a:r>
                <a:r>
                  <a:rPr lang="en-US" altLang="zh-CN" sz="2400" i="0" baseline="-25000">
                    <a:solidFill>
                      <a:srgbClr val="003399"/>
                    </a:solidFill>
                    <a:ea typeface="楷体_GB2312" charset="0"/>
                    <a:cs typeface="楷体_GB2312" charset="0"/>
                  </a:rPr>
                  <a:t>(sat)</a:t>
                </a:r>
              </a:p>
            </p:txBody>
          </p:sp>
        </p:grpSp>
        <p:sp>
          <p:nvSpPr>
            <p:cNvPr id="100468" name="Rectangle 116"/>
            <p:cNvSpPr>
              <a:spLocks noChangeArrowheads="1"/>
            </p:cNvSpPr>
            <p:nvPr/>
          </p:nvSpPr>
          <p:spPr bwMode="auto">
            <a:xfrm>
              <a:off x="3120" y="2198"/>
              <a:ext cx="232" cy="25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 charset="0"/>
                </a:rPr>
                <a:t>O</a:t>
              </a:r>
            </a:p>
          </p:txBody>
        </p:sp>
      </p:grpSp>
      <p:sp>
        <p:nvSpPr>
          <p:cNvPr id="100470" name="Line 118"/>
          <p:cNvSpPr>
            <a:spLocks noChangeShapeType="1"/>
          </p:cNvSpPr>
          <p:nvPr/>
        </p:nvSpPr>
        <p:spPr bwMode="auto">
          <a:xfrm>
            <a:off x="5257800" y="2971800"/>
            <a:ext cx="6858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</a:ln>
        </p:spPr>
        <p:txBody>
          <a:bodyPr/>
          <a:lstStyle/>
          <a:p>
            <a:endParaRPr lang="zh-CN" altLang="en-US">
              <a:latin typeface="Times New Roman" panose="0202060305040502030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00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0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402" grpId="0" autoUpdateAnimBg="0"/>
      <p:bldP spid="10047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09600" y="228600"/>
            <a:ext cx="2895600" cy="533400"/>
          </a:xfr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l" eaLnBrk="1" hangingPunct="1"/>
            <a:r>
              <a:rPr lang="en-US" altLang="zh-CN" sz="2800" b="1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  <a:ea typeface="宋体" panose="02010600030101010101" pitchFamily="2" charset="-122"/>
              </a:rPr>
              <a:t>2.  </a:t>
            </a:r>
            <a:r>
              <a:rPr lang="zh-CN" altLang="en-US" sz="2800" b="1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  <a:ea typeface="宋体" panose="02010600030101010101" pitchFamily="2" charset="-122"/>
              </a:rPr>
              <a:t>滞回比较器</a:t>
            </a:r>
          </a:p>
        </p:txBody>
      </p:sp>
      <p:graphicFrame>
        <p:nvGraphicFramePr>
          <p:cNvPr id="72707" name="Object 4"/>
          <p:cNvGraphicFramePr>
            <a:graphicFrameLocks noChangeAspect="1"/>
          </p:cNvGraphicFramePr>
          <p:nvPr/>
        </p:nvGraphicFramePr>
        <p:xfrm>
          <a:off x="6280150" y="5080000"/>
          <a:ext cx="87313" cy="17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89" name="公式" r:id="rId3" imgW="88900" imgH="177165" progId="Equation.3">
                  <p:embed/>
                </p:oleObj>
              </mc:Choice>
              <mc:Fallback>
                <p:oleObj name="公式" r:id="rId3" imgW="88900" imgH="177165" progId="Equation.3">
                  <p:embed/>
                  <p:pic>
                    <p:nvPicPr>
                      <p:cNvPr id="0" name="图片 751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0150" y="5080000"/>
                        <a:ext cx="87313" cy="176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08" name="Object 5"/>
          <p:cNvGraphicFramePr>
            <a:graphicFrameLocks noChangeAspect="1"/>
          </p:cNvGraphicFramePr>
          <p:nvPr/>
        </p:nvGraphicFramePr>
        <p:xfrm>
          <a:off x="5486400" y="3733800"/>
          <a:ext cx="87313" cy="17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90" name="公式" r:id="rId5" imgW="88900" imgH="177165" progId="Equation.3">
                  <p:embed/>
                </p:oleObj>
              </mc:Choice>
              <mc:Fallback>
                <p:oleObj name="公式" r:id="rId5" imgW="88900" imgH="177165" progId="Equation.3">
                  <p:embed/>
                  <p:pic>
                    <p:nvPicPr>
                      <p:cNvPr id="0" name="图片 75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3733800"/>
                        <a:ext cx="87313" cy="176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382" name="Text Box 6"/>
          <p:cNvSpPr txBox="1">
            <a:spLocks noChangeArrowheads="1"/>
          </p:cNvSpPr>
          <p:nvPr/>
        </p:nvSpPr>
        <p:spPr bwMode="auto">
          <a:xfrm>
            <a:off x="6705600" y="4433888"/>
            <a:ext cx="2286000" cy="5191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i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上门限电压</a:t>
            </a:r>
          </a:p>
        </p:txBody>
      </p:sp>
      <p:sp>
        <p:nvSpPr>
          <p:cNvPr id="101383" name="Text Box 7"/>
          <p:cNvSpPr txBox="1">
            <a:spLocks noChangeArrowheads="1"/>
          </p:cNvSpPr>
          <p:nvPr/>
        </p:nvSpPr>
        <p:spPr bwMode="auto">
          <a:xfrm>
            <a:off x="6705600" y="5653088"/>
            <a:ext cx="2286000" cy="5191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i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下门限电压</a:t>
            </a:r>
          </a:p>
        </p:txBody>
      </p:sp>
      <p:sp>
        <p:nvSpPr>
          <p:cNvPr id="101384" name="Text Box 8"/>
          <p:cNvSpPr txBox="1">
            <a:spLocks noChangeArrowheads="1"/>
          </p:cNvSpPr>
          <p:nvPr/>
        </p:nvSpPr>
        <p:spPr bwMode="auto">
          <a:xfrm>
            <a:off x="4114800" y="457200"/>
            <a:ext cx="4876800" cy="19288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lang="en-US" altLang="zh-CN" sz="2800" b="0" i="0" dirty="0">
                <a:solidFill>
                  <a:srgbClr val="003399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    </a:t>
            </a:r>
            <a:r>
              <a:rPr lang="zh-CN" altLang="en-US" sz="2800" i="0" dirty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电路中引入正反馈</a:t>
            </a:r>
            <a:endParaRPr lang="zh-CN" altLang="en-US" sz="2800" i="0" dirty="0">
              <a:solidFill>
                <a:srgbClr val="003399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 eaLnBrk="1" hangingPunct="1">
              <a:spcBef>
                <a:spcPct val="10000"/>
              </a:spcBef>
            </a:pPr>
            <a:r>
              <a:rPr lang="en-US" altLang="zh-CN" sz="2800" i="0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(1) </a:t>
            </a:r>
            <a:r>
              <a:rPr lang="zh-CN" altLang="en-US" sz="2800" i="0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提高了比较器的响应速度；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zh-CN" sz="2800" i="0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(2) </a:t>
            </a:r>
            <a:r>
              <a:rPr lang="zh-CN" altLang="en-US" sz="2800" i="0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输出电压的跃变不是发生</a:t>
            </a:r>
          </a:p>
          <a:p>
            <a:pPr eaLnBrk="1" hangingPunct="1">
              <a:spcBef>
                <a:spcPct val="10000"/>
              </a:spcBef>
            </a:pPr>
            <a:r>
              <a:rPr lang="zh-CN" altLang="en-US" sz="2800" i="0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   在同一门限电压上。</a:t>
            </a:r>
          </a:p>
        </p:txBody>
      </p:sp>
      <p:grpSp>
        <p:nvGrpSpPr>
          <p:cNvPr id="2" name="Group 9"/>
          <p:cNvGrpSpPr/>
          <p:nvPr/>
        </p:nvGrpSpPr>
        <p:grpSpPr bwMode="auto">
          <a:xfrm>
            <a:off x="2209800" y="1495425"/>
            <a:ext cx="1147763" cy="1385888"/>
            <a:chOff x="1392" y="942"/>
            <a:chExt cx="723" cy="873"/>
          </a:xfrm>
        </p:grpSpPr>
        <p:grpSp>
          <p:nvGrpSpPr>
            <p:cNvPr id="72762" name="Group 10"/>
            <p:cNvGrpSpPr/>
            <p:nvPr/>
          </p:nvGrpSpPr>
          <p:grpSpPr bwMode="auto">
            <a:xfrm>
              <a:off x="1392" y="942"/>
              <a:ext cx="723" cy="618"/>
              <a:chOff x="1392" y="942"/>
              <a:chExt cx="723" cy="618"/>
            </a:xfrm>
          </p:grpSpPr>
          <p:sp>
            <p:nvSpPr>
              <p:cNvPr id="72764" name="Line 11"/>
              <p:cNvSpPr>
                <a:spLocks noChangeShapeType="1"/>
              </p:cNvSpPr>
              <p:nvPr/>
            </p:nvSpPr>
            <p:spPr bwMode="auto">
              <a:xfrm>
                <a:off x="1392" y="1104"/>
                <a:ext cx="0" cy="399"/>
              </a:xfrm>
              <a:prstGeom prst="line">
                <a:avLst/>
              </a:prstGeom>
              <a:noFill/>
              <a:ln w="38100">
                <a:solidFill>
                  <a:srgbClr val="0033CC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grpSp>
            <p:nvGrpSpPr>
              <p:cNvPr id="72765" name="Group 12"/>
              <p:cNvGrpSpPr/>
              <p:nvPr/>
            </p:nvGrpSpPr>
            <p:grpSpPr bwMode="auto">
              <a:xfrm>
                <a:off x="1392" y="1464"/>
                <a:ext cx="723" cy="96"/>
                <a:chOff x="1392" y="1440"/>
                <a:chExt cx="723" cy="96"/>
              </a:xfrm>
            </p:grpSpPr>
            <p:sp>
              <p:nvSpPr>
                <p:cNvPr id="72767" name="Rectangle 13"/>
                <p:cNvSpPr>
                  <a:spLocks noChangeArrowheads="1"/>
                </p:cNvSpPr>
                <p:nvPr/>
              </p:nvSpPr>
              <p:spPr bwMode="auto">
                <a:xfrm rot="10800000">
                  <a:off x="1627" y="1440"/>
                  <a:ext cx="245" cy="96"/>
                </a:xfrm>
                <a:prstGeom prst="rect">
                  <a:avLst/>
                </a:prstGeom>
                <a:noFill/>
                <a:ln w="38100">
                  <a:solidFill>
                    <a:srgbClr val="0033CC"/>
                  </a:solidFill>
                  <a:miter lim="800000"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72768" name="Line 14"/>
                <p:cNvSpPr>
                  <a:spLocks noChangeShapeType="1"/>
                </p:cNvSpPr>
                <p:nvPr/>
              </p:nvSpPr>
              <p:spPr bwMode="auto">
                <a:xfrm>
                  <a:off x="1392" y="1480"/>
                  <a:ext cx="243" cy="0"/>
                </a:xfrm>
                <a:prstGeom prst="line">
                  <a:avLst/>
                </a:prstGeom>
                <a:noFill/>
                <a:ln w="38100">
                  <a:solidFill>
                    <a:srgbClr val="0033CC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72769" name="Line 15"/>
                <p:cNvSpPr>
                  <a:spLocks noChangeShapeType="1"/>
                </p:cNvSpPr>
                <p:nvPr/>
              </p:nvSpPr>
              <p:spPr bwMode="auto">
                <a:xfrm>
                  <a:off x="1868" y="1480"/>
                  <a:ext cx="247" cy="0"/>
                </a:xfrm>
                <a:prstGeom prst="line">
                  <a:avLst/>
                </a:prstGeom>
                <a:noFill/>
                <a:ln w="38100">
                  <a:solidFill>
                    <a:srgbClr val="0033CC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</p:grpSp>
          <p:sp>
            <p:nvSpPr>
              <p:cNvPr id="72766" name="Line 16"/>
              <p:cNvSpPr>
                <a:spLocks noChangeShapeType="1"/>
              </p:cNvSpPr>
              <p:nvPr/>
            </p:nvSpPr>
            <p:spPr bwMode="auto">
              <a:xfrm flipV="1">
                <a:off x="2112" y="942"/>
                <a:ext cx="0" cy="560"/>
              </a:xfrm>
              <a:prstGeom prst="line">
                <a:avLst/>
              </a:prstGeom>
              <a:noFill/>
              <a:ln w="38100">
                <a:solidFill>
                  <a:srgbClr val="0033CC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  <p:sp>
          <p:nvSpPr>
            <p:cNvPr id="72763" name="Text Box 17"/>
            <p:cNvSpPr txBox="1">
              <a:spLocks noChangeArrowheads="1"/>
            </p:cNvSpPr>
            <p:nvPr/>
          </p:nvSpPr>
          <p:spPr bwMode="auto">
            <a:xfrm>
              <a:off x="1584" y="1488"/>
              <a:ext cx="528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olidFill>
                    <a:srgbClr val="000099"/>
                  </a:solidFill>
                </a:rPr>
                <a:t>R</a:t>
              </a:r>
              <a:r>
                <a:rPr lang="en-US" altLang="zh-CN" sz="2800" i="0" baseline="-25000">
                  <a:solidFill>
                    <a:srgbClr val="000099"/>
                  </a:solidFill>
                </a:rPr>
                <a:t>F</a:t>
              </a:r>
              <a:endParaRPr lang="en-US" altLang="zh-CN" sz="2800" b="0" i="0">
                <a:solidFill>
                  <a:srgbClr val="000099"/>
                </a:solidFill>
              </a:endParaRPr>
            </a:p>
          </p:txBody>
        </p:sp>
      </p:grpSp>
      <p:graphicFrame>
        <p:nvGraphicFramePr>
          <p:cNvPr id="101394" name="Object 18"/>
          <p:cNvGraphicFramePr>
            <a:graphicFrameLocks noChangeAspect="1"/>
          </p:cNvGraphicFramePr>
          <p:nvPr/>
        </p:nvGraphicFramePr>
        <p:xfrm>
          <a:off x="6705600" y="3733800"/>
          <a:ext cx="160020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91" name="公式" r:id="rId6" imgW="584200" imgH="114300" progId="Equation.3">
                  <p:embed/>
                </p:oleObj>
              </mc:Choice>
              <mc:Fallback>
                <p:oleObj name="公式" r:id="rId6" imgW="584200" imgH="114300" progId="Equation.3">
                  <p:embed/>
                  <p:pic>
                    <p:nvPicPr>
                      <p:cNvPr id="0" name="图片 751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3733800"/>
                        <a:ext cx="1600200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396" name="Text Box 20"/>
          <p:cNvSpPr txBox="1">
            <a:spLocks noChangeArrowheads="1"/>
          </p:cNvSpPr>
          <p:nvPr/>
        </p:nvSpPr>
        <p:spPr bwMode="auto">
          <a:xfrm>
            <a:off x="457200" y="3810000"/>
            <a:ext cx="3795713" cy="519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i="0" dirty="0">
                <a:solidFill>
                  <a:srgbClr val="CC0000"/>
                </a:solidFill>
              </a:rPr>
              <a:t>当 </a:t>
            </a:r>
            <a:r>
              <a:rPr lang="en-US" altLang="zh-CN" sz="2800" dirty="0" err="1">
                <a:solidFill>
                  <a:srgbClr val="CC0000"/>
                </a:solidFill>
              </a:rPr>
              <a:t>u</a:t>
            </a:r>
            <a:r>
              <a:rPr lang="en-US" altLang="zh-CN" sz="2800" i="0" baseline="-25000" dirty="0" err="1">
                <a:solidFill>
                  <a:srgbClr val="CC0000"/>
                </a:solidFill>
              </a:rPr>
              <a:t>o</a:t>
            </a:r>
            <a:r>
              <a:rPr lang="en-US" altLang="zh-CN" sz="2800" dirty="0">
                <a:solidFill>
                  <a:srgbClr val="CC0000"/>
                </a:solidFill>
              </a:rPr>
              <a:t> = + </a:t>
            </a:r>
            <a:r>
              <a:rPr lang="en-US" altLang="zh-CN" sz="2800" dirty="0" err="1">
                <a:solidFill>
                  <a:srgbClr val="CC0000"/>
                </a:solidFill>
              </a:rPr>
              <a:t>U</a:t>
            </a:r>
            <a:r>
              <a:rPr lang="en-US" altLang="zh-CN" sz="2800" i="0" baseline="-25000" dirty="0" err="1">
                <a:solidFill>
                  <a:srgbClr val="CC0000"/>
                </a:solidFill>
              </a:rPr>
              <a:t>o</a:t>
            </a:r>
            <a:r>
              <a:rPr lang="en-US" altLang="zh-CN" sz="2800" i="0" baseline="-25000" dirty="0">
                <a:solidFill>
                  <a:srgbClr val="CC0000"/>
                </a:solidFill>
                <a:ea typeface="楷体_GB2312" charset="0"/>
                <a:cs typeface="楷体_GB2312" charset="0"/>
              </a:rPr>
              <a:t>(sat)</a:t>
            </a:r>
            <a:r>
              <a:rPr lang="zh-CN" altLang="en-US" sz="2800" i="0" dirty="0">
                <a:solidFill>
                  <a:srgbClr val="CC0000"/>
                </a:solidFill>
              </a:rPr>
              <a:t>， 则  </a:t>
            </a:r>
          </a:p>
        </p:txBody>
      </p:sp>
      <p:sp>
        <p:nvSpPr>
          <p:cNvPr id="101398" name="Text Box 22"/>
          <p:cNvSpPr txBox="1">
            <a:spLocks noChangeArrowheads="1"/>
          </p:cNvSpPr>
          <p:nvPr/>
        </p:nvSpPr>
        <p:spPr bwMode="auto">
          <a:xfrm>
            <a:off x="457200" y="5124450"/>
            <a:ext cx="3962400" cy="519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i="0"/>
              <a:t>当 </a:t>
            </a:r>
            <a:r>
              <a:rPr lang="en-US" altLang="zh-CN" sz="2800"/>
              <a:t>u</a:t>
            </a:r>
            <a:r>
              <a:rPr lang="en-US" altLang="zh-CN" sz="2800" i="0" baseline="-25000"/>
              <a:t>o</a:t>
            </a:r>
            <a:r>
              <a:rPr lang="en-US" altLang="zh-CN" sz="2800" i="0"/>
              <a:t> </a:t>
            </a:r>
            <a:r>
              <a:rPr lang="en-US" altLang="zh-CN" sz="2800"/>
              <a:t>= – U</a:t>
            </a:r>
            <a:r>
              <a:rPr lang="en-US" altLang="zh-CN" sz="2800" i="0" baseline="-25000"/>
              <a:t>o</a:t>
            </a:r>
            <a:r>
              <a:rPr lang="en-US" altLang="zh-CN" sz="2800" i="0" baseline="-25000">
                <a:ea typeface="楷体_GB2312" charset="0"/>
                <a:cs typeface="楷体_GB2312" charset="0"/>
              </a:rPr>
              <a:t>(sat)</a:t>
            </a:r>
            <a:r>
              <a:rPr lang="zh-CN" altLang="en-US" sz="2800" i="0"/>
              <a:t>， 则</a:t>
            </a:r>
          </a:p>
        </p:txBody>
      </p:sp>
      <p:graphicFrame>
        <p:nvGraphicFramePr>
          <p:cNvPr id="101399" name="Object 23"/>
          <p:cNvGraphicFramePr>
            <a:graphicFrameLocks noChangeAspect="1"/>
          </p:cNvGraphicFramePr>
          <p:nvPr/>
        </p:nvGraphicFramePr>
        <p:xfrm>
          <a:off x="609600" y="2971800"/>
          <a:ext cx="1143000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92" name="公式" r:id="rId8" imgW="444500" imgH="114300" progId="Equation.3">
                  <p:embed/>
                </p:oleObj>
              </mc:Choice>
              <mc:Fallback>
                <p:oleObj name="公式" r:id="rId8" imgW="444500" imgH="114300" progId="Equation.3">
                  <p:embed/>
                  <p:pic>
                    <p:nvPicPr>
                      <p:cNvPr id="0" name="图片 751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971800"/>
                        <a:ext cx="1143000" cy="52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401" name="AutoShape 25" descr="40%"/>
          <p:cNvSpPr>
            <a:spLocks noChangeArrowheads="1"/>
          </p:cNvSpPr>
          <p:nvPr/>
        </p:nvSpPr>
        <p:spPr bwMode="auto">
          <a:xfrm>
            <a:off x="4419600" y="2438400"/>
            <a:ext cx="3200400" cy="1219200"/>
          </a:xfrm>
          <a:prstGeom prst="wedgeEllipseCallout">
            <a:avLst>
              <a:gd name="adj1" fmla="val -34449"/>
              <a:gd name="adj2" fmla="val 125565"/>
            </a:avLst>
          </a:prstGeom>
          <a:pattFill prst="pct40">
            <a:fgClr>
              <a:srgbClr val="FFCCFF"/>
            </a:fgClr>
            <a:bgClr>
              <a:srgbClr val="FFFFFF"/>
            </a:bgClr>
          </a:pattFill>
          <a:ln w="19050">
            <a:solidFill>
              <a:srgbClr val="000099"/>
            </a:solidFill>
            <a:miter lim="800000"/>
          </a:ln>
        </p:spPr>
        <p:txBody>
          <a:bodyPr wrap="none" anchor="ctr"/>
          <a:lstStyle/>
          <a:p>
            <a:pPr>
              <a:lnSpc>
                <a:spcPct val="105000"/>
              </a:lnSpc>
            </a:pPr>
            <a:r>
              <a:rPr lang="zh-CN" altLang="en-US" sz="2800" b="1" i="0">
                <a:solidFill>
                  <a:srgbClr val="FF3300"/>
                </a:solidFill>
                <a:latin typeface="Times New Roman" panose="02020603050405020304" charset="0"/>
              </a:rPr>
              <a:t>门限电压受输</a:t>
            </a:r>
          </a:p>
          <a:p>
            <a:pPr>
              <a:lnSpc>
                <a:spcPct val="105000"/>
              </a:lnSpc>
            </a:pPr>
            <a:r>
              <a:rPr lang="zh-CN" altLang="en-US" sz="2800" b="1" i="0">
                <a:solidFill>
                  <a:srgbClr val="FF3300"/>
                </a:solidFill>
                <a:latin typeface="Times New Roman" panose="02020603050405020304" charset="0"/>
              </a:rPr>
              <a:t>出电压的控制</a:t>
            </a:r>
          </a:p>
        </p:txBody>
      </p:sp>
      <p:sp>
        <p:nvSpPr>
          <p:cNvPr id="72718" name="Rectangle 29"/>
          <p:cNvSpPr>
            <a:spLocks noChangeArrowheads="1"/>
          </p:cNvSpPr>
          <p:nvPr/>
        </p:nvSpPr>
        <p:spPr bwMode="auto">
          <a:xfrm>
            <a:off x="1600200" y="1766888"/>
            <a:ext cx="635494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b="1" i="1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lang="en-US" altLang="zh-CN" sz="2800" b="1" i="1" baseline="-25000" dirty="0">
                <a:latin typeface="Times New Roman" panose="02020603050405020304"/>
                <a:cs typeface="Times New Roman" panose="02020603050405020304"/>
              </a:rPr>
              <a:t>2</a:t>
            </a:r>
          </a:p>
        </p:txBody>
      </p:sp>
      <p:grpSp>
        <p:nvGrpSpPr>
          <p:cNvPr id="72719" name="Group 30"/>
          <p:cNvGrpSpPr/>
          <p:nvPr/>
        </p:nvGrpSpPr>
        <p:grpSpPr bwMode="auto">
          <a:xfrm>
            <a:off x="533400" y="685800"/>
            <a:ext cx="3805238" cy="1752600"/>
            <a:chOff x="336" y="432"/>
            <a:chExt cx="2397" cy="1104"/>
          </a:xfrm>
        </p:grpSpPr>
        <p:sp>
          <p:nvSpPr>
            <p:cNvPr id="72726" name="Text Box 31"/>
            <p:cNvSpPr txBox="1">
              <a:spLocks noChangeArrowheads="1"/>
            </p:cNvSpPr>
            <p:nvPr/>
          </p:nvSpPr>
          <p:spPr bwMode="auto">
            <a:xfrm>
              <a:off x="2301" y="960"/>
              <a:ext cx="432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olidFill>
                    <a:srgbClr val="000099"/>
                  </a:solidFill>
                </a:rPr>
                <a:t>u</a:t>
              </a:r>
              <a:r>
                <a:rPr lang="en-US" altLang="zh-CN" sz="2800" i="0" baseline="-25000">
                  <a:solidFill>
                    <a:srgbClr val="000099"/>
                  </a:solidFill>
                </a:rPr>
                <a:t>o</a:t>
              </a:r>
              <a:endParaRPr lang="en-US" altLang="zh-CN" sz="2800" i="0">
                <a:solidFill>
                  <a:srgbClr val="000099"/>
                </a:solidFill>
              </a:endParaRPr>
            </a:p>
          </p:txBody>
        </p:sp>
        <p:sp>
          <p:nvSpPr>
            <p:cNvPr id="72727" name="Text Box 32"/>
            <p:cNvSpPr txBox="1">
              <a:spLocks noChangeArrowheads="1"/>
            </p:cNvSpPr>
            <p:nvPr/>
          </p:nvSpPr>
          <p:spPr bwMode="auto">
            <a:xfrm>
              <a:off x="336" y="873"/>
              <a:ext cx="432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olidFill>
                    <a:srgbClr val="000099"/>
                  </a:solidFill>
                </a:rPr>
                <a:t>u</a:t>
              </a:r>
              <a:r>
                <a:rPr lang="en-US" altLang="zh-CN" sz="2800" i="0" baseline="-25000">
                  <a:solidFill>
                    <a:srgbClr val="000099"/>
                  </a:solidFill>
                </a:rPr>
                <a:t>i</a:t>
              </a:r>
              <a:endParaRPr lang="en-US" altLang="zh-CN" sz="2800" i="0">
                <a:solidFill>
                  <a:srgbClr val="000099"/>
                </a:solidFill>
              </a:endParaRPr>
            </a:p>
          </p:txBody>
        </p:sp>
        <p:sp>
          <p:nvSpPr>
            <p:cNvPr id="72728" name="Rectangle 33"/>
            <p:cNvSpPr>
              <a:spLocks noChangeArrowheads="1"/>
            </p:cNvSpPr>
            <p:nvPr/>
          </p:nvSpPr>
          <p:spPr bwMode="auto">
            <a:xfrm>
              <a:off x="1038" y="1056"/>
              <a:ext cx="258" cy="7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2729" name="Rectangle 34"/>
            <p:cNvSpPr>
              <a:spLocks noChangeArrowheads="1"/>
            </p:cNvSpPr>
            <p:nvPr/>
          </p:nvSpPr>
          <p:spPr bwMode="auto">
            <a:xfrm>
              <a:off x="1038" y="797"/>
              <a:ext cx="258" cy="7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2730" name="Line 35"/>
            <p:cNvSpPr>
              <a:spLocks noChangeShapeType="1"/>
            </p:cNvSpPr>
            <p:nvPr/>
          </p:nvSpPr>
          <p:spPr bwMode="auto">
            <a:xfrm flipH="1">
              <a:off x="624" y="835"/>
              <a:ext cx="41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2731" name="Line 36"/>
            <p:cNvSpPr>
              <a:spLocks noChangeShapeType="1"/>
            </p:cNvSpPr>
            <p:nvPr/>
          </p:nvSpPr>
          <p:spPr bwMode="auto">
            <a:xfrm flipH="1">
              <a:off x="864" y="1104"/>
              <a:ext cx="16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2732" name="Rectangle 37" descr="40%"/>
            <p:cNvSpPr>
              <a:spLocks noChangeArrowheads="1"/>
            </p:cNvSpPr>
            <p:nvPr/>
          </p:nvSpPr>
          <p:spPr bwMode="auto">
            <a:xfrm>
              <a:off x="1486" y="605"/>
              <a:ext cx="518" cy="61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2733" name="Text Box 38"/>
            <p:cNvSpPr txBox="1">
              <a:spLocks noChangeArrowheads="1"/>
            </p:cNvSpPr>
            <p:nvPr/>
          </p:nvSpPr>
          <p:spPr bwMode="auto">
            <a:xfrm>
              <a:off x="1479" y="928"/>
              <a:ext cx="223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/>
                <a:t>+</a:t>
              </a:r>
              <a:endParaRPr lang="en-US" altLang="zh-CN" sz="2800" b="0" i="0"/>
            </a:p>
          </p:txBody>
        </p:sp>
        <p:sp>
          <p:nvSpPr>
            <p:cNvPr id="72734" name="Text Box 39"/>
            <p:cNvSpPr txBox="1">
              <a:spLocks noChangeArrowheads="1"/>
            </p:cNvSpPr>
            <p:nvPr/>
          </p:nvSpPr>
          <p:spPr bwMode="auto">
            <a:xfrm>
              <a:off x="1797" y="787"/>
              <a:ext cx="402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/>
                <a:t>+</a:t>
              </a:r>
              <a:endParaRPr lang="en-US" altLang="zh-CN" sz="2800" b="0" i="0"/>
            </a:p>
          </p:txBody>
        </p:sp>
        <p:sp>
          <p:nvSpPr>
            <p:cNvPr id="72735" name="Text Box 40"/>
            <p:cNvSpPr txBox="1">
              <a:spLocks noChangeArrowheads="1"/>
            </p:cNvSpPr>
            <p:nvPr/>
          </p:nvSpPr>
          <p:spPr bwMode="auto">
            <a:xfrm>
              <a:off x="1696" y="569"/>
              <a:ext cx="527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i="0">
                  <a:ea typeface="创艺简宋体" charset="0"/>
                  <a:cs typeface="创艺简宋体" charset="0"/>
                  <a:sym typeface="Symbol" panose="05050102010706020507" charset="0"/>
                </a:rPr>
                <a:t></a:t>
              </a:r>
              <a:endParaRPr lang="en-US" altLang="zh-CN" sz="2400" b="0" i="0"/>
            </a:p>
          </p:txBody>
        </p:sp>
        <p:sp>
          <p:nvSpPr>
            <p:cNvPr id="72736" name="Line 41"/>
            <p:cNvSpPr>
              <a:spLocks noChangeShapeType="1"/>
            </p:cNvSpPr>
            <p:nvPr/>
          </p:nvSpPr>
          <p:spPr bwMode="auto">
            <a:xfrm>
              <a:off x="1286" y="1095"/>
              <a:ext cx="1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2737" name="Line 42"/>
            <p:cNvSpPr>
              <a:spLocks noChangeShapeType="1"/>
            </p:cNvSpPr>
            <p:nvPr/>
          </p:nvSpPr>
          <p:spPr bwMode="auto">
            <a:xfrm>
              <a:off x="2004" y="931"/>
              <a:ext cx="25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2738" name="Line 43"/>
            <p:cNvSpPr>
              <a:spLocks noChangeShapeType="1"/>
            </p:cNvSpPr>
            <p:nvPr/>
          </p:nvSpPr>
          <p:spPr bwMode="auto">
            <a:xfrm>
              <a:off x="1389" y="432"/>
              <a:ext cx="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2739" name="Line 44"/>
            <p:cNvSpPr>
              <a:spLocks noChangeShapeType="1"/>
            </p:cNvSpPr>
            <p:nvPr/>
          </p:nvSpPr>
          <p:spPr bwMode="auto">
            <a:xfrm>
              <a:off x="1286" y="836"/>
              <a:ext cx="1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2740" name="Text Box 45"/>
            <p:cNvSpPr txBox="1">
              <a:spLocks noChangeArrowheads="1"/>
            </p:cNvSpPr>
            <p:nvPr/>
          </p:nvSpPr>
          <p:spPr bwMode="auto">
            <a:xfrm>
              <a:off x="1486" y="656"/>
              <a:ext cx="329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/>
                <a:t>–</a:t>
              </a:r>
              <a:endParaRPr lang="en-US" altLang="zh-CN" sz="2800" b="0" i="0"/>
            </a:p>
          </p:txBody>
        </p:sp>
        <p:sp>
          <p:nvSpPr>
            <p:cNvPr id="72741" name="Text Box 46"/>
            <p:cNvSpPr txBox="1">
              <a:spLocks noChangeArrowheads="1"/>
            </p:cNvSpPr>
            <p:nvPr/>
          </p:nvSpPr>
          <p:spPr bwMode="auto">
            <a:xfrm rot="5400000">
              <a:off x="1554" y="581"/>
              <a:ext cx="234" cy="2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en-US" altLang="zh-CN" sz="2400" i="0">
                  <a:sym typeface="Symbol" panose="05050102010706020507" charset="0"/>
                </a:rPr>
                <a:t></a:t>
              </a:r>
              <a:endParaRPr kumimoji="0" lang="en-US" altLang="zh-CN" sz="2400" i="0"/>
            </a:p>
          </p:txBody>
        </p:sp>
        <p:sp>
          <p:nvSpPr>
            <p:cNvPr id="72742" name="Oval 47"/>
            <p:cNvSpPr>
              <a:spLocks noChangeArrowheads="1"/>
            </p:cNvSpPr>
            <p:nvPr/>
          </p:nvSpPr>
          <p:spPr bwMode="auto">
            <a:xfrm>
              <a:off x="2253" y="897"/>
              <a:ext cx="63" cy="63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2743" name="Oval 48"/>
            <p:cNvSpPr>
              <a:spLocks noChangeArrowheads="1"/>
            </p:cNvSpPr>
            <p:nvPr/>
          </p:nvSpPr>
          <p:spPr bwMode="auto">
            <a:xfrm>
              <a:off x="576" y="801"/>
              <a:ext cx="63" cy="63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2744" name="Text Box 49"/>
            <p:cNvSpPr txBox="1">
              <a:spLocks noChangeArrowheads="1"/>
            </p:cNvSpPr>
            <p:nvPr/>
          </p:nvSpPr>
          <p:spPr bwMode="auto">
            <a:xfrm>
              <a:off x="991" y="441"/>
              <a:ext cx="353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/>
                <a:t>R</a:t>
              </a:r>
              <a:r>
                <a:rPr lang="en-US" altLang="zh-CN" sz="2800" i="0" baseline="-25000"/>
                <a:t>1</a:t>
              </a:r>
              <a:endParaRPr lang="en-US" altLang="zh-CN" sz="2800" i="0"/>
            </a:p>
          </p:txBody>
        </p:sp>
        <p:grpSp>
          <p:nvGrpSpPr>
            <p:cNvPr id="72745" name="Group 50"/>
            <p:cNvGrpSpPr/>
            <p:nvPr/>
          </p:nvGrpSpPr>
          <p:grpSpPr bwMode="auto">
            <a:xfrm>
              <a:off x="2205" y="1329"/>
              <a:ext cx="148" cy="207"/>
              <a:chOff x="2160" y="1713"/>
              <a:chExt cx="148" cy="207"/>
            </a:xfrm>
          </p:grpSpPr>
          <p:grpSp>
            <p:nvGrpSpPr>
              <p:cNvPr id="72758" name="Group 51"/>
              <p:cNvGrpSpPr/>
              <p:nvPr/>
            </p:nvGrpSpPr>
            <p:grpSpPr bwMode="auto">
              <a:xfrm>
                <a:off x="2160" y="1767"/>
                <a:ext cx="148" cy="153"/>
                <a:chOff x="720" y="2736"/>
                <a:chExt cx="185" cy="192"/>
              </a:xfrm>
            </p:grpSpPr>
            <p:sp>
              <p:nvSpPr>
                <p:cNvPr id="72760" name="Line 52"/>
                <p:cNvSpPr>
                  <a:spLocks noChangeShapeType="1"/>
                </p:cNvSpPr>
                <p:nvPr/>
              </p:nvSpPr>
              <p:spPr bwMode="auto">
                <a:xfrm>
                  <a:off x="720" y="2928"/>
                  <a:ext cx="185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72761" name="Line 53"/>
                <p:cNvSpPr>
                  <a:spLocks noChangeShapeType="1"/>
                </p:cNvSpPr>
                <p:nvPr/>
              </p:nvSpPr>
              <p:spPr bwMode="auto">
                <a:xfrm>
                  <a:off x="816" y="2736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</p:grpSp>
          <p:sp>
            <p:nvSpPr>
              <p:cNvPr id="72759" name="Oval 54"/>
              <p:cNvSpPr>
                <a:spLocks noChangeArrowheads="1"/>
              </p:cNvSpPr>
              <p:nvPr/>
            </p:nvSpPr>
            <p:spPr bwMode="auto">
              <a:xfrm>
                <a:off x="2208" y="1713"/>
                <a:ext cx="63" cy="63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  <p:sp>
          <p:nvSpPr>
            <p:cNvPr id="72746" name="Text Box 55"/>
            <p:cNvSpPr txBox="1">
              <a:spLocks noChangeArrowheads="1"/>
            </p:cNvSpPr>
            <p:nvPr/>
          </p:nvSpPr>
          <p:spPr bwMode="auto">
            <a:xfrm>
              <a:off x="2301" y="777"/>
              <a:ext cx="288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</a:rPr>
                <a:t>+</a:t>
              </a:r>
            </a:p>
          </p:txBody>
        </p:sp>
        <p:sp>
          <p:nvSpPr>
            <p:cNvPr id="72747" name="Text Box 56"/>
            <p:cNvSpPr txBox="1">
              <a:spLocks noChangeArrowheads="1"/>
            </p:cNvSpPr>
            <p:nvPr/>
          </p:nvSpPr>
          <p:spPr bwMode="auto">
            <a:xfrm>
              <a:off x="2301" y="1209"/>
              <a:ext cx="288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</a:rPr>
                <a:t>–</a:t>
              </a:r>
            </a:p>
          </p:txBody>
        </p:sp>
        <p:grpSp>
          <p:nvGrpSpPr>
            <p:cNvPr id="72748" name="Group 57"/>
            <p:cNvGrpSpPr/>
            <p:nvPr/>
          </p:nvGrpSpPr>
          <p:grpSpPr bwMode="auto">
            <a:xfrm>
              <a:off x="768" y="1104"/>
              <a:ext cx="193" cy="197"/>
              <a:chOff x="720" y="2736"/>
              <a:chExt cx="185" cy="192"/>
            </a:xfrm>
          </p:grpSpPr>
          <p:sp>
            <p:nvSpPr>
              <p:cNvPr id="72756" name="Line 58"/>
              <p:cNvSpPr>
                <a:spLocks noChangeShapeType="1"/>
              </p:cNvSpPr>
              <p:nvPr/>
            </p:nvSpPr>
            <p:spPr bwMode="auto">
              <a:xfrm>
                <a:off x="720" y="2928"/>
                <a:ext cx="18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2757" name="Line 59"/>
              <p:cNvSpPr>
                <a:spLocks noChangeShapeType="1"/>
              </p:cNvSpPr>
              <p:nvPr/>
            </p:nvSpPr>
            <p:spPr bwMode="auto">
              <a:xfrm>
                <a:off x="816" y="2736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  <p:sp>
          <p:nvSpPr>
            <p:cNvPr id="72749" name="Text Box 60"/>
            <p:cNvSpPr txBox="1">
              <a:spLocks noChangeArrowheads="1"/>
            </p:cNvSpPr>
            <p:nvPr/>
          </p:nvSpPr>
          <p:spPr bwMode="auto">
            <a:xfrm>
              <a:off x="359" y="681"/>
              <a:ext cx="288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</a:rPr>
                <a:t>+</a:t>
              </a:r>
            </a:p>
          </p:txBody>
        </p:sp>
        <p:grpSp>
          <p:nvGrpSpPr>
            <p:cNvPr id="72750" name="Group 61"/>
            <p:cNvGrpSpPr/>
            <p:nvPr/>
          </p:nvGrpSpPr>
          <p:grpSpPr bwMode="auto">
            <a:xfrm>
              <a:off x="524" y="1329"/>
              <a:ext cx="148" cy="207"/>
              <a:chOff x="2160" y="1713"/>
              <a:chExt cx="148" cy="207"/>
            </a:xfrm>
          </p:grpSpPr>
          <p:grpSp>
            <p:nvGrpSpPr>
              <p:cNvPr id="72752" name="Group 62"/>
              <p:cNvGrpSpPr/>
              <p:nvPr/>
            </p:nvGrpSpPr>
            <p:grpSpPr bwMode="auto">
              <a:xfrm>
                <a:off x="2160" y="1767"/>
                <a:ext cx="148" cy="153"/>
                <a:chOff x="720" y="2736"/>
                <a:chExt cx="185" cy="192"/>
              </a:xfrm>
            </p:grpSpPr>
            <p:sp>
              <p:nvSpPr>
                <p:cNvPr id="72754" name="Line 63"/>
                <p:cNvSpPr>
                  <a:spLocks noChangeShapeType="1"/>
                </p:cNvSpPr>
                <p:nvPr/>
              </p:nvSpPr>
              <p:spPr bwMode="auto">
                <a:xfrm>
                  <a:off x="720" y="2928"/>
                  <a:ext cx="185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72755" name="Line 64"/>
                <p:cNvSpPr>
                  <a:spLocks noChangeShapeType="1"/>
                </p:cNvSpPr>
                <p:nvPr/>
              </p:nvSpPr>
              <p:spPr bwMode="auto">
                <a:xfrm>
                  <a:off x="816" y="2736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</p:grpSp>
          <p:sp>
            <p:nvSpPr>
              <p:cNvPr id="72753" name="Oval 65"/>
              <p:cNvSpPr>
                <a:spLocks noChangeArrowheads="1"/>
              </p:cNvSpPr>
              <p:nvPr/>
            </p:nvSpPr>
            <p:spPr bwMode="auto">
              <a:xfrm>
                <a:off x="2208" y="1713"/>
                <a:ext cx="63" cy="63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  <p:sp>
          <p:nvSpPr>
            <p:cNvPr id="72751" name="Text Box 66"/>
            <p:cNvSpPr txBox="1">
              <a:spLocks noChangeArrowheads="1"/>
            </p:cNvSpPr>
            <p:nvPr/>
          </p:nvSpPr>
          <p:spPr bwMode="auto">
            <a:xfrm>
              <a:off x="336" y="1185"/>
              <a:ext cx="288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</a:rPr>
                <a:t>–</a:t>
              </a:r>
            </a:p>
          </p:txBody>
        </p:sp>
      </p:grpSp>
      <p:sp>
        <p:nvSpPr>
          <p:cNvPr id="101443" name="Oval 67"/>
          <p:cNvSpPr>
            <a:spLocks noChangeArrowheads="1"/>
          </p:cNvSpPr>
          <p:nvPr/>
        </p:nvSpPr>
        <p:spPr bwMode="auto">
          <a:xfrm flipV="1">
            <a:off x="3505200" y="1066800"/>
            <a:ext cx="304800" cy="304800"/>
          </a:xfrm>
          <a:prstGeom prst="ellipse">
            <a:avLst/>
          </a:prstGeom>
          <a:noFill/>
          <a:ln w="38100">
            <a:solidFill>
              <a:srgbClr val="003399"/>
            </a:solidFill>
            <a:round/>
          </a:ln>
        </p:spPr>
        <p:txBody>
          <a:bodyPr rot="10800000" wrap="none" anchor="ctr"/>
          <a:lstStyle/>
          <a:p>
            <a:pPr algn="ctr">
              <a:lnSpc>
                <a:spcPct val="100000"/>
              </a:lnSpc>
              <a:spcBef>
                <a:spcPct val="50000"/>
              </a:spcBef>
            </a:pPr>
            <a:r>
              <a:rPr lang="zh-CN" altLang="en-US" sz="3600" i="0" dirty="0">
                <a:solidFill>
                  <a:srgbClr val="003399"/>
                </a:solidFill>
                <a:latin typeface="Times New Roman" panose="02020603050405020304" charset="0"/>
                <a:ea typeface="楷体_GB2312" charset="0"/>
                <a:cs typeface="楷体_GB2312" charset="0"/>
              </a:rPr>
              <a:t>－</a:t>
            </a:r>
          </a:p>
        </p:txBody>
      </p:sp>
      <p:sp>
        <p:nvSpPr>
          <p:cNvPr id="101444" name="Rectangle 68"/>
          <p:cNvSpPr>
            <a:spLocks noChangeArrowheads="1"/>
          </p:cNvSpPr>
          <p:nvPr/>
        </p:nvSpPr>
        <p:spPr bwMode="auto">
          <a:xfrm>
            <a:off x="914400" y="838200"/>
            <a:ext cx="496888" cy="57943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3200" i="0">
                <a:solidFill>
                  <a:srgbClr val="0000FF"/>
                </a:solidFill>
                <a:latin typeface="Times New Roman" panose="02020603050405020304" charset="0"/>
                <a:sym typeface="Symbol" panose="05050102010706020507" charset="0"/>
              </a:rPr>
              <a:t></a:t>
            </a:r>
          </a:p>
        </p:txBody>
      </p:sp>
      <p:sp>
        <p:nvSpPr>
          <p:cNvPr id="101445" name="Oval 69"/>
          <p:cNvSpPr>
            <a:spLocks noChangeArrowheads="1"/>
          </p:cNvSpPr>
          <p:nvPr/>
        </p:nvSpPr>
        <p:spPr bwMode="auto">
          <a:xfrm flipV="1">
            <a:off x="2057400" y="1371600"/>
            <a:ext cx="304800" cy="304800"/>
          </a:xfrm>
          <a:prstGeom prst="ellipse">
            <a:avLst/>
          </a:prstGeom>
          <a:noFill/>
          <a:ln w="38100">
            <a:solidFill>
              <a:srgbClr val="FF3300"/>
            </a:solidFill>
            <a:round/>
          </a:ln>
        </p:spPr>
        <p:txBody>
          <a:bodyPr rot="10800000" wrap="none" anchor="ctr"/>
          <a:lstStyle/>
          <a:p>
            <a:pPr algn="ctr">
              <a:lnSpc>
                <a:spcPct val="110000"/>
              </a:lnSpc>
              <a:spcBef>
                <a:spcPct val="50000"/>
              </a:spcBef>
            </a:pPr>
            <a:r>
              <a:rPr lang="zh-CN" altLang="en-US" sz="3600" i="0" dirty="0">
                <a:solidFill>
                  <a:srgbClr val="FF0000"/>
                </a:solidFill>
                <a:latin typeface="Times New Roman" panose="02020603050405020304" charset="0"/>
                <a:ea typeface="楷体_GB2312" charset="0"/>
                <a:cs typeface="楷体_GB2312" charset="0"/>
              </a:rPr>
              <a:t>－</a:t>
            </a:r>
          </a:p>
        </p:txBody>
      </p:sp>
      <p:pic>
        <p:nvPicPr>
          <p:cNvPr id="72723" name="Picture 75" descr="C:\Users\Hou\Desktop\图片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8" y="2673350"/>
            <a:ext cx="2511425" cy="112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24" name="Picture 76" descr="C:\Users\Hou\Desktop\图片2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63" y="4164013"/>
            <a:ext cx="4114800" cy="106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25" name="Picture 77" descr="C:\Users\Hou\Desktop\图片3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" y="5516563"/>
            <a:ext cx="4430713" cy="1116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1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0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101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1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13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13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13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7" dur="500"/>
                                        <p:tgtEl>
                                          <p:spTgt spid="10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2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2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0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0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72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0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0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10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82" grpId="0" autoUpdateAnimBg="0"/>
      <p:bldP spid="101383" grpId="0" autoUpdateAnimBg="0"/>
      <p:bldP spid="101384" grpId="0" build="p" autoUpdateAnimBg="0"/>
      <p:bldP spid="101396" grpId="0" autoUpdateAnimBg="0"/>
      <p:bldP spid="101398" grpId="0" autoUpdateAnimBg="0"/>
      <p:bldP spid="101401" grpId="0" animBg="1" autoUpdateAnimBg="0"/>
      <p:bldP spid="101443" grpId="0" animBg="1" autoUpdateAnimBg="0"/>
      <p:bldP spid="101444" grpId="0" autoUpdateAnimBg="0"/>
      <p:bldP spid="101445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 bwMode="auto">
          <a:xfrm>
            <a:off x="685800" y="3535363"/>
            <a:ext cx="1981200" cy="76200"/>
            <a:chOff x="3456" y="768"/>
            <a:chExt cx="1200" cy="0"/>
          </a:xfrm>
        </p:grpSpPr>
        <p:sp>
          <p:nvSpPr>
            <p:cNvPr id="73865" name="Line 3"/>
            <p:cNvSpPr>
              <a:spLocks noChangeShapeType="1"/>
            </p:cNvSpPr>
            <p:nvPr/>
          </p:nvSpPr>
          <p:spPr bwMode="auto">
            <a:xfrm>
              <a:off x="3456" y="768"/>
              <a:ext cx="720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tailEnd type="triangle" w="sm" len="lg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3866" name="Line 4"/>
            <p:cNvSpPr>
              <a:spLocks noChangeShapeType="1"/>
            </p:cNvSpPr>
            <p:nvPr/>
          </p:nvSpPr>
          <p:spPr bwMode="auto">
            <a:xfrm>
              <a:off x="4176" y="768"/>
              <a:ext cx="480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</p:grpSp>
      <p:grpSp>
        <p:nvGrpSpPr>
          <p:cNvPr id="3" name="Group 5"/>
          <p:cNvGrpSpPr/>
          <p:nvPr/>
        </p:nvGrpSpPr>
        <p:grpSpPr bwMode="auto">
          <a:xfrm>
            <a:off x="2667000" y="3535363"/>
            <a:ext cx="457200" cy="1676400"/>
            <a:chOff x="4656" y="768"/>
            <a:chExt cx="288" cy="1056"/>
          </a:xfrm>
        </p:grpSpPr>
        <p:sp>
          <p:nvSpPr>
            <p:cNvPr id="73859" name="Line 6"/>
            <p:cNvSpPr>
              <a:spLocks noChangeShapeType="1"/>
            </p:cNvSpPr>
            <p:nvPr/>
          </p:nvSpPr>
          <p:spPr bwMode="auto">
            <a:xfrm>
              <a:off x="4656" y="1824"/>
              <a:ext cx="19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tailEnd type="triangle" w="sm" len="lg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grpSp>
          <p:nvGrpSpPr>
            <p:cNvPr id="73860" name="Group 7"/>
            <p:cNvGrpSpPr/>
            <p:nvPr/>
          </p:nvGrpSpPr>
          <p:grpSpPr bwMode="auto">
            <a:xfrm>
              <a:off x="4656" y="768"/>
              <a:ext cx="288" cy="1056"/>
              <a:chOff x="4656" y="768"/>
              <a:chExt cx="288" cy="1056"/>
            </a:xfrm>
          </p:grpSpPr>
          <p:grpSp>
            <p:nvGrpSpPr>
              <p:cNvPr id="73861" name="Group 8"/>
              <p:cNvGrpSpPr/>
              <p:nvPr/>
            </p:nvGrpSpPr>
            <p:grpSpPr bwMode="auto">
              <a:xfrm>
                <a:off x="4656" y="768"/>
                <a:ext cx="0" cy="1056"/>
                <a:chOff x="4656" y="768"/>
                <a:chExt cx="0" cy="1056"/>
              </a:xfrm>
            </p:grpSpPr>
            <p:sp>
              <p:nvSpPr>
                <p:cNvPr id="73863" name="Line 9"/>
                <p:cNvSpPr>
                  <a:spLocks noChangeShapeType="1"/>
                </p:cNvSpPr>
                <p:nvPr/>
              </p:nvSpPr>
              <p:spPr bwMode="auto">
                <a:xfrm>
                  <a:off x="4656" y="768"/>
                  <a:ext cx="0" cy="384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tailEnd type="triangle" w="sm" len="lg"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73864" name="Line 10"/>
                <p:cNvSpPr>
                  <a:spLocks noChangeShapeType="1"/>
                </p:cNvSpPr>
                <p:nvPr/>
              </p:nvSpPr>
              <p:spPr bwMode="auto">
                <a:xfrm>
                  <a:off x="4656" y="1104"/>
                  <a:ext cx="0" cy="720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</p:grpSp>
          <p:sp>
            <p:nvSpPr>
              <p:cNvPr id="73862" name="Line 11"/>
              <p:cNvSpPr>
                <a:spLocks noChangeShapeType="1"/>
              </p:cNvSpPr>
              <p:nvPr/>
            </p:nvSpPr>
            <p:spPr bwMode="auto">
              <a:xfrm>
                <a:off x="4800" y="1824"/>
                <a:ext cx="144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</p:grpSp>
      <p:grpSp>
        <p:nvGrpSpPr>
          <p:cNvPr id="6" name="Group 12"/>
          <p:cNvGrpSpPr/>
          <p:nvPr/>
        </p:nvGrpSpPr>
        <p:grpSpPr bwMode="auto">
          <a:xfrm>
            <a:off x="1219200" y="5211763"/>
            <a:ext cx="1905000" cy="228600"/>
            <a:chOff x="3744" y="1824"/>
            <a:chExt cx="912" cy="0"/>
          </a:xfrm>
        </p:grpSpPr>
        <p:sp>
          <p:nvSpPr>
            <p:cNvPr id="73857" name="Line 13"/>
            <p:cNvSpPr>
              <a:spLocks noChangeShapeType="1"/>
            </p:cNvSpPr>
            <p:nvPr/>
          </p:nvSpPr>
          <p:spPr bwMode="auto">
            <a:xfrm flipH="1">
              <a:off x="4368" y="1824"/>
              <a:ext cx="288" cy="0"/>
            </a:xfrm>
            <a:prstGeom prst="line">
              <a:avLst/>
            </a:prstGeom>
            <a:noFill/>
            <a:ln w="38100">
              <a:solidFill>
                <a:srgbClr val="006600"/>
              </a:solidFill>
              <a:prstDash val="dash"/>
              <a:round/>
              <a:tailEnd type="triangle" w="sm" len="lg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3858" name="Line 14"/>
            <p:cNvSpPr>
              <a:spLocks noChangeShapeType="1"/>
            </p:cNvSpPr>
            <p:nvPr/>
          </p:nvSpPr>
          <p:spPr bwMode="auto">
            <a:xfrm flipH="1">
              <a:off x="3744" y="1824"/>
              <a:ext cx="624" cy="0"/>
            </a:xfrm>
            <a:prstGeom prst="line">
              <a:avLst/>
            </a:prstGeom>
            <a:noFill/>
            <a:ln w="38100">
              <a:solidFill>
                <a:srgbClr val="006600"/>
              </a:solidFill>
              <a:prstDash val="dash"/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</p:grpSp>
      <p:grpSp>
        <p:nvGrpSpPr>
          <p:cNvPr id="7" name="Group 15"/>
          <p:cNvGrpSpPr/>
          <p:nvPr/>
        </p:nvGrpSpPr>
        <p:grpSpPr bwMode="auto">
          <a:xfrm flipH="1">
            <a:off x="1220788" y="3535363"/>
            <a:ext cx="74612" cy="1676400"/>
            <a:chOff x="3744" y="768"/>
            <a:chExt cx="0" cy="1056"/>
          </a:xfrm>
        </p:grpSpPr>
        <p:sp>
          <p:nvSpPr>
            <p:cNvPr id="73855" name="Line 16"/>
            <p:cNvSpPr>
              <a:spLocks noChangeShapeType="1"/>
            </p:cNvSpPr>
            <p:nvPr/>
          </p:nvSpPr>
          <p:spPr bwMode="auto">
            <a:xfrm flipV="1">
              <a:off x="3744" y="1440"/>
              <a:ext cx="0" cy="384"/>
            </a:xfrm>
            <a:prstGeom prst="line">
              <a:avLst/>
            </a:prstGeom>
            <a:noFill/>
            <a:ln w="38100">
              <a:solidFill>
                <a:srgbClr val="006600"/>
              </a:solidFill>
              <a:prstDash val="dash"/>
              <a:round/>
              <a:tailEnd type="triangle" w="sm" len="lg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3856" name="Line 17"/>
            <p:cNvSpPr>
              <a:spLocks noChangeShapeType="1"/>
            </p:cNvSpPr>
            <p:nvPr/>
          </p:nvSpPr>
          <p:spPr bwMode="auto">
            <a:xfrm flipV="1">
              <a:off x="3744" y="768"/>
              <a:ext cx="0" cy="672"/>
            </a:xfrm>
            <a:prstGeom prst="line">
              <a:avLst/>
            </a:prstGeom>
            <a:noFill/>
            <a:ln w="38100">
              <a:solidFill>
                <a:srgbClr val="006600"/>
              </a:solidFill>
              <a:prstDash val="dash"/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</p:grpSp>
      <p:sp>
        <p:nvSpPr>
          <p:cNvPr id="73734" name="Rectangle 18"/>
          <p:cNvSpPr>
            <a:spLocks noChangeArrowheads="1"/>
          </p:cNvSpPr>
          <p:nvPr/>
        </p:nvSpPr>
        <p:spPr bwMode="auto">
          <a:xfrm>
            <a:off x="2590800" y="3987800"/>
            <a:ext cx="184150" cy="3810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endParaRPr lang="zh-CN" sz="2800" b="0" i="0" baseline="-25000">
              <a:latin typeface="Times New Roman" panose="02020603050405020304" charset="0"/>
            </a:endParaRPr>
          </a:p>
        </p:txBody>
      </p:sp>
      <p:sp>
        <p:nvSpPr>
          <p:cNvPr id="102419" name="Line 19"/>
          <p:cNvSpPr>
            <a:spLocks noChangeShapeType="1"/>
          </p:cNvSpPr>
          <p:nvPr/>
        </p:nvSpPr>
        <p:spPr bwMode="auto">
          <a:xfrm flipH="1">
            <a:off x="533400" y="3535363"/>
            <a:ext cx="685800" cy="0"/>
          </a:xfrm>
          <a:prstGeom prst="line">
            <a:avLst/>
          </a:prstGeom>
          <a:noFill/>
          <a:ln w="38100">
            <a:solidFill>
              <a:srgbClr val="006600"/>
            </a:solidFill>
            <a:prstDash val="dash"/>
            <a:round/>
            <a:tailEnd type="triangle" w="sm" len="lg"/>
          </a:ln>
        </p:spPr>
        <p:txBody>
          <a:bodyPr wrap="none" anchor="ctr"/>
          <a:lstStyle/>
          <a:p>
            <a:endParaRPr lang="zh-CN" altLang="en-US">
              <a:latin typeface="Times New Roman" panose="02020603050405020304" charset="0"/>
            </a:endParaRPr>
          </a:p>
        </p:txBody>
      </p:sp>
      <p:sp>
        <p:nvSpPr>
          <p:cNvPr id="102420" name="Rectangle 20"/>
          <p:cNvSpPr>
            <a:spLocks noChangeArrowheads="1"/>
          </p:cNvSpPr>
          <p:nvPr/>
        </p:nvSpPr>
        <p:spPr bwMode="auto">
          <a:xfrm>
            <a:off x="304800" y="196850"/>
            <a:ext cx="4343400" cy="9461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zh-CN" altLang="en-US" sz="2800" b="1" i="0" dirty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上门限电压 </a:t>
            </a:r>
            <a:r>
              <a:rPr lang="en-US" altLang="zh-CN" sz="2800" b="1" i="1" dirty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U'</a:t>
            </a:r>
            <a:r>
              <a:rPr lang="en-US" altLang="zh-CN" sz="2800" b="1" i="1" baseline="-25000" dirty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+</a:t>
            </a:r>
            <a:r>
              <a:rPr lang="en-US" altLang="zh-CN" sz="2800" b="1" i="0" dirty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zh-CN" altLang="en-US" sz="2800" b="1" i="0" dirty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：</a:t>
            </a:r>
            <a:endParaRPr lang="zh-CN" altLang="en-US" sz="2800" b="1" i="0" dirty="0">
              <a:effectLst>
                <a:outerShdw blurRad="38100" dist="38100" dir="2700000" algn="tl">
                  <a:srgbClr val="DDDDDD"/>
                </a:outerShdw>
              </a:effectLst>
              <a:latin typeface="Times New Roman" panose="02020603050405020304"/>
              <a:cs typeface="Times New Roman" panose="02020603050405020304"/>
            </a:endParaRPr>
          </a:p>
          <a:p>
            <a:r>
              <a:rPr lang="en-US" altLang="zh-CN" sz="2800" b="1" i="1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u</a:t>
            </a:r>
            <a:r>
              <a:rPr lang="en-US" altLang="zh-CN" sz="2800" b="1" i="1" baseline="-25000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i</a:t>
            </a:r>
            <a:r>
              <a:rPr lang="en-US" altLang="zh-CN" sz="2800" b="1" i="1" baseline="-250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zh-CN" altLang="en-US" sz="2800" b="1" i="0" dirty="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逐渐增加时的门限电压</a:t>
            </a:r>
          </a:p>
        </p:txBody>
      </p:sp>
      <p:sp>
        <p:nvSpPr>
          <p:cNvPr id="102421" name="Rectangle 21"/>
          <p:cNvSpPr>
            <a:spLocks noChangeArrowheads="1"/>
          </p:cNvSpPr>
          <p:nvPr/>
        </p:nvSpPr>
        <p:spPr bwMode="auto">
          <a:xfrm>
            <a:off x="304800" y="1143000"/>
            <a:ext cx="4495800" cy="9461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zh-CN" altLang="en-US" sz="2800" b="1" i="0" dirty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下门限电压</a:t>
            </a:r>
            <a:r>
              <a:rPr lang="en-US" altLang="zh-CN" sz="2800" b="1" i="1" dirty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U"</a:t>
            </a:r>
            <a:r>
              <a:rPr lang="en-US" altLang="zh-CN" sz="2800" b="1" i="1" baseline="-25000" dirty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+</a:t>
            </a:r>
            <a:r>
              <a:rPr lang="zh-CN" altLang="en-US" sz="2800" b="1" i="0" dirty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：</a:t>
            </a:r>
            <a:endParaRPr lang="zh-CN" altLang="en-US" sz="2800" b="1" i="0" dirty="0">
              <a:effectLst>
                <a:outerShdw blurRad="38100" dist="38100" dir="2700000" algn="tl">
                  <a:srgbClr val="DDDDDD"/>
                </a:outerShdw>
              </a:effectLst>
              <a:latin typeface="Times New Roman" panose="02020603050405020304"/>
              <a:cs typeface="Times New Roman" panose="02020603050405020304"/>
            </a:endParaRPr>
          </a:p>
          <a:p>
            <a:r>
              <a:rPr lang="en-US" altLang="zh-CN" sz="2800" b="1" i="1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u</a:t>
            </a:r>
            <a:r>
              <a:rPr lang="en-US" altLang="zh-CN" sz="2800" b="1" i="1" baseline="-25000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i</a:t>
            </a:r>
            <a:r>
              <a:rPr lang="en-US" altLang="zh-CN" sz="2800" b="1" i="1" baseline="-250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zh-CN" altLang="en-US" sz="2800" b="1" i="0" dirty="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逐渐减小时的门限电压</a:t>
            </a:r>
          </a:p>
        </p:txBody>
      </p:sp>
      <p:grpSp>
        <p:nvGrpSpPr>
          <p:cNvPr id="8" name="Group 142"/>
          <p:cNvGrpSpPr/>
          <p:nvPr/>
        </p:nvGrpSpPr>
        <p:grpSpPr bwMode="auto">
          <a:xfrm>
            <a:off x="609600" y="2605088"/>
            <a:ext cx="3124200" cy="3781425"/>
            <a:chOff x="384" y="1641"/>
            <a:chExt cx="1968" cy="2382"/>
          </a:xfrm>
        </p:grpSpPr>
        <p:sp>
          <p:nvSpPr>
            <p:cNvPr id="73834" name="Line 23"/>
            <p:cNvSpPr>
              <a:spLocks noChangeShapeType="1"/>
            </p:cNvSpPr>
            <p:nvPr/>
          </p:nvSpPr>
          <p:spPr bwMode="auto">
            <a:xfrm>
              <a:off x="768" y="2688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3835" name="Line 24"/>
            <p:cNvSpPr>
              <a:spLocks noChangeShapeType="1"/>
            </p:cNvSpPr>
            <p:nvPr/>
          </p:nvSpPr>
          <p:spPr bwMode="auto">
            <a:xfrm rot="5400000">
              <a:off x="1272" y="3240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3836" name="Line 25"/>
            <p:cNvSpPr>
              <a:spLocks noChangeShapeType="1"/>
            </p:cNvSpPr>
            <p:nvPr/>
          </p:nvSpPr>
          <p:spPr bwMode="auto">
            <a:xfrm>
              <a:off x="1632" y="2736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3837" name="Line 26"/>
            <p:cNvSpPr>
              <a:spLocks noChangeShapeType="1"/>
            </p:cNvSpPr>
            <p:nvPr/>
          </p:nvSpPr>
          <p:spPr bwMode="auto">
            <a:xfrm>
              <a:off x="1632" y="2736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3838" name="Line 27"/>
            <p:cNvSpPr>
              <a:spLocks noChangeShapeType="1"/>
            </p:cNvSpPr>
            <p:nvPr/>
          </p:nvSpPr>
          <p:spPr bwMode="auto">
            <a:xfrm flipV="1">
              <a:off x="1632" y="2736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3839" name="Line 28"/>
            <p:cNvSpPr>
              <a:spLocks noChangeShapeType="1"/>
            </p:cNvSpPr>
            <p:nvPr/>
          </p:nvSpPr>
          <p:spPr bwMode="auto">
            <a:xfrm>
              <a:off x="1584" y="2736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3840" name="Line 29"/>
            <p:cNvSpPr>
              <a:spLocks noChangeShapeType="1"/>
            </p:cNvSpPr>
            <p:nvPr/>
          </p:nvSpPr>
          <p:spPr bwMode="auto">
            <a:xfrm>
              <a:off x="1680" y="2736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3841" name="Line 30"/>
            <p:cNvSpPr>
              <a:spLocks noChangeShapeType="1"/>
            </p:cNvSpPr>
            <p:nvPr/>
          </p:nvSpPr>
          <p:spPr bwMode="auto">
            <a:xfrm>
              <a:off x="1680" y="2736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3842" name="Line 31"/>
            <p:cNvSpPr>
              <a:spLocks noChangeShapeType="1"/>
            </p:cNvSpPr>
            <p:nvPr/>
          </p:nvSpPr>
          <p:spPr bwMode="auto">
            <a:xfrm>
              <a:off x="1680" y="2736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3843" name="Line 32"/>
            <p:cNvSpPr>
              <a:spLocks noChangeShapeType="1"/>
            </p:cNvSpPr>
            <p:nvPr/>
          </p:nvSpPr>
          <p:spPr bwMode="auto">
            <a:xfrm>
              <a:off x="1680" y="2688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3844" name="Line 33"/>
            <p:cNvSpPr>
              <a:spLocks noChangeShapeType="1"/>
            </p:cNvSpPr>
            <p:nvPr/>
          </p:nvSpPr>
          <p:spPr bwMode="auto">
            <a:xfrm rot="5400000">
              <a:off x="1272" y="2184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3845" name="Line 34"/>
            <p:cNvSpPr>
              <a:spLocks noChangeShapeType="1"/>
            </p:cNvSpPr>
            <p:nvPr/>
          </p:nvSpPr>
          <p:spPr bwMode="auto">
            <a:xfrm flipV="1">
              <a:off x="1248" y="1872"/>
              <a:ext cx="0" cy="16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3846" name="Line 35"/>
            <p:cNvSpPr>
              <a:spLocks noChangeShapeType="1"/>
            </p:cNvSpPr>
            <p:nvPr/>
          </p:nvSpPr>
          <p:spPr bwMode="auto">
            <a:xfrm>
              <a:off x="384" y="2736"/>
              <a:ext cx="17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3847" name="Text Box 36"/>
            <p:cNvSpPr txBox="1">
              <a:spLocks noChangeArrowheads="1"/>
            </p:cNvSpPr>
            <p:nvPr/>
          </p:nvSpPr>
          <p:spPr bwMode="auto">
            <a:xfrm>
              <a:off x="2016" y="2649"/>
              <a:ext cx="336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/>
                <a:t>u</a:t>
              </a:r>
              <a:r>
                <a:rPr lang="en-US" altLang="zh-CN" sz="2800" i="0" baseline="-25000"/>
                <a:t>i</a:t>
              </a:r>
              <a:endParaRPr lang="en-US" altLang="zh-CN" sz="2800" b="0" i="0"/>
            </a:p>
          </p:txBody>
        </p:sp>
        <p:sp>
          <p:nvSpPr>
            <p:cNvPr id="73848" name="Text Box 37"/>
            <p:cNvSpPr txBox="1">
              <a:spLocks noChangeArrowheads="1"/>
            </p:cNvSpPr>
            <p:nvPr/>
          </p:nvSpPr>
          <p:spPr bwMode="auto">
            <a:xfrm>
              <a:off x="960" y="1641"/>
              <a:ext cx="384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/>
                <a:t>u</a:t>
              </a:r>
              <a:r>
                <a:rPr lang="en-US" altLang="zh-CN" sz="2800" i="0" baseline="-25000"/>
                <a:t>o</a:t>
              </a:r>
              <a:endParaRPr lang="en-US" altLang="zh-CN" sz="2800" b="0" i="0"/>
            </a:p>
          </p:txBody>
        </p:sp>
        <p:sp>
          <p:nvSpPr>
            <p:cNvPr id="73849" name="Text Box 38"/>
            <p:cNvSpPr txBox="1">
              <a:spLocks noChangeArrowheads="1"/>
            </p:cNvSpPr>
            <p:nvPr/>
          </p:nvSpPr>
          <p:spPr bwMode="auto">
            <a:xfrm flipH="1">
              <a:off x="1056" y="2688"/>
              <a:ext cx="240" cy="2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/>
                <a:t>O</a:t>
              </a:r>
              <a:endParaRPr lang="en-US" altLang="zh-CN" sz="3200" b="0"/>
            </a:p>
          </p:txBody>
        </p:sp>
        <p:sp>
          <p:nvSpPr>
            <p:cNvPr id="73850" name="Text Box 39"/>
            <p:cNvSpPr txBox="1">
              <a:spLocks noChangeArrowheads="1"/>
            </p:cNvSpPr>
            <p:nvPr/>
          </p:nvSpPr>
          <p:spPr bwMode="auto">
            <a:xfrm>
              <a:off x="576" y="3264"/>
              <a:ext cx="864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/>
                <a:t> </a:t>
              </a:r>
              <a:r>
                <a:rPr lang="en-US" altLang="zh-CN" sz="2400">
                  <a:cs typeface="Times New Roman" panose="02020603050405020304" charset="0"/>
                </a:rPr>
                <a:t>–</a:t>
              </a:r>
              <a:r>
                <a:rPr lang="en-US" altLang="zh-CN" sz="2400">
                  <a:solidFill>
                    <a:srgbClr val="003399"/>
                  </a:solidFill>
                </a:rPr>
                <a:t>U</a:t>
              </a:r>
              <a:r>
                <a:rPr lang="en-US" altLang="zh-CN" sz="2400" i="0" baseline="-25000">
                  <a:solidFill>
                    <a:srgbClr val="003399"/>
                  </a:solidFill>
                </a:rPr>
                <a:t>o</a:t>
              </a:r>
              <a:r>
                <a:rPr lang="en-US" altLang="zh-CN" sz="2400" i="0" baseline="-25000">
                  <a:solidFill>
                    <a:srgbClr val="003399"/>
                  </a:solidFill>
                  <a:ea typeface="楷体_GB2312" charset="0"/>
                  <a:cs typeface="楷体_GB2312" charset="0"/>
                </a:rPr>
                <a:t>(sat)</a:t>
              </a:r>
              <a:endParaRPr lang="en-US" altLang="zh-CN" sz="3200"/>
            </a:p>
          </p:txBody>
        </p:sp>
        <p:sp>
          <p:nvSpPr>
            <p:cNvPr id="73851" name="Text Box 40"/>
            <p:cNvSpPr txBox="1">
              <a:spLocks noChangeArrowheads="1"/>
            </p:cNvSpPr>
            <p:nvPr/>
          </p:nvSpPr>
          <p:spPr bwMode="auto">
            <a:xfrm>
              <a:off x="1152" y="1968"/>
              <a:ext cx="864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 i="0">
                  <a:solidFill>
                    <a:srgbClr val="003399"/>
                  </a:solidFill>
                  <a:sym typeface="Symbol" panose="05050102010706020507" charset="0"/>
                </a:rPr>
                <a:t>+</a:t>
              </a:r>
              <a:r>
                <a:rPr lang="en-US" altLang="zh-CN" sz="2400">
                  <a:solidFill>
                    <a:srgbClr val="003399"/>
                  </a:solidFill>
                </a:rPr>
                <a:t>U</a:t>
              </a:r>
              <a:r>
                <a:rPr lang="en-US" altLang="zh-CN" sz="2400" i="0" baseline="-25000">
                  <a:solidFill>
                    <a:srgbClr val="003399"/>
                  </a:solidFill>
                </a:rPr>
                <a:t>o</a:t>
              </a:r>
              <a:r>
                <a:rPr lang="en-US" altLang="zh-CN" sz="2400" i="0" baseline="-25000">
                  <a:solidFill>
                    <a:srgbClr val="003399"/>
                  </a:solidFill>
                  <a:ea typeface="楷体_GB2312" charset="0"/>
                  <a:cs typeface="楷体_GB2312" charset="0"/>
                </a:rPr>
                <a:t>(sat)</a:t>
              </a:r>
              <a:endParaRPr lang="en-US" altLang="zh-CN" sz="3200"/>
            </a:p>
          </p:txBody>
        </p:sp>
        <p:graphicFrame>
          <p:nvGraphicFramePr>
            <p:cNvPr id="73852" name="Object 41"/>
            <p:cNvGraphicFramePr>
              <a:graphicFrameLocks noChangeAspect="1"/>
            </p:cNvGraphicFramePr>
            <p:nvPr/>
          </p:nvGraphicFramePr>
          <p:xfrm>
            <a:off x="490" y="2448"/>
            <a:ext cx="326" cy="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213" name="Equation" r:id="rId3" imgW="177800" imgH="127000" progId="Equation.3">
                    <p:embed/>
                  </p:oleObj>
                </mc:Choice>
                <mc:Fallback>
                  <p:oleObj name="Equation" r:id="rId3" imgW="177800" imgH="127000" progId="Equation.3">
                    <p:embed/>
                    <p:pic>
                      <p:nvPicPr>
                        <p:cNvPr id="0" name="图片 761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contrast="-2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0" y="2448"/>
                          <a:ext cx="326" cy="2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3853" name="Text Box 42"/>
            <p:cNvSpPr txBox="1">
              <a:spLocks noChangeArrowheads="1"/>
            </p:cNvSpPr>
            <p:nvPr/>
          </p:nvSpPr>
          <p:spPr bwMode="auto">
            <a:xfrm>
              <a:off x="576" y="3696"/>
              <a:ext cx="1776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 i="0"/>
                <a:t>电压传输特性</a:t>
              </a:r>
              <a:endParaRPr lang="zh-CN" altLang="en-US" sz="2800" b="0" i="0"/>
            </a:p>
          </p:txBody>
        </p:sp>
        <p:graphicFrame>
          <p:nvGraphicFramePr>
            <p:cNvPr id="73854" name="Object 43"/>
            <p:cNvGraphicFramePr>
              <a:graphicFrameLocks noChangeAspect="1"/>
            </p:cNvGraphicFramePr>
            <p:nvPr/>
          </p:nvGraphicFramePr>
          <p:xfrm>
            <a:off x="1704" y="2448"/>
            <a:ext cx="312" cy="2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214" name="Equation" r:id="rId5" imgW="139700" imgH="127000" progId="Equation.3">
                    <p:embed/>
                  </p:oleObj>
                </mc:Choice>
                <mc:Fallback>
                  <p:oleObj name="Equation" r:id="rId5" imgW="139700" imgH="127000" progId="Equation.3">
                    <p:embed/>
                    <p:pic>
                      <p:nvPicPr>
                        <p:cNvPr id="0" name="图片 761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lum contrast="-2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04" y="2448"/>
                          <a:ext cx="312" cy="2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146"/>
          <p:cNvGrpSpPr/>
          <p:nvPr/>
        </p:nvGrpSpPr>
        <p:grpSpPr bwMode="auto">
          <a:xfrm>
            <a:off x="4572000" y="2895600"/>
            <a:ext cx="3597275" cy="1784350"/>
            <a:chOff x="2880" y="1824"/>
            <a:chExt cx="2266" cy="1124"/>
          </a:xfrm>
        </p:grpSpPr>
        <p:sp>
          <p:nvSpPr>
            <p:cNvPr id="73825" name="Line 45"/>
            <p:cNvSpPr>
              <a:spLocks noChangeShapeType="1"/>
            </p:cNvSpPr>
            <p:nvPr/>
          </p:nvSpPr>
          <p:spPr bwMode="auto">
            <a:xfrm>
              <a:off x="3071" y="1949"/>
              <a:ext cx="0" cy="99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3826" name="Line 46"/>
            <p:cNvSpPr>
              <a:spLocks noChangeShapeType="1"/>
            </p:cNvSpPr>
            <p:nvPr/>
          </p:nvSpPr>
          <p:spPr bwMode="auto">
            <a:xfrm>
              <a:off x="3085" y="2525"/>
              <a:ext cx="197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3827" name="Line 47"/>
            <p:cNvSpPr>
              <a:spLocks noChangeShapeType="1"/>
            </p:cNvSpPr>
            <p:nvPr/>
          </p:nvSpPr>
          <p:spPr bwMode="auto">
            <a:xfrm>
              <a:off x="3340" y="2256"/>
              <a:ext cx="538" cy="5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3828" name="Line 48"/>
            <p:cNvSpPr>
              <a:spLocks noChangeShapeType="1"/>
            </p:cNvSpPr>
            <p:nvPr/>
          </p:nvSpPr>
          <p:spPr bwMode="auto">
            <a:xfrm flipV="1">
              <a:off x="3071" y="2256"/>
              <a:ext cx="269" cy="26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3829" name="Line 49"/>
            <p:cNvSpPr>
              <a:spLocks noChangeShapeType="1"/>
            </p:cNvSpPr>
            <p:nvPr/>
          </p:nvSpPr>
          <p:spPr bwMode="auto">
            <a:xfrm flipV="1">
              <a:off x="3878" y="2256"/>
              <a:ext cx="537" cy="5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3830" name="Line 50"/>
            <p:cNvSpPr>
              <a:spLocks noChangeShapeType="1"/>
            </p:cNvSpPr>
            <p:nvPr/>
          </p:nvSpPr>
          <p:spPr bwMode="auto">
            <a:xfrm>
              <a:off x="4415" y="2256"/>
              <a:ext cx="346" cy="34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3831" name="Text Box 51"/>
            <p:cNvSpPr txBox="1">
              <a:spLocks noChangeArrowheads="1"/>
            </p:cNvSpPr>
            <p:nvPr/>
          </p:nvSpPr>
          <p:spPr bwMode="auto">
            <a:xfrm>
              <a:off x="3109" y="1824"/>
              <a:ext cx="308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/>
                <a:t>u</a:t>
              </a:r>
              <a:r>
                <a:rPr lang="en-US" altLang="zh-CN" sz="2800" i="0" baseline="-25000"/>
                <a:t>i</a:t>
              </a:r>
              <a:endParaRPr lang="en-US" altLang="zh-CN" sz="2800" b="0" i="0"/>
            </a:p>
          </p:txBody>
        </p:sp>
        <p:sp>
          <p:nvSpPr>
            <p:cNvPr id="73832" name="Text Box 52"/>
            <p:cNvSpPr txBox="1">
              <a:spLocks noChangeArrowheads="1"/>
            </p:cNvSpPr>
            <p:nvPr/>
          </p:nvSpPr>
          <p:spPr bwMode="auto">
            <a:xfrm>
              <a:off x="4915" y="2496"/>
              <a:ext cx="231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/>
                <a:t>t</a:t>
              </a:r>
              <a:endParaRPr lang="en-US" altLang="zh-CN" sz="2800" b="0" i="0"/>
            </a:p>
          </p:txBody>
        </p:sp>
        <p:sp>
          <p:nvSpPr>
            <p:cNvPr id="73833" name="Text Box 53"/>
            <p:cNvSpPr txBox="1">
              <a:spLocks noChangeArrowheads="1"/>
            </p:cNvSpPr>
            <p:nvPr/>
          </p:nvSpPr>
          <p:spPr bwMode="auto">
            <a:xfrm>
              <a:off x="2880" y="2390"/>
              <a:ext cx="229" cy="2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/>
                <a:t>O</a:t>
              </a:r>
              <a:endParaRPr lang="en-US" altLang="zh-CN" b="0"/>
            </a:p>
          </p:txBody>
        </p:sp>
      </p:grpSp>
      <p:grpSp>
        <p:nvGrpSpPr>
          <p:cNvPr id="10" name="Group 148"/>
          <p:cNvGrpSpPr/>
          <p:nvPr/>
        </p:nvGrpSpPr>
        <p:grpSpPr bwMode="auto">
          <a:xfrm>
            <a:off x="3841750" y="4495800"/>
            <a:ext cx="4387850" cy="1830388"/>
            <a:chOff x="2420" y="2832"/>
            <a:chExt cx="2764" cy="1153"/>
          </a:xfrm>
        </p:grpSpPr>
        <p:sp>
          <p:nvSpPr>
            <p:cNvPr id="73817" name="Text Box 56"/>
            <p:cNvSpPr txBox="1">
              <a:spLocks noChangeArrowheads="1"/>
            </p:cNvSpPr>
            <p:nvPr/>
          </p:nvSpPr>
          <p:spPr bwMode="auto">
            <a:xfrm>
              <a:off x="3081" y="2832"/>
              <a:ext cx="423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/>
                <a:t>u</a:t>
              </a:r>
              <a:r>
                <a:rPr lang="en-US" altLang="zh-CN" sz="2800" i="0" baseline="-25000"/>
                <a:t>o</a:t>
              </a:r>
              <a:endParaRPr lang="en-US" altLang="zh-CN" sz="3200" b="0" i="0"/>
            </a:p>
          </p:txBody>
        </p:sp>
        <p:grpSp>
          <p:nvGrpSpPr>
            <p:cNvPr id="73818" name="Group 147"/>
            <p:cNvGrpSpPr/>
            <p:nvPr/>
          </p:nvGrpSpPr>
          <p:grpSpPr bwMode="auto">
            <a:xfrm>
              <a:off x="2420" y="2976"/>
              <a:ext cx="2764" cy="1009"/>
              <a:chOff x="2420" y="2976"/>
              <a:chExt cx="2764" cy="1009"/>
            </a:xfrm>
          </p:grpSpPr>
          <p:sp>
            <p:nvSpPr>
              <p:cNvPr id="73819" name="Line 58"/>
              <p:cNvSpPr>
                <a:spLocks noChangeShapeType="1"/>
              </p:cNvSpPr>
              <p:nvPr/>
            </p:nvSpPr>
            <p:spPr bwMode="auto">
              <a:xfrm flipV="1">
                <a:off x="3071" y="3025"/>
                <a:ext cx="0" cy="96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3820" name="Line 59"/>
              <p:cNvSpPr>
                <a:spLocks noChangeShapeType="1"/>
              </p:cNvSpPr>
              <p:nvPr/>
            </p:nvSpPr>
            <p:spPr bwMode="auto">
              <a:xfrm>
                <a:off x="3071" y="3509"/>
                <a:ext cx="1921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3821" name="Text Box 60"/>
              <p:cNvSpPr txBox="1">
                <a:spLocks noChangeArrowheads="1"/>
              </p:cNvSpPr>
              <p:nvPr/>
            </p:nvSpPr>
            <p:spPr bwMode="auto">
              <a:xfrm>
                <a:off x="2880" y="3360"/>
                <a:ext cx="192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/>
                  <a:t>O</a:t>
                </a:r>
                <a:endParaRPr lang="en-US" altLang="zh-CN" b="0"/>
              </a:p>
            </p:txBody>
          </p:sp>
          <p:sp>
            <p:nvSpPr>
              <p:cNvPr id="73822" name="Text Box 61"/>
              <p:cNvSpPr txBox="1">
                <a:spLocks noChangeArrowheads="1"/>
              </p:cNvSpPr>
              <p:nvPr/>
            </p:nvSpPr>
            <p:spPr bwMode="auto">
              <a:xfrm>
                <a:off x="4915" y="3417"/>
                <a:ext cx="269" cy="3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/>
                  <a:t>t</a:t>
                </a:r>
                <a:endParaRPr lang="en-US" altLang="zh-CN" sz="2800" b="0" i="0"/>
              </a:p>
            </p:txBody>
          </p:sp>
          <p:sp>
            <p:nvSpPr>
              <p:cNvPr id="73823" name="Rectangle 62"/>
              <p:cNvSpPr>
                <a:spLocks noChangeArrowheads="1"/>
              </p:cNvSpPr>
              <p:nvPr/>
            </p:nvSpPr>
            <p:spPr bwMode="auto">
              <a:xfrm>
                <a:off x="2420" y="2976"/>
                <a:ext cx="796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i="0">
                    <a:solidFill>
                      <a:srgbClr val="003399"/>
                    </a:solidFill>
                    <a:latin typeface="Times New Roman" panose="02020603050405020304" charset="0"/>
                    <a:sym typeface="Symbol" panose="05050102010706020507" charset="0"/>
                  </a:rPr>
                  <a:t>+</a:t>
                </a:r>
                <a:r>
                  <a:rPr lang="en-US" altLang="zh-CN" sz="2400">
                    <a:solidFill>
                      <a:srgbClr val="003399"/>
                    </a:solidFill>
                    <a:latin typeface="Times New Roman" panose="02020603050405020304" charset="0"/>
                  </a:rPr>
                  <a:t>U</a:t>
                </a:r>
                <a:r>
                  <a:rPr lang="en-US" altLang="zh-CN" sz="2400" i="0" baseline="-25000">
                    <a:solidFill>
                      <a:srgbClr val="003399"/>
                    </a:solidFill>
                    <a:latin typeface="Times New Roman" panose="02020603050405020304" charset="0"/>
                  </a:rPr>
                  <a:t>o</a:t>
                </a:r>
                <a:r>
                  <a:rPr lang="en-US" altLang="zh-CN" sz="2400" i="0" baseline="-25000">
                    <a:solidFill>
                      <a:srgbClr val="003399"/>
                    </a:solidFill>
                    <a:latin typeface="Times New Roman" panose="02020603050405020304" charset="0"/>
                    <a:ea typeface="楷体_GB2312" charset="0"/>
                    <a:cs typeface="楷体_GB2312" charset="0"/>
                  </a:rPr>
                  <a:t>(sat)</a:t>
                </a:r>
              </a:p>
            </p:txBody>
          </p:sp>
          <p:sp>
            <p:nvSpPr>
              <p:cNvPr id="73824" name="Rectangle 63"/>
              <p:cNvSpPr>
                <a:spLocks noChangeArrowheads="1"/>
              </p:cNvSpPr>
              <p:nvPr/>
            </p:nvSpPr>
            <p:spPr bwMode="auto">
              <a:xfrm>
                <a:off x="2477" y="3677"/>
                <a:ext cx="835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400">
                    <a:latin typeface="Times New Roman" panose="02020603050405020304" charset="0"/>
                    <a:cs typeface="Times New Roman" panose="02020603050405020304" charset="0"/>
                  </a:rPr>
                  <a:t>–</a:t>
                </a:r>
                <a:r>
                  <a:rPr lang="en-US" altLang="zh-CN" sz="2400">
                    <a:solidFill>
                      <a:srgbClr val="003399"/>
                    </a:solidFill>
                    <a:latin typeface="Times New Roman" panose="02020603050405020304" charset="0"/>
                  </a:rPr>
                  <a:t>U</a:t>
                </a:r>
                <a:r>
                  <a:rPr lang="en-US" altLang="zh-CN" sz="2400" i="0" baseline="-25000">
                    <a:solidFill>
                      <a:srgbClr val="003399"/>
                    </a:solidFill>
                    <a:latin typeface="Times New Roman" panose="02020603050405020304" charset="0"/>
                  </a:rPr>
                  <a:t>o</a:t>
                </a:r>
                <a:r>
                  <a:rPr lang="en-US" altLang="zh-CN" sz="2400" i="0" baseline="-25000">
                    <a:solidFill>
                      <a:srgbClr val="003399"/>
                    </a:solidFill>
                    <a:latin typeface="Times New Roman" panose="02020603050405020304" charset="0"/>
                    <a:ea typeface="楷体_GB2312" charset="0"/>
                    <a:cs typeface="楷体_GB2312" charset="0"/>
                  </a:rPr>
                  <a:t>(sat)</a:t>
                </a:r>
              </a:p>
            </p:txBody>
          </p:sp>
        </p:grpSp>
      </p:grpSp>
      <p:grpSp>
        <p:nvGrpSpPr>
          <p:cNvPr id="12" name="Group 64"/>
          <p:cNvGrpSpPr/>
          <p:nvPr/>
        </p:nvGrpSpPr>
        <p:grpSpPr bwMode="auto">
          <a:xfrm>
            <a:off x="5484813" y="5045075"/>
            <a:ext cx="854075" cy="1098550"/>
            <a:chOff x="3216" y="2928"/>
            <a:chExt cx="672" cy="864"/>
          </a:xfrm>
        </p:grpSpPr>
        <p:grpSp>
          <p:nvGrpSpPr>
            <p:cNvPr id="73813" name="Group 65"/>
            <p:cNvGrpSpPr/>
            <p:nvPr/>
          </p:nvGrpSpPr>
          <p:grpSpPr bwMode="auto">
            <a:xfrm>
              <a:off x="3600" y="2928"/>
              <a:ext cx="288" cy="864"/>
              <a:chOff x="3600" y="2928"/>
              <a:chExt cx="288" cy="864"/>
            </a:xfrm>
          </p:grpSpPr>
          <p:sp>
            <p:nvSpPr>
              <p:cNvPr id="73815" name="Line 66"/>
              <p:cNvSpPr>
                <a:spLocks noChangeShapeType="1"/>
              </p:cNvSpPr>
              <p:nvPr/>
            </p:nvSpPr>
            <p:spPr bwMode="auto">
              <a:xfrm>
                <a:off x="3600" y="2928"/>
                <a:ext cx="0" cy="864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3816" name="Line 67"/>
              <p:cNvSpPr>
                <a:spLocks noChangeShapeType="1"/>
              </p:cNvSpPr>
              <p:nvPr/>
            </p:nvSpPr>
            <p:spPr bwMode="auto">
              <a:xfrm flipV="1">
                <a:off x="3600" y="2928"/>
                <a:ext cx="288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  <p:sp>
          <p:nvSpPr>
            <p:cNvPr id="73814" name="Line 68"/>
            <p:cNvSpPr>
              <a:spLocks noChangeShapeType="1"/>
            </p:cNvSpPr>
            <p:nvPr/>
          </p:nvSpPr>
          <p:spPr bwMode="auto">
            <a:xfrm>
              <a:off x="3216" y="3792"/>
              <a:ext cx="38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</p:grpSp>
      <p:grpSp>
        <p:nvGrpSpPr>
          <p:cNvPr id="14" name="Group 69"/>
          <p:cNvGrpSpPr/>
          <p:nvPr/>
        </p:nvGrpSpPr>
        <p:grpSpPr bwMode="auto">
          <a:xfrm>
            <a:off x="5119688" y="5045075"/>
            <a:ext cx="365125" cy="1098550"/>
            <a:chOff x="2928" y="2928"/>
            <a:chExt cx="288" cy="864"/>
          </a:xfrm>
        </p:grpSpPr>
        <p:sp>
          <p:nvSpPr>
            <p:cNvPr id="73811" name="Line 70"/>
            <p:cNvSpPr>
              <a:spLocks noChangeShapeType="1"/>
            </p:cNvSpPr>
            <p:nvPr/>
          </p:nvSpPr>
          <p:spPr bwMode="auto">
            <a:xfrm>
              <a:off x="2928" y="2928"/>
              <a:ext cx="0" cy="86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3812" name="Line 71"/>
            <p:cNvSpPr>
              <a:spLocks noChangeShapeType="1"/>
            </p:cNvSpPr>
            <p:nvPr/>
          </p:nvSpPr>
          <p:spPr bwMode="auto">
            <a:xfrm>
              <a:off x="2928" y="3792"/>
              <a:ext cx="28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</p:grpSp>
      <p:grpSp>
        <p:nvGrpSpPr>
          <p:cNvPr id="15" name="Group 72"/>
          <p:cNvGrpSpPr/>
          <p:nvPr/>
        </p:nvGrpSpPr>
        <p:grpSpPr bwMode="auto">
          <a:xfrm>
            <a:off x="6338888" y="5045075"/>
            <a:ext cx="1281112" cy="1098550"/>
            <a:chOff x="3888" y="2928"/>
            <a:chExt cx="1008" cy="864"/>
          </a:xfrm>
        </p:grpSpPr>
        <p:grpSp>
          <p:nvGrpSpPr>
            <p:cNvPr id="73807" name="Group 73"/>
            <p:cNvGrpSpPr/>
            <p:nvPr/>
          </p:nvGrpSpPr>
          <p:grpSpPr bwMode="auto">
            <a:xfrm>
              <a:off x="4272" y="2928"/>
              <a:ext cx="624" cy="864"/>
              <a:chOff x="4272" y="2928"/>
              <a:chExt cx="624" cy="864"/>
            </a:xfrm>
          </p:grpSpPr>
          <p:sp>
            <p:nvSpPr>
              <p:cNvPr id="73809" name="Line 74"/>
              <p:cNvSpPr>
                <a:spLocks noChangeShapeType="1"/>
              </p:cNvSpPr>
              <p:nvPr/>
            </p:nvSpPr>
            <p:spPr bwMode="auto">
              <a:xfrm flipV="1">
                <a:off x="4272" y="2928"/>
                <a:ext cx="0" cy="864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3810" name="Line 75"/>
              <p:cNvSpPr>
                <a:spLocks noChangeShapeType="1"/>
              </p:cNvSpPr>
              <p:nvPr/>
            </p:nvSpPr>
            <p:spPr bwMode="auto">
              <a:xfrm>
                <a:off x="4272" y="3792"/>
                <a:ext cx="624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  <p:sp>
          <p:nvSpPr>
            <p:cNvPr id="73808" name="Line 76"/>
            <p:cNvSpPr>
              <a:spLocks noChangeShapeType="1"/>
            </p:cNvSpPr>
            <p:nvPr/>
          </p:nvSpPr>
          <p:spPr bwMode="auto">
            <a:xfrm>
              <a:off x="3888" y="2928"/>
              <a:ext cx="38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</p:grpSp>
      <p:sp>
        <p:nvSpPr>
          <p:cNvPr id="102477" name="Line 77"/>
          <p:cNvSpPr>
            <a:spLocks noChangeShapeType="1"/>
          </p:cNvSpPr>
          <p:nvPr/>
        </p:nvSpPr>
        <p:spPr bwMode="auto">
          <a:xfrm>
            <a:off x="4879975" y="5045075"/>
            <a:ext cx="24288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 wrap="none" anchor="ctr"/>
          <a:lstStyle/>
          <a:p>
            <a:endParaRPr lang="zh-CN" altLang="en-US">
              <a:latin typeface="Times New Roman" panose="02020603050405020304" charset="0"/>
            </a:endParaRPr>
          </a:p>
        </p:txBody>
      </p:sp>
      <p:grpSp>
        <p:nvGrpSpPr>
          <p:cNvPr id="17" name="Group 78"/>
          <p:cNvGrpSpPr/>
          <p:nvPr/>
        </p:nvGrpSpPr>
        <p:grpSpPr bwMode="auto">
          <a:xfrm>
            <a:off x="5119688" y="3763963"/>
            <a:ext cx="2073275" cy="1830387"/>
            <a:chOff x="2928" y="1920"/>
            <a:chExt cx="1632" cy="1440"/>
          </a:xfrm>
        </p:grpSpPr>
        <p:grpSp>
          <p:nvGrpSpPr>
            <p:cNvPr id="73800" name="Group 79"/>
            <p:cNvGrpSpPr/>
            <p:nvPr/>
          </p:nvGrpSpPr>
          <p:grpSpPr bwMode="auto">
            <a:xfrm>
              <a:off x="2928" y="1920"/>
              <a:ext cx="1344" cy="1008"/>
              <a:chOff x="2928" y="1920"/>
              <a:chExt cx="1344" cy="1008"/>
            </a:xfrm>
          </p:grpSpPr>
          <p:sp>
            <p:nvSpPr>
              <p:cNvPr id="73804" name="Line 80"/>
              <p:cNvSpPr>
                <a:spLocks noChangeShapeType="1"/>
              </p:cNvSpPr>
              <p:nvPr/>
            </p:nvSpPr>
            <p:spPr bwMode="auto">
              <a:xfrm>
                <a:off x="2928" y="1920"/>
                <a:ext cx="0" cy="1008"/>
              </a:xfrm>
              <a:prstGeom prst="line">
                <a:avLst/>
              </a:prstGeom>
              <a:noFill/>
              <a:ln w="38100" cap="rnd">
                <a:solidFill>
                  <a:schemeClr val="accent2"/>
                </a:solidFill>
                <a:prstDash val="sysDot"/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3805" name="Line 81"/>
              <p:cNvSpPr>
                <a:spLocks noChangeShapeType="1"/>
              </p:cNvSpPr>
              <p:nvPr/>
            </p:nvSpPr>
            <p:spPr bwMode="auto">
              <a:xfrm>
                <a:off x="3600" y="2304"/>
                <a:ext cx="0" cy="624"/>
              </a:xfrm>
              <a:prstGeom prst="line">
                <a:avLst/>
              </a:prstGeom>
              <a:noFill/>
              <a:ln w="38100" cap="rnd">
                <a:solidFill>
                  <a:schemeClr val="accent2"/>
                </a:solidFill>
                <a:prstDash val="sysDot"/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3806" name="Line 82"/>
              <p:cNvSpPr>
                <a:spLocks noChangeShapeType="1"/>
              </p:cNvSpPr>
              <p:nvPr/>
            </p:nvSpPr>
            <p:spPr bwMode="auto">
              <a:xfrm>
                <a:off x="4272" y="1920"/>
                <a:ext cx="0" cy="1008"/>
              </a:xfrm>
              <a:prstGeom prst="line">
                <a:avLst/>
              </a:prstGeom>
              <a:noFill/>
              <a:ln w="38100" cap="rnd">
                <a:solidFill>
                  <a:schemeClr val="accent2"/>
                </a:solidFill>
                <a:prstDash val="sysDot"/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  <p:sp>
          <p:nvSpPr>
            <p:cNvPr id="73801" name="Line 83"/>
            <p:cNvSpPr>
              <a:spLocks noChangeShapeType="1"/>
            </p:cNvSpPr>
            <p:nvPr/>
          </p:nvSpPr>
          <p:spPr bwMode="auto">
            <a:xfrm>
              <a:off x="3216" y="1920"/>
              <a:ext cx="0" cy="1440"/>
            </a:xfrm>
            <a:prstGeom prst="line">
              <a:avLst/>
            </a:prstGeom>
            <a:noFill/>
            <a:ln w="38100" cap="rnd">
              <a:solidFill>
                <a:schemeClr val="accent2"/>
              </a:solidFill>
              <a:prstDash val="sysDot"/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3802" name="Line 84"/>
            <p:cNvSpPr>
              <a:spLocks noChangeShapeType="1"/>
            </p:cNvSpPr>
            <p:nvPr/>
          </p:nvSpPr>
          <p:spPr bwMode="auto">
            <a:xfrm>
              <a:off x="3888" y="2304"/>
              <a:ext cx="0" cy="1056"/>
            </a:xfrm>
            <a:prstGeom prst="line">
              <a:avLst/>
            </a:prstGeom>
            <a:noFill/>
            <a:ln w="38100" cap="rnd">
              <a:solidFill>
                <a:schemeClr val="accent2"/>
              </a:solidFill>
              <a:prstDash val="sysDot"/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3803" name="Line 85"/>
            <p:cNvSpPr>
              <a:spLocks noChangeShapeType="1"/>
            </p:cNvSpPr>
            <p:nvPr/>
          </p:nvSpPr>
          <p:spPr bwMode="auto">
            <a:xfrm>
              <a:off x="4560" y="1920"/>
              <a:ext cx="0" cy="1440"/>
            </a:xfrm>
            <a:prstGeom prst="line">
              <a:avLst/>
            </a:prstGeom>
            <a:noFill/>
            <a:ln w="38100" cap="rnd">
              <a:solidFill>
                <a:schemeClr val="accent2"/>
              </a:solidFill>
              <a:prstDash val="sysDot"/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</p:grpSp>
      <p:grpSp>
        <p:nvGrpSpPr>
          <p:cNvPr id="19" name="Group 143"/>
          <p:cNvGrpSpPr/>
          <p:nvPr/>
        </p:nvGrpSpPr>
        <p:grpSpPr bwMode="auto">
          <a:xfrm>
            <a:off x="4487863" y="3497263"/>
            <a:ext cx="3132137" cy="388937"/>
            <a:chOff x="2827" y="2203"/>
            <a:chExt cx="1973" cy="245"/>
          </a:xfrm>
        </p:grpSpPr>
        <p:sp>
          <p:nvSpPr>
            <p:cNvPr id="73798" name="Line 87"/>
            <p:cNvSpPr>
              <a:spLocks noChangeShapeType="1"/>
            </p:cNvSpPr>
            <p:nvPr/>
          </p:nvSpPr>
          <p:spPr bwMode="auto">
            <a:xfrm>
              <a:off x="3071" y="2371"/>
              <a:ext cx="1729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graphicFrame>
          <p:nvGraphicFramePr>
            <p:cNvPr id="73799" name="Object 88"/>
            <p:cNvGraphicFramePr>
              <a:graphicFrameLocks noChangeAspect="1"/>
            </p:cNvGraphicFramePr>
            <p:nvPr/>
          </p:nvGraphicFramePr>
          <p:xfrm>
            <a:off x="2827" y="2203"/>
            <a:ext cx="248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215" name="Equation" r:id="rId7" imgW="114300" imgH="114300" progId="Equation.3">
                    <p:embed/>
                  </p:oleObj>
                </mc:Choice>
                <mc:Fallback>
                  <p:oleObj name="Equation" r:id="rId7" imgW="114300" imgH="114300" progId="Equation.3">
                    <p:embed/>
                    <p:pic>
                      <p:nvPicPr>
                        <p:cNvPr id="0" name="图片 761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27" y="2203"/>
                          <a:ext cx="248" cy="2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" name="Group 144"/>
          <p:cNvGrpSpPr/>
          <p:nvPr/>
        </p:nvGrpSpPr>
        <p:grpSpPr bwMode="auto">
          <a:xfrm>
            <a:off x="4495800" y="4114800"/>
            <a:ext cx="3124200" cy="390525"/>
            <a:chOff x="2832" y="2592"/>
            <a:chExt cx="1968" cy="246"/>
          </a:xfrm>
        </p:grpSpPr>
        <p:sp>
          <p:nvSpPr>
            <p:cNvPr id="73796" name="Line 90"/>
            <p:cNvSpPr>
              <a:spLocks noChangeShapeType="1"/>
            </p:cNvSpPr>
            <p:nvPr/>
          </p:nvSpPr>
          <p:spPr bwMode="auto">
            <a:xfrm>
              <a:off x="3072" y="2679"/>
              <a:ext cx="1728" cy="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prstDash val="dash"/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graphicFrame>
          <p:nvGraphicFramePr>
            <p:cNvPr id="73797" name="Object 91"/>
            <p:cNvGraphicFramePr>
              <a:graphicFrameLocks noChangeAspect="1"/>
            </p:cNvGraphicFramePr>
            <p:nvPr/>
          </p:nvGraphicFramePr>
          <p:xfrm>
            <a:off x="2832" y="2592"/>
            <a:ext cx="262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216" name="公式" r:id="rId9" imgW="127000" imgH="114300" progId="Equation.3">
                    <p:embed/>
                  </p:oleObj>
                </mc:Choice>
                <mc:Fallback>
                  <p:oleObj name="公式" r:id="rId9" imgW="127000" imgH="114300" progId="Equation.3">
                    <p:embed/>
                    <p:pic>
                      <p:nvPicPr>
                        <p:cNvPr id="0" name="图片 761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2" y="2592"/>
                          <a:ext cx="262" cy="2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2495" name="AutoShape 95" descr="40%"/>
          <p:cNvSpPr>
            <a:spLocks noChangeArrowheads="1"/>
          </p:cNvSpPr>
          <p:nvPr/>
        </p:nvSpPr>
        <p:spPr bwMode="auto">
          <a:xfrm>
            <a:off x="1981200" y="1981200"/>
            <a:ext cx="4495800" cy="1143000"/>
          </a:xfrm>
          <a:prstGeom prst="wedgeEllipseCallout">
            <a:avLst>
              <a:gd name="adj1" fmla="val -47597"/>
              <a:gd name="adj2" fmla="val 115556"/>
            </a:avLst>
          </a:prstGeom>
          <a:pattFill prst="pct40">
            <a:fgClr>
              <a:srgbClr val="FFFF66"/>
            </a:fgClr>
            <a:bgClr>
              <a:srgbClr val="FFFFFF"/>
            </a:bgClr>
          </a:pattFill>
          <a:ln w="19050">
            <a:solidFill>
              <a:srgbClr val="000099"/>
            </a:solidFill>
            <a:miter lim="800000"/>
          </a:ln>
        </p:spPr>
        <p:txBody>
          <a:bodyPr wrap="none" anchor="ctr"/>
          <a:lstStyle/>
          <a:p>
            <a:pPr>
              <a:lnSpc>
                <a:spcPct val="120000"/>
              </a:lnSpc>
            </a:pPr>
            <a:r>
              <a:rPr lang="zh-CN" altLang="en-US" sz="2800" b="1" i="0">
                <a:solidFill>
                  <a:srgbClr val="FF3300"/>
                </a:solidFill>
                <a:latin typeface="Times New Roman" panose="02020603050405020304"/>
                <a:cs typeface="Times New Roman" panose="02020603050405020304"/>
              </a:rPr>
              <a:t>两次跳变之间具有迟</a:t>
            </a:r>
          </a:p>
          <a:p>
            <a:pPr>
              <a:lnSpc>
                <a:spcPct val="120000"/>
              </a:lnSpc>
            </a:pPr>
            <a:r>
              <a:rPr lang="zh-CN" altLang="en-US" sz="2800" b="1" i="0">
                <a:solidFill>
                  <a:srgbClr val="FF3300"/>
                </a:solidFill>
                <a:latin typeface="Times New Roman" panose="02020603050405020304"/>
                <a:cs typeface="Times New Roman" panose="02020603050405020304"/>
              </a:rPr>
              <a:t>滞特性</a:t>
            </a:r>
            <a:r>
              <a:rPr lang="en-US" altLang="zh-CN" sz="2800" b="1" i="0">
                <a:solidFill>
                  <a:srgbClr val="CC0000"/>
                </a:solidFill>
                <a:latin typeface="Times New Roman" panose="02020603050405020304"/>
                <a:cs typeface="Times New Roman" panose="02020603050405020304"/>
              </a:rPr>
              <a:t>——</a:t>
            </a:r>
            <a:r>
              <a:rPr lang="zh-CN" altLang="en-US" sz="2800" b="1" i="0">
                <a:solidFill>
                  <a:srgbClr val="FF3300"/>
                </a:solidFill>
                <a:latin typeface="Times New Roman" panose="02020603050405020304"/>
                <a:cs typeface="Times New Roman" panose="02020603050405020304"/>
              </a:rPr>
              <a:t>滞回比较器</a:t>
            </a:r>
          </a:p>
        </p:txBody>
      </p:sp>
      <p:grpSp>
        <p:nvGrpSpPr>
          <p:cNvPr id="73749" name="Group 96"/>
          <p:cNvGrpSpPr/>
          <p:nvPr/>
        </p:nvGrpSpPr>
        <p:grpSpPr bwMode="auto">
          <a:xfrm>
            <a:off x="4876800" y="304800"/>
            <a:ext cx="3805238" cy="2195513"/>
            <a:chOff x="3072" y="192"/>
            <a:chExt cx="2397" cy="1383"/>
          </a:xfrm>
        </p:grpSpPr>
        <p:grpSp>
          <p:nvGrpSpPr>
            <p:cNvPr id="73751" name="Group 97"/>
            <p:cNvGrpSpPr/>
            <p:nvPr/>
          </p:nvGrpSpPr>
          <p:grpSpPr bwMode="auto">
            <a:xfrm>
              <a:off x="4128" y="702"/>
              <a:ext cx="723" cy="873"/>
              <a:chOff x="1392" y="942"/>
              <a:chExt cx="723" cy="873"/>
            </a:xfrm>
          </p:grpSpPr>
          <p:sp>
            <p:nvSpPr>
              <p:cNvPr id="73790" name="Rectangle 98"/>
              <p:cNvSpPr>
                <a:spLocks noChangeArrowheads="1"/>
              </p:cNvSpPr>
              <p:nvPr/>
            </p:nvSpPr>
            <p:spPr bwMode="auto">
              <a:xfrm rot="10800000">
                <a:off x="1627" y="1440"/>
                <a:ext cx="245" cy="96"/>
              </a:xfrm>
              <a:prstGeom prst="rect">
                <a:avLst/>
              </a:prstGeom>
              <a:noFill/>
              <a:ln w="38100">
                <a:solidFill>
                  <a:srgbClr val="0000FF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3791" name="Line 99"/>
              <p:cNvSpPr>
                <a:spLocks noChangeShapeType="1"/>
              </p:cNvSpPr>
              <p:nvPr/>
            </p:nvSpPr>
            <p:spPr bwMode="auto">
              <a:xfrm>
                <a:off x="1392" y="1104"/>
                <a:ext cx="0" cy="399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3792" name="Line 100"/>
              <p:cNvSpPr>
                <a:spLocks noChangeShapeType="1"/>
              </p:cNvSpPr>
              <p:nvPr/>
            </p:nvSpPr>
            <p:spPr bwMode="auto">
              <a:xfrm>
                <a:off x="1392" y="1480"/>
                <a:ext cx="243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3793" name="Line 101"/>
              <p:cNvSpPr>
                <a:spLocks noChangeShapeType="1"/>
              </p:cNvSpPr>
              <p:nvPr/>
            </p:nvSpPr>
            <p:spPr bwMode="auto">
              <a:xfrm>
                <a:off x="1868" y="1480"/>
                <a:ext cx="247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3794" name="Line 102"/>
              <p:cNvSpPr>
                <a:spLocks noChangeShapeType="1"/>
              </p:cNvSpPr>
              <p:nvPr/>
            </p:nvSpPr>
            <p:spPr bwMode="auto">
              <a:xfrm flipV="1">
                <a:off x="2112" y="942"/>
                <a:ext cx="0" cy="56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3795" name="Text Box 103"/>
              <p:cNvSpPr txBox="1">
                <a:spLocks noChangeArrowheads="1"/>
              </p:cNvSpPr>
              <p:nvPr/>
            </p:nvSpPr>
            <p:spPr bwMode="auto">
              <a:xfrm>
                <a:off x="1584" y="1488"/>
                <a:ext cx="528" cy="3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/>
                  <a:t>R</a:t>
                </a:r>
                <a:r>
                  <a:rPr lang="en-US" altLang="zh-CN" sz="2800" i="0" baseline="-25000"/>
                  <a:t>F</a:t>
                </a:r>
                <a:endParaRPr lang="en-US" altLang="zh-CN" sz="2800" b="0" i="0"/>
              </a:p>
            </p:txBody>
          </p:sp>
        </p:grpSp>
        <p:sp>
          <p:nvSpPr>
            <p:cNvPr id="73752" name="Rectangle 104"/>
            <p:cNvSpPr>
              <a:spLocks noChangeArrowheads="1"/>
            </p:cNvSpPr>
            <p:nvPr/>
          </p:nvSpPr>
          <p:spPr bwMode="auto">
            <a:xfrm>
              <a:off x="3744" y="873"/>
              <a:ext cx="400" cy="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800" b="1" i="1" dirty="0">
                  <a:latin typeface="Times New Roman" panose="02020603050405020304"/>
                  <a:cs typeface="Times New Roman" panose="02020603050405020304"/>
                </a:rPr>
                <a:t>R</a:t>
              </a:r>
              <a:r>
                <a:rPr lang="en-US" altLang="zh-CN" sz="2800" b="1" i="1" baseline="-25000" dirty="0">
                  <a:latin typeface="Times New Roman" panose="02020603050405020304"/>
                  <a:cs typeface="Times New Roman" panose="02020603050405020304"/>
                </a:rPr>
                <a:t>2</a:t>
              </a:r>
            </a:p>
          </p:txBody>
        </p:sp>
        <p:grpSp>
          <p:nvGrpSpPr>
            <p:cNvPr id="73753" name="Group 105"/>
            <p:cNvGrpSpPr/>
            <p:nvPr/>
          </p:nvGrpSpPr>
          <p:grpSpPr bwMode="auto">
            <a:xfrm>
              <a:off x="3072" y="192"/>
              <a:ext cx="2397" cy="1104"/>
              <a:chOff x="336" y="432"/>
              <a:chExt cx="2397" cy="1104"/>
            </a:xfrm>
          </p:grpSpPr>
          <p:sp>
            <p:nvSpPr>
              <p:cNvPr id="73754" name="Text Box 106"/>
              <p:cNvSpPr txBox="1">
                <a:spLocks noChangeArrowheads="1"/>
              </p:cNvSpPr>
              <p:nvPr/>
            </p:nvSpPr>
            <p:spPr bwMode="auto">
              <a:xfrm>
                <a:off x="2301" y="960"/>
                <a:ext cx="432" cy="3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>
                    <a:solidFill>
                      <a:srgbClr val="FF3300"/>
                    </a:solidFill>
                  </a:rPr>
                  <a:t>u</a:t>
                </a:r>
                <a:r>
                  <a:rPr lang="en-US" altLang="zh-CN" sz="2800" i="0" baseline="-25000">
                    <a:solidFill>
                      <a:srgbClr val="FF3300"/>
                    </a:solidFill>
                  </a:rPr>
                  <a:t>o</a:t>
                </a:r>
                <a:endParaRPr lang="en-US" altLang="zh-CN" sz="2800" i="0">
                  <a:solidFill>
                    <a:srgbClr val="FF3300"/>
                  </a:solidFill>
                </a:endParaRPr>
              </a:p>
            </p:txBody>
          </p:sp>
          <p:sp>
            <p:nvSpPr>
              <p:cNvPr id="73755" name="Text Box 107"/>
              <p:cNvSpPr txBox="1">
                <a:spLocks noChangeArrowheads="1"/>
              </p:cNvSpPr>
              <p:nvPr/>
            </p:nvSpPr>
            <p:spPr bwMode="auto">
              <a:xfrm>
                <a:off x="336" y="873"/>
                <a:ext cx="432" cy="3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>
                    <a:solidFill>
                      <a:srgbClr val="FF3300"/>
                    </a:solidFill>
                  </a:rPr>
                  <a:t>u</a:t>
                </a:r>
                <a:r>
                  <a:rPr lang="en-US" altLang="zh-CN" sz="2800" i="0" baseline="-25000">
                    <a:solidFill>
                      <a:srgbClr val="FF3300"/>
                    </a:solidFill>
                  </a:rPr>
                  <a:t>i</a:t>
                </a:r>
                <a:endParaRPr lang="en-US" altLang="zh-CN" sz="2800" i="0">
                  <a:solidFill>
                    <a:srgbClr val="FF3300"/>
                  </a:solidFill>
                </a:endParaRPr>
              </a:p>
            </p:txBody>
          </p:sp>
          <p:sp>
            <p:nvSpPr>
              <p:cNvPr id="73756" name="Rectangle 108"/>
              <p:cNvSpPr>
                <a:spLocks noChangeArrowheads="1"/>
              </p:cNvSpPr>
              <p:nvPr/>
            </p:nvSpPr>
            <p:spPr bwMode="auto">
              <a:xfrm>
                <a:off x="1038" y="1056"/>
                <a:ext cx="258" cy="7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3757" name="Rectangle 109"/>
              <p:cNvSpPr>
                <a:spLocks noChangeArrowheads="1"/>
              </p:cNvSpPr>
              <p:nvPr/>
            </p:nvSpPr>
            <p:spPr bwMode="auto">
              <a:xfrm>
                <a:off x="1038" y="797"/>
                <a:ext cx="258" cy="7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3758" name="Line 110"/>
              <p:cNvSpPr>
                <a:spLocks noChangeShapeType="1"/>
              </p:cNvSpPr>
              <p:nvPr/>
            </p:nvSpPr>
            <p:spPr bwMode="auto">
              <a:xfrm flipH="1">
                <a:off x="624" y="835"/>
                <a:ext cx="419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3759" name="Line 111"/>
              <p:cNvSpPr>
                <a:spLocks noChangeShapeType="1"/>
              </p:cNvSpPr>
              <p:nvPr/>
            </p:nvSpPr>
            <p:spPr bwMode="auto">
              <a:xfrm flipH="1">
                <a:off x="864" y="1104"/>
                <a:ext cx="1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3760" name="Rectangle 112" descr="40%"/>
              <p:cNvSpPr>
                <a:spLocks noChangeArrowheads="1"/>
              </p:cNvSpPr>
              <p:nvPr/>
            </p:nvSpPr>
            <p:spPr bwMode="auto">
              <a:xfrm>
                <a:off x="1486" y="605"/>
                <a:ext cx="518" cy="61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3761" name="Text Box 113"/>
              <p:cNvSpPr txBox="1">
                <a:spLocks noChangeArrowheads="1"/>
              </p:cNvSpPr>
              <p:nvPr/>
            </p:nvSpPr>
            <p:spPr bwMode="auto">
              <a:xfrm>
                <a:off x="1479" y="928"/>
                <a:ext cx="223" cy="3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 i="0"/>
                  <a:t>+</a:t>
                </a:r>
                <a:endParaRPr lang="en-US" altLang="zh-CN" sz="2800" b="0" i="0"/>
              </a:p>
            </p:txBody>
          </p:sp>
          <p:sp>
            <p:nvSpPr>
              <p:cNvPr id="73762" name="Text Box 114"/>
              <p:cNvSpPr txBox="1">
                <a:spLocks noChangeArrowheads="1"/>
              </p:cNvSpPr>
              <p:nvPr/>
            </p:nvSpPr>
            <p:spPr bwMode="auto">
              <a:xfrm>
                <a:off x="1797" y="787"/>
                <a:ext cx="402" cy="3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 i="0"/>
                  <a:t>+</a:t>
                </a:r>
                <a:endParaRPr lang="en-US" altLang="zh-CN" sz="2800" b="0" i="0"/>
              </a:p>
            </p:txBody>
          </p:sp>
          <p:sp>
            <p:nvSpPr>
              <p:cNvPr id="73763" name="Text Box 115"/>
              <p:cNvSpPr txBox="1">
                <a:spLocks noChangeArrowheads="1"/>
              </p:cNvSpPr>
              <p:nvPr/>
            </p:nvSpPr>
            <p:spPr bwMode="auto">
              <a:xfrm>
                <a:off x="1696" y="569"/>
                <a:ext cx="527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400" i="0">
                    <a:ea typeface="创艺简宋体" charset="0"/>
                    <a:cs typeface="创艺简宋体" charset="0"/>
                    <a:sym typeface="Symbol" panose="05050102010706020507" charset="0"/>
                  </a:rPr>
                  <a:t></a:t>
                </a:r>
                <a:endParaRPr lang="en-US" altLang="zh-CN" sz="2400" b="0" i="0"/>
              </a:p>
            </p:txBody>
          </p:sp>
          <p:sp>
            <p:nvSpPr>
              <p:cNvPr id="73764" name="Line 116"/>
              <p:cNvSpPr>
                <a:spLocks noChangeShapeType="1"/>
              </p:cNvSpPr>
              <p:nvPr/>
            </p:nvSpPr>
            <p:spPr bwMode="auto">
              <a:xfrm>
                <a:off x="1286" y="1095"/>
                <a:ext cx="199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3765" name="Line 117"/>
              <p:cNvSpPr>
                <a:spLocks noChangeShapeType="1"/>
              </p:cNvSpPr>
              <p:nvPr/>
            </p:nvSpPr>
            <p:spPr bwMode="auto">
              <a:xfrm>
                <a:off x="2004" y="931"/>
                <a:ext cx="25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3766" name="Line 118"/>
              <p:cNvSpPr>
                <a:spLocks noChangeShapeType="1"/>
              </p:cNvSpPr>
              <p:nvPr/>
            </p:nvSpPr>
            <p:spPr bwMode="auto">
              <a:xfrm>
                <a:off x="1389" y="432"/>
                <a:ext cx="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3767" name="Line 119"/>
              <p:cNvSpPr>
                <a:spLocks noChangeShapeType="1"/>
              </p:cNvSpPr>
              <p:nvPr/>
            </p:nvSpPr>
            <p:spPr bwMode="auto">
              <a:xfrm>
                <a:off x="1286" y="836"/>
                <a:ext cx="199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3768" name="Text Box 120"/>
              <p:cNvSpPr txBox="1">
                <a:spLocks noChangeArrowheads="1"/>
              </p:cNvSpPr>
              <p:nvPr/>
            </p:nvSpPr>
            <p:spPr bwMode="auto">
              <a:xfrm>
                <a:off x="1486" y="656"/>
                <a:ext cx="329" cy="3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 i="0"/>
                  <a:t>–</a:t>
                </a:r>
                <a:endParaRPr lang="en-US" altLang="zh-CN" sz="2800" b="0" i="0"/>
              </a:p>
            </p:txBody>
          </p:sp>
          <p:sp>
            <p:nvSpPr>
              <p:cNvPr id="73769" name="Text Box 121"/>
              <p:cNvSpPr txBox="1">
                <a:spLocks noChangeArrowheads="1"/>
              </p:cNvSpPr>
              <p:nvPr/>
            </p:nvSpPr>
            <p:spPr bwMode="auto">
              <a:xfrm rot="5400000">
                <a:off x="1554" y="581"/>
                <a:ext cx="234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kumimoji="0" lang="en-US" altLang="zh-CN" sz="2400" i="0">
                    <a:sym typeface="Symbol" panose="05050102010706020507" charset="0"/>
                  </a:rPr>
                  <a:t></a:t>
                </a:r>
                <a:endParaRPr kumimoji="0" lang="en-US" altLang="zh-CN" sz="2400" i="0"/>
              </a:p>
            </p:txBody>
          </p:sp>
          <p:sp>
            <p:nvSpPr>
              <p:cNvPr id="73770" name="Oval 122"/>
              <p:cNvSpPr>
                <a:spLocks noChangeArrowheads="1"/>
              </p:cNvSpPr>
              <p:nvPr/>
            </p:nvSpPr>
            <p:spPr bwMode="auto">
              <a:xfrm>
                <a:off x="2253" y="897"/>
                <a:ext cx="63" cy="63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3771" name="Oval 123"/>
              <p:cNvSpPr>
                <a:spLocks noChangeArrowheads="1"/>
              </p:cNvSpPr>
              <p:nvPr/>
            </p:nvSpPr>
            <p:spPr bwMode="auto">
              <a:xfrm>
                <a:off x="576" y="801"/>
                <a:ext cx="63" cy="63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3772" name="Text Box 124"/>
              <p:cNvSpPr txBox="1">
                <a:spLocks noChangeArrowheads="1"/>
              </p:cNvSpPr>
              <p:nvPr/>
            </p:nvSpPr>
            <p:spPr bwMode="auto">
              <a:xfrm>
                <a:off x="991" y="441"/>
                <a:ext cx="353" cy="3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/>
                  <a:t>R</a:t>
                </a:r>
                <a:r>
                  <a:rPr lang="en-US" altLang="zh-CN" sz="2800" i="0" baseline="-25000"/>
                  <a:t>1</a:t>
                </a:r>
                <a:endParaRPr lang="en-US" altLang="zh-CN" sz="2800" i="0"/>
              </a:p>
            </p:txBody>
          </p:sp>
          <p:grpSp>
            <p:nvGrpSpPr>
              <p:cNvPr id="73773" name="Group 125"/>
              <p:cNvGrpSpPr/>
              <p:nvPr/>
            </p:nvGrpSpPr>
            <p:grpSpPr bwMode="auto">
              <a:xfrm>
                <a:off x="2205" y="1329"/>
                <a:ext cx="148" cy="207"/>
                <a:chOff x="2160" y="1713"/>
                <a:chExt cx="148" cy="207"/>
              </a:xfrm>
            </p:grpSpPr>
            <p:grpSp>
              <p:nvGrpSpPr>
                <p:cNvPr id="73786" name="Group 126"/>
                <p:cNvGrpSpPr/>
                <p:nvPr/>
              </p:nvGrpSpPr>
              <p:grpSpPr bwMode="auto">
                <a:xfrm>
                  <a:off x="2160" y="1767"/>
                  <a:ext cx="148" cy="153"/>
                  <a:chOff x="720" y="2736"/>
                  <a:chExt cx="185" cy="192"/>
                </a:xfrm>
              </p:grpSpPr>
              <p:sp>
                <p:nvSpPr>
                  <p:cNvPr id="73788" name="Line 127"/>
                  <p:cNvSpPr>
                    <a:spLocks noChangeShapeType="1"/>
                  </p:cNvSpPr>
                  <p:nvPr/>
                </p:nvSpPr>
                <p:spPr bwMode="auto">
                  <a:xfrm>
                    <a:off x="720" y="2928"/>
                    <a:ext cx="185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latin typeface="Times New Roman" panose="02020603050405020304" charset="0"/>
                    </a:endParaRPr>
                  </a:p>
                </p:txBody>
              </p:sp>
              <p:sp>
                <p:nvSpPr>
                  <p:cNvPr id="73789" name="Line 128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2736"/>
                    <a:ext cx="0" cy="192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latin typeface="Times New Roman" panose="02020603050405020304" charset="0"/>
                    </a:endParaRPr>
                  </a:p>
                </p:txBody>
              </p:sp>
            </p:grpSp>
            <p:sp>
              <p:nvSpPr>
                <p:cNvPr id="73787" name="Oval 129"/>
                <p:cNvSpPr>
                  <a:spLocks noChangeArrowheads="1"/>
                </p:cNvSpPr>
                <p:nvPr/>
              </p:nvSpPr>
              <p:spPr bwMode="auto">
                <a:xfrm>
                  <a:off x="2208" y="1713"/>
                  <a:ext cx="63" cy="63"/>
                </a:xfrm>
                <a:prstGeom prst="ellips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</p:grpSp>
          <p:sp>
            <p:nvSpPr>
              <p:cNvPr id="73774" name="Text Box 130"/>
              <p:cNvSpPr txBox="1">
                <a:spLocks noChangeArrowheads="1"/>
              </p:cNvSpPr>
              <p:nvPr/>
            </p:nvSpPr>
            <p:spPr bwMode="auto">
              <a:xfrm>
                <a:off x="2301" y="777"/>
                <a:ext cx="288" cy="3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 i="0">
                    <a:solidFill>
                      <a:srgbClr val="FF0000"/>
                    </a:solidFill>
                  </a:rPr>
                  <a:t>+</a:t>
                </a:r>
              </a:p>
            </p:txBody>
          </p:sp>
          <p:sp>
            <p:nvSpPr>
              <p:cNvPr id="73775" name="Text Box 131"/>
              <p:cNvSpPr txBox="1">
                <a:spLocks noChangeArrowheads="1"/>
              </p:cNvSpPr>
              <p:nvPr/>
            </p:nvSpPr>
            <p:spPr bwMode="auto">
              <a:xfrm>
                <a:off x="2301" y="1209"/>
                <a:ext cx="288" cy="3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 i="0">
                    <a:solidFill>
                      <a:srgbClr val="FF0000"/>
                    </a:solidFill>
                  </a:rPr>
                  <a:t>–</a:t>
                </a:r>
              </a:p>
            </p:txBody>
          </p:sp>
          <p:grpSp>
            <p:nvGrpSpPr>
              <p:cNvPr id="73776" name="Group 132"/>
              <p:cNvGrpSpPr/>
              <p:nvPr/>
            </p:nvGrpSpPr>
            <p:grpSpPr bwMode="auto">
              <a:xfrm>
                <a:off x="768" y="1104"/>
                <a:ext cx="193" cy="197"/>
                <a:chOff x="720" y="2736"/>
                <a:chExt cx="185" cy="192"/>
              </a:xfrm>
            </p:grpSpPr>
            <p:sp>
              <p:nvSpPr>
                <p:cNvPr id="73784" name="Line 133"/>
                <p:cNvSpPr>
                  <a:spLocks noChangeShapeType="1"/>
                </p:cNvSpPr>
                <p:nvPr/>
              </p:nvSpPr>
              <p:spPr bwMode="auto">
                <a:xfrm>
                  <a:off x="720" y="2928"/>
                  <a:ext cx="185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73785" name="Line 134"/>
                <p:cNvSpPr>
                  <a:spLocks noChangeShapeType="1"/>
                </p:cNvSpPr>
                <p:nvPr/>
              </p:nvSpPr>
              <p:spPr bwMode="auto">
                <a:xfrm>
                  <a:off x="816" y="2736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</p:grpSp>
          <p:sp>
            <p:nvSpPr>
              <p:cNvPr id="73777" name="Text Box 135"/>
              <p:cNvSpPr txBox="1">
                <a:spLocks noChangeArrowheads="1"/>
              </p:cNvSpPr>
              <p:nvPr/>
            </p:nvSpPr>
            <p:spPr bwMode="auto">
              <a:xfrm>
                <a:off x="359" y="681"/>
                <a:ext cx="288" cy="3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 i="0">
                    <a:solidFill>
                      <a:srgbClr val="FF0000"/>
                    </a:solidFill>
                  </a:rPr>
                  <a:t>+</a:t>
                </a:r>
              </a:p>
            </p:txBody>
          </p:sp>
          <p:grpSp>
            <p:nvGrpSpPr>
              <p:cNvPr id="73778" name="Group 136"/>
              <p:cNvGrpSpPr/>
              <p:nvPr/>
            </p:nvGrpSpPr>
            <p:grpSpPr bwMode="auto">
              <a:xfrm>
                <a:off x="524" y="1329"/>
                <a:ext cx="148" cy="207"/>
                <a:chOff x="2160" y="1713"/>
                <a:chExt cx="148" cy="207"/>
              </a:xfrm>
            </p:grpSpPr>
            <p:grpSp>
              <p:nvGrpSpPr>
                <p:cNvPr id="73780" name="Group 137"/>
                <p:cNvGrpSpPr/>
                <p:nvPr/>
              </p:nvGrpSpPr>
              <p:grpSpPr bwMode="auto">
                <a:xfrm>
                  <a:off x="2160" y="1767"/>
                  <a:ext cx="148" cy="153"/>
                  <a:chOff x="720" y="2736"/>
                  <a:chExt cx="185" cy="192"/>
                </a:xfrm>
              </p:grpSpPr>
              <p:sp>
                <p:nvSpPr>
                  <p:cNvPr id="73782" name="Line 138"/>
                  <p:cNvSpPr>
                    <a:spLocks noChangeShapeType="1"/>
                  </p:cNvSpPr>
                  <p:nvPr/>
                </p:nvSpPr>
                <p:spPr bwMode="auto">
                  <a:xfrm>
                    <a:off x="720" y="2928"/>
                    <a:ext cx="185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latin typeface="Times New Roman" panose="02020603050405020304" charset="0"/>
                    </a:endParaRPr>
                  </a:p>
                </p:txBody>
              </p:sp>
              <p:sp>
                <p:nvSpPr>
                  <p:cNvPr id="73783" name="Line 139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2736"/>
                    <a:ext cx="0" cy="192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latin typeface="Times New Roman" panose="02020603050405020304" charset="0"/>
                    </a:endParaRPr>
                  </a:p>
                </p:txBody>
              </p:sp>
            </p:grpSp>
            <p:sp>
              <p:nvSpPr>
                <p:cNvPr id="73781" name="Oval 140"/>
                <p:cNvSpPr>
                  <a:spLocks noChangeArrowheads="1"/>
                </p:cNvSpPr>
                <p:nvPr/>
              </p:nvSpPr>
              <p:spPr bwMode="auto">
                <a:xfrm>
                  <a:off x="2208" y="1713"/>
                  <a:ext cx="63" cy="63"/>
                </a:xfrm>
                <a:prstGeom prst="ellips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</p:grpSp>
          <p:sp>
            <p:nvSpPr>
              <p:cNvPr id="73779" name="Text Box 141"/>
              <p:cNvSpPr txBox="1">
                <a:spLocks noChangeArrowheads="1"/>
              </p:cNvSpPr>
              <p:nvPr/>
            </p:nvSpPr>
            <p:spPr bwMode="auto">
              <a:xfrm>
                <a:off x="336" y="1185"/>
                <a:ext cx="288" cy="3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 i="0">
                    <a:solidFill>
                      <a:srgbClr val="FF0000"/>
                    </a:solidFill>
                  </a:rPr>
                  <a:t>–</a:t>
                </a:r>
              </a:p>
            </p:txBody>
          </p:sp>
        </p:grpSp>
      </p:grpSp>
      <p:sp>
        <p:nvSpPr>
          <p:cNvPr id="102549" name="Line 149"/>
          <p:cNvSpPr>
            <a:spLocks noChangeShapeType="1"/>
          </p:cNvSpPr>
          <p:nvPr/>
        </p:nvSpPr>
        <p:spPr bwMode="auto">
          <a:xfrm>
            <a:off x="4879975" y="6153150"/>
            <a:ext cx="3429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</a:ln>
        </p:spPr>
        <p:txBody>
          <a:bodyPr/>
          <a:lstStyle/>
          <a:p>
            <a:endParaRPr lang="zh-CN" altLang="en-US">
              <a:latin typeface="Times New Roman" panose="0202060305040502030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2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2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02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5" dur="500"/>
                                        <p:tgtEl>
                                          <p:spTgt spid="102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02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02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024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024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102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19" grpId="0" animBg="1"/>
      <p:bldP spid="102420" grpId="0" autoUpdateAnimBg="0"/>
      <p:bldP spid="102421" grpId="0" autoUpdateAnimBg="0"/>
      <p:bldP spid="102477" grpId="0" animBg="1"/>
      <p:bldP spid="102495" grpId="0" animBg="1" autoUpdateAnimBg="0"/>
      <p:bldP spid="10254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ext Box 2"/>
          <p:cNvSpPr txBox="1">
            <a:spLocks noChangeArrowheads="1"/>
          </p:cNvSpPr>
          <p:nvPr/>
        </p:nvSpPr>
        <p:spPr bwMode="auto">
          <a:xfrm>
            <a:off x="609600" y="3048000"/>
            <a:ext cx="3505200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i="0">
                <a:effectLst>
                  <a:outerShdw blurRad="38100" dist="38100" dir="2700000" algn="tl">
                    <a:srgbClr val="DDDDDD"/>
                  </a:outerShdw>
                </a:effectLst>
              </a:rPr>
              <a:t>根据叠加原理，有</a:t>
            </a:r>
            <a:endParaRPr lang="zh-CN" altLang="en-US" sz="2800" b="0" i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graphicFrame>
        <p:nvGraphicFramePr>
          <p:cNvPr id="103427" name="Object 3"/>
          <p:cNvGraphicFramePr>
            <a:graphicFrameLocks noChangeAspect="1"/>
          </p:cNvGraphicFramePr>
          <p:nvPr/>
        </p:nvGraphicFramePr>
        <p:xfrm>
          <a:off x="852488" y="3546475"/>
          <a:ext cx="5532437" cy="1096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37" name="Equation" r:id="rId3" imgW="2908300" imgH="431800" progId="Equation.3">
                  <p:embed/>
                </p:oleObj>
              </mc:Choice>
              <mc:Fallback>
                <p:oleObj name="Equation" r:id="rId3" imgW="2908300" imgH="431800" progId="Equation.3">
                  <p:embed/>
                  <p:pic>
                    <p:nvPicPr>
                      <p:cNvPr id="0" name="图片 771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488" y="3546475"/>
                        <a:ext cx="5532437" cy="1096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"/>
          <p:cNvGrpSpPr/>
          <p:nvPr/>
        </p:nvGrpSpPr>
        <p:grpSpPr bwMode="auto">
          <a:xfrm>
            <a:off x="4953000" y="808038"/>
            <a:ext cx="2667000" cy="1676400"/>
            <a:chOff x="3504" y="672"/>
            <a:chExt cx="1680" cy="1056"/>
          </a:xfrm>
        </p:grpSpPr>
        <p:sp>
          <p:nvSpPr>
            <p:cNvPr id="74834" name="Line 6"/>
            <p:cNvSpPr>
              <a:spLocks noChangeShapeType="1"/>
            </p:cNvSpPr>
            <p:nvPr/>
          </p:nvSpPr>
          <p:spPr bwMode="auto">
            <a:xfrm>
              <a:off x="4464" y="1248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4835" name="Line 7"/>
            <p:cNvSpPr>
              <a:spLocks noChangeShapeType="1"/>
            </p:cNvSpPr>
            <p:nvPr/>
          </p:nvSpPr>
          <p:spPr bwMode="auto">
            <a:xfrm>
              <a:off x="4464" y="1248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4836" name="Line 8"/>
            <p:cNvSpPr>
              <a:spLocks noChangeShapeType="1"/>
            </p:cNvSpPr>
            <p:nvPr/>
          </p:nvSpPr>
          <p:spPr bwMode="auto">
            <a:xfrm flipV="1">
              <a:off x="4464" y="1248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4837" name="Line 9"/>
            <p:cNvSpPr>
              <a:spLocks noChangeShapeType="1"/>
            </p:cNvSpPr>
            <p:nvPr/>
          </p:nvSpPr>
          <p:spPr bwMode="auto">
            <a:xfrm>
              <a:off x="4416" y="1248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4838" name="Line 10"/>
            <p:cNvSpPr>
              <a:spLocks noChangeShapeType="1"/>
            </p:cNvSpPr>
            <p:nvPr/>
          </p:nvSpPr>
          <p:spPr bwMode="auto">
            <a:xfrm>
              <a:off x="4512" y="1248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4839" name="Line 11"/>
            <p:cNvSpPr>
              <a:spLocks noChangeShapeType="1"/>
            </p:cNvSpPr>
            <p:nvPr/>
          </p:nvSpPr>
          <p:spPr bwMode="auto">
            <a:xfrm>
              <a:off x="4512" y="1248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4840" name="Line 12"/>
            <p:cNvSpPr>
              <a:spLocks noChangeShapeType="1"/>
            </p:cNvSpPr>
            <p:nvPr/>
          </p:nvSpPr>
          <p:spPr bwMode="auto">
            <a:xfrm>
              <a:off x="4512" y="1248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4841" name="Line 13"/>
            <p:cNvSpPr>
              <a:spLocks noChangeShapeType="1"/>
            </p:cNvSpPr>
            <p:nvPr/>
          </p:nvSpPr>
          <p:spPr bwMode="auto">
            <a:xfrm>
              <a:off x="4464" y="1200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4842" name="Line 14"/>
            <p:cNvSpPr>
              <a:spLocks noChangeShapeType="1"/>
            </p:cNvSpPr>
            <p:nvPr/>
          </p:nvSpPr>
          <p:spPr bwMode="auto">
            <a:xfrm>
              <a:off x="4464" y="1200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4843" name="Line 15"/>
            <p:cNvSpPr>
              <a:spLocks noChangeShapeType="1"/>
            </p:cNvSpPr>
            <p:nvPr/>
          </p:nvSpPr>
          <p:spPr bwMode="auto">
            <a:xfrm flipV="1">
              <a:off x="4464" y="1200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4844" name="Line 16"/>
            <p:cNvSpPr>
              <a:spLocks noChangeShapeType="1"/>
            </p:cNvSpPr>
            <p:nvPr/>
          </p:nvSpPr>
          <p:spPr bwMode="auto">
            <a:xfrm>
              <a:off x="4416" y="1200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4845" name="Line 17"/>
            <p:cNvSpPr>
              <a:spLocks noChangeShapeType="1"/>
            </p:cNvSpPr>
            <p:nvPr/>
          </p:nvSpPr>
          <p:spPr bwMode="auto">
            <a:xfrm>
              <a:off x="4512" y="1200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4846" name="Line 18"/>
            <p:cNvSpPr>
              <a:spLocks noChangeShapeType="1"/>
            </p:cNvSpPr>
            <p:nvPr/>
          </p:nvSpPr>
          <p:spPr bwMode="auto">
            <a:xfrm>
              <a:off x="4512" y="1200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4847" name="Line 19"/>
            <p:cNvSpPr>
              <a:spLocks noChangeShapeType="1"/>
            </p:cNvSpPr>
            <p:nvPr/>
          </p:nvSpPr>
          <p:spPr bwMode="auto">
            <a:xfrm>
              <a:off x="4512" y="1200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4848" name="Line 20"/>
            <p:cNvSpPr>
              <a:spLocks noChangeShapeType="1"/>
            </p:cNvSpPr>
            <p:nvPr/>
          </p:nvSpPr>
          <p:spPr bwMode="auto">
            <a:xfrm>
              <a:off x="4224" y="1152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4849" name="Line 21"/>
            <p:cNvSpPr>
              <a:spLocks noChangeShapeType="1"/>
            </p:cNvSpPr>
            <p:nvPr/>
          </p:nvSpPr>
          <p:spPr bwMode="auto">
            <a:xfrm>
              <a:off x="4800" y="1152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4850" name="Line 22"/>
            <p:cNvSpPr>
              <a:spLocks noChangeShapeType="1"/>
            </p:cNvSpPr>
            <p:nvPr/>
          </p:nvSpPr>
          <p:spPr bwMode="auto">
            <a:xfrm rot="5400000">
              <a:off x="4104" y="648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4851" name="Line 23"/>
            <p:cNvSpPr>
              <a:spLocks noChangeShapeType="1"/>
            </p:cNvSpPr>
            <p:nvPr/>
          </p:nvSpPr>
          <p:spPr bwMode="auto">
            <a:xfrm rot="5400000">
              <a:off x="4104" y="1704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grpSp>
          <p:nvGrpSpPr>
            <p:cNvPr id="74852" name="Group 24"/>
            <p:cNvGrpSpPr/>
            <p:nvPr/>
          </p:nvGrpSpPr>
          <p:grpSpPr bwMode="auto">
            <a:xfrm>
              <a:off x="3552" y="672"/>
              <a:ext cx="1632" cy="1056"/>
              <a:chOff x="3744" y="720"/>
              <a:chExt cx="1632" cy="1056"/>
            </a:xfrm>
          </p:grpSpPr>
          <p:sp>
            <p:nvSpPr>
              <p:cNvPr id="74859" name="Line 25"/>
              <p:cNvSpPr>
                <a:spLocks noChangeShapeType="1"/>
              </p:cNvSpPr>
              <p:nvPr/>
            </p:nvSpPr>
            <p:spPr bwMode="auto">
              <a:xfrm>
                <a:off x="4992" y="720"/>
                <a:ext cx="0" cy="816"/>
              </a:xfrm>
              <a:prstGeom prst="line">
                <a:avLst/>
              </a:prstGeom>
              <a:noFill/>
              <a:ln w="38100">
                <a:solidFill>
                  <a:srgbClr val="008000"/>
                </a:solidFill>
                <a:round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4860" name="Line 26"/>
              <p:cNvSpPr>
                <a:spLocks noChangeShapeType="1"/>
              </p:cNvSpPr>
              <p:nvPr/>
            </p:nvSpPr>
            <p:spPr bwMode="auto">
              <a:xfrm>
                <a:off x="4992" y="1776"/>
                <a:ext cx="240" cy="0"/>
              </a:xfrm>
              <a:prstGeom prst="line">
                <a:avLst/>
              </a:prstGeom>
              <a:noFill/>
              <a:ln w="38100">
                <a:solidFill>
                  <a:srgbClr val="008000"/>
                </a:solidFill>
                <a:round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4861" name="Line 27"/>
              <p:cNvSpPr>
                <a:spLocks noChangeShapeType="1"/>
              </p:cNvSpPr>
              <p:nvPr/>
            </p:nvSpPr>
            <p:spPr bwMode="auto">
              <a:xfrm>
                <a:off x="3744" y="720"/>
                <a:ext cx="864" cy="0"/>
              </a:xfrm>
              <a:prstGeom prst="line">
                <a:avLst/>
              </a:prstGeom>
              <a:noFill/>
              <a:ln w="38100">
                <a:solidFill>
                  <a:srgbClr val="008000"/>
                </a:solidFill>
                <a:round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4862" name="Line 28"/>
              <p:cNvSpPr>
                <a:spLocks noChangeShapeType="1"/>
              </p:cNvSpPr>
              <p:nvPr/>
            </p:nvSpPr>
            <p:spPr bwMode="auto">
              <a:xfrm>
                <a:off x="4608" y="720"/>
                <a:ext cx="384" cy="0"/>
              </a:xfrm>
              <a:prstGeom prst="line">
                <a:avLst/>
              </a:prstGeom>
              <a:noFill/>
              <a:ln w="38100">
                <a:solidFill>
                  <a:srgbClr val="008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4863" name="Line 29"/>
              <p:cNvSpPr>
                <a:spLocks noChangeShapeType="1"/>
              </p:cNvSpPr>
              <p:nvPr/>
            </p:nvSpPr>
            <p:spPr bwMode="auto">
              <a:xfrm>
                <a:off x="4992" y="1440"/>
                <a:ext cx="0" cy="336"/>
              </a:xfrm>
              <a:prstGeom prst="line">
                <a:avLst/>
              </a:prstGeom>
              <a:noFill/>
              <a:ln w="38100">
                <a:solidFill>
                  <a:srgbClr val="008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4864" name="Line 30"/>
              <p:cNvSpPr>
                <a:spLocks noChangeShapeType="1"/>
              </p:cNvSpPr>
              <p:nvPr/>
            </p:nvSpPr>
            <p:spPr bwMode="auto">
              <a:xfrm>
                <a:off x="5232" y="1776"/>
                <a:ext cx="144" cy="0"/>
              </a:xfrm>
              <a:prstGeom prst="line">
                <a:avLst/>
              </a:prstGeom>
              <a:noFill/>
              <a:ln w="38100">
                <a:solidFill>
                  <a:srgbClr val="008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  <p:grpSp>
          <p:nvGrpSpPr>
            <p:cNvPr id="74853" name="Group 31"/>
            <p:cNvGrpSpPr/>
            <p:nvPr/>
          </p:nvGrpSpPr>
          <p:grpSpPr bwMode="auto">
            <a:xfrm>
              <a:off x="4224" y="672"/>
              <a:ext cx="864" cy="1056"/>
              <a:chOff x="4416" y="720"/>
              <a:chExt cx="576" cy="1056"/>
            </a:xfrm>
          </p:grpSpPr>
          <p:sp>
            <p:nvSpPr>
              <p:cNvPr id="74855" name="Line 32"/>
              <p:cNvSpPr>
                <a:spLocks noChangeShapeType="1"/>
              </p:cNvSpPr>
              <p:nvPr/>
            </p:nvSpPr>
            <p:spPr bwMode="auto">
              <a:xfrm flipH="1">
                <a:off x="4656" y="1776"/>
                <a:ext cx="336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prstDash val="dash"/>
                <a:round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4856" name="Line 33"/>
              <p:cNvSpPr>
                <a:spLocks noChangeShapeType="1"/>
              </p:cNvSpPr>
              <p:nvPr/>
            </p:nvSpPr>
            <p:spPr bwMode="auto">
              <a:xfrm flipH="1">
                <a:off x="4416" y="1776"/>
                <a:ext cx="240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prstDash val="dash"/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4857" name="Line 34"/>
              <p:cNvSpPr>
                <a:spLocks noChangeShapeType="1"/>
              </p:cNvSpPr>
              <p:nvPr/>
            </p:nvSpPr>
            <p:spPr bwMode="auto">
              <a:xfrm flipH="1" flipV="1">
                <a:off x="4416" y="1056"/>
                <a:ext cx="0" cy="72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prstDash val="dash"/>
                <a:round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4858" name="Line 35"/>
              <p:cNvSpPr>
                <a:spLocks noChangeShapeType="1"/>
              </p:cNvSpPr>
              <p:nvPr/>
            </p:nvSpPr>
            <p:spPr bwMode="auto">
              <a:xfrm flipV="1">
                <a:off x="4416" y="720"/>
                <a:ext cx="0" cy="336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prstDash val="dash"/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  <p:sp>
          <p:nvSpPr>
            <p:cNvPr id="74854" name="Line 36"/>
            <p:cNvSpPr>
              <a:spLocks noChangeShapeType="1"/>
            </p:cNvSpPr>
            <p:nvPr/>
          </p:nvSpPr>
          <p:spPr bwMode="auto">
            <a:xfrm flipH="1">
              <a:off x="3504" y="672"/>
              <a:ext cx="720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tailEnd type="triangle" w="med" len="med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</p:grpSp>
      <p:sp>
        <p:nvSpPr>
          <p:cNvPr id="103461" name="Text Box 37"/>
          <p:cNvSpPr txBox="1">
            <a:spLocks noChangeArrowheads="1"/>
          </p:cNvSpPr>
          <p:nvPr/>
        </p:nvSpPr>
        <p:spPr bwMode="auto">
          <a:xfrm>
            <a:off x="457200" y="5410200"/>
            <a:ext cx="8153400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i="0">
                <a:effectLst>
                  <a:outerShdw blurRad="38100" dist="38100" dir="2700000" algn="tl">
                    <a:srgbClr val="DDDDDD"/>
                  </a:outerShdw>
                </a:effectLst>
              </a:rPr>
              <a:t>改变参考电压</a:t>
            </a:r>
            <a:r>
              <a:rPr lang="en-US" altLang="zh-CN" sz="2800">
                <a:effectLst>
                  <a:outerShdw blurRad="38100" dist="38100" dir="2700000" algn="tl">
                    <a:srgbClr val="DDDDDD"/>
                  </a:outerShdw>
                </a:effectLst>
              </a:rPr>
              <a:t>U</a:t>
            </a:r>
            <a:r>
              <a:rPr lang="en-US" altLang="zh-CN" sz="2800" i="0" baseline="-25000">
                <a:effectLst>
                  <a:outerShdw blurRad="38100" dist="38100" dir="2700000" algn="tl">
                    <a:srgbClr val="DDDDDD"/>
                  </a:outerShdw>
                </a:effectLst>
              </a:rPr>
              <a:t>R</a:t>
            </a:r>
            <a:r>
              <a:rPr lang="zh-CN" altLang="en-US" sz="2800" i="0">
                <a:effectLst>
                  <a:outerShdw blurRad="38100" dist="38100" dir="2700000" algn="tl">
                    <a:srgbClr val="DDDDDD"/>
                  </a:outerShdw>
                </a:effectLst>
              </a:rPr>
              <a:t>，可使传输特性沿横轴移动</a:t>
            </a:r>
            <a:r>
              <a:rPr lang="zh-CN" altLang="en-US" sz="2800" i="0">
                <a:solidFill>
                  <a:schemeClr val="bg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。</a:t>
            </a:r>
            <a:endParaRPr lang="zh-CN" altLang="en-US" sz="2800" b="0" i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grpSp>
        <p:nvGrpSpPr>
          <p:cNvPr id="5" name="Group 38"/>
          <p:cNvGrpSpPr/>
          <p:nvPr/>
        </p:nvGrpSpPr>
        <p:grpSpPr bwMode="auto">
          <a:xfrm>
            <a:off x="762000" y="4724400"/>
            <a:ext cx="7696200" cy="631825"/>
            <a:chOff x="528" y="2976"/>
            <a:chExt cx="5136" cy="448"/>
          </a:xfrm>
        </p:grpSpPr>
        <p:sp>
          <p:nvSpPr>
            <p:cNvPr id="74831" name="Text Box 39"/>
            <p:cNvSpPr txBox="1">
              <a:spLocks noChangeArrowheads="1"/>
            </p:cNvSpPr>
            <p:nvPr/>
          </p:nvSpPr>
          <p:spPr bwMode="auto">
            <a:xfrm>
              <a:off x="528" y="3024"/>
              <a:ext cx="672" cy="369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 i="0"/>
                <a:t>可见：</a:t>
              </a:r>
              <a:endParaRPr lang="zh-CN" altLang="en-US" sz="2800" b="0" i="0"/>
            </a:p>
          </p:txBody>
        </p:sp>
        <p:sp>
          <p:nvSpPr>
            <p:cNvPr id="74832" name="Text Box 40"/>
            <p:cNvSpPr txBox="1">
              <a:spLocks noChangeArrowheads="1"/>
            </p:cNvSpPr>
            <p:nvPr/>
          </p:nvSpPr>
          <p:spPr bwMode="auto">
            <a:xfrm>
              <a:off x="2544" y="3024"/>
              <a:ext cx="3120" cy="369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 i="0" dirty="0"/>
                <a:t>传输特性不再对称于纵轴，</a:t>
              </a:r>
              <a:endParaRPr lang="zh-CN" altLang="en-US" sz="2800" b="0" i="0" dirty="0"/>
            </a:p>
          </p:txBody>
        </p:sp>
        <p:graphicFrame>
          <p:nvGraphicFramePr>
            <p:cNvPr id="74833" name="Object 41"/>
            <p:cNvGraphicFramePr>
              <a:graphicFrameLocks noChangeAspect="1"/>
            </p:cNvGraphicFramePr>
            <p:nvPr/>
          </p:nvGraphicFramePr>
          <p:xfrm>
            <a:off x="1301" y="2976"/>
            <a:ext cx="1195" cy="4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238" name="公式" r:id="rId5" imgW="850900" imgH="215900" progId="Equation.3">
                    <p:embed/>
                  </p:oleObj>
                </mc:Choice>
                <mc:Fallback>
                  <p:oleObj name="公式" r:id="rId5" imgW="850900" imgH="215900" progId="Equation.3">
                    <p:embed/>
                    <p:pic>
                      <p:nvPicPr>
                        <p:cNvPr id="0" name="图片 771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01" y="2976"/>
                          <a:ext cx="1195" cy="4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4759" name="Group 45"/>
          <p:cNvGrpSpPr/>
          <p:nvPr/>
        </p:nvGrpSpPr>
        <p:grpSpPr bwMode="auto">
          <a:xfrm>
            <a:off x="690563" y="823913"/>
            <a:ext cx="3805237" cy="2147887"/>
            <a:chOff x="192" y="96"/>
            <a:chExt cx="2397" cy="1353"/>
          </a:xfrm>
        </p:grpSpPr>
        <p:sp>
          <p:nvSpPr>
            <p:cNvPr id="74783" name="Oval 46"/>
            <p:cNvSpPr>
              <a:spLocks noChangeArrowheads="1"/>
            </p:cNvSpPr>
            <p:nvPr/>
          </p:nvSpPr>
          <p:spPr bwMode="auto">
            <a:xfrm rot="5400000">
              <a:off x="624" y="960"/>
              <a:ext cx="192" cy="19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4784" name="Line 47"/>
            <p:cNvSpPr>
              <a:spLocks noChangeShapeType="1"/>
            </p:cNvSpPr>
            <p:nvPr/>
          </p:nvSpPr>
          <p:spPr bwMode="auto">
            <a:xfrm>
              <a:off x="1119" y="96"/>
              <a:ext cx="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4785" name="Line 48"/>
            <p:cNvSpPr>
              <a:spLocks noChangeShapeType="1"/>
            </p:cNvSpPr>
            <p:nvPr/>
          </p:nvSpPr>
          <p:spPr bwMode="auto">
            <a:xfrm>
              <a:off x="637" y="1296"/>
              <a:ext cx="17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4786" name="Line 49"/>
            <p:cNvSpPr>
              <a:spLocks noChangeShapeType="1"/>
            </p:cNvSpPr>
            <p:nvPr/>
          </p:nvSpPr>
          <p:spPr bwMode="auto">
            <a:xfrm>
              <a:off x="720" y="768"/>
              <a:ext cx="0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4787" name="Text Box 50"/>
            <p:cNvSpPr txBox="1">
              <a:spLocks noChangeArrowheads="1"/>
            </p:cNvSpPr>
            <p:nvPr/>
          </p:nvSpPr>
          <p:spPr bwMode="auto">
            <a:xfrm>
              <a:off x="720" y="768"/>
              <a:ext cx="192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i="0">
                  <a:solidFill>
                    <a:srgbClr val="FF0000"/>
                  </a:solidFill>
                </a:rPr>
                <a:t>+</a:t>
              </a:r>
              <a:endParaRPr lang="en-US" altLang="zh-CN" sz="2400" b="0" i="0">
                <a:solidFill>
                  <a:srgbClr val="FF0000"/>
                </a:solidFill>
              </a:endParaRPr>
            </a:p>
          </p:txBody>
        </p:sp>
        <p:sp>
          <p:nvSpPr>
            <p:cNvPr id="74788" name="Text Box 51"/>
            <p:cNvSpPr txBox="1">
              <a:spLocks noChangeArrowheads="1"/>
            </p:cNvSpPr>
            <p:nvPr/>
          </p:nvSpPr>
          <p:spPr bwMode="auto">
            <a:xfrm>
              <a:off x="768" y="912"/>
              <a:ext cx="384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>
                  <a:solidFill>
                    <a:srgbClr val="000099"/>
                  </a:solidFill>
                </a:rPr>
                <a:t>U</a:t>
              </a:r>
              <a:r>
                <a:rPr lang="en-US" altLang="zh-CN" sz="2400" i="0" baseline="-25000">
                  <a:solidFill>
                    <a:srgbClr val="000099"/>
                  </a:solidFill>
                </a:rPr>
                <a:t>R</a:t>
              </a:r>
              <a:endParaRPr lang="en-US" altLang="zh-CN" sz="3200" i="0">
                <a:solidFill>
                  <a:srgbClr val="000099"/>
                </a:solidFill>
              </a:endParaRPr>
            </a:p>
          </p:txBody>
        </p:sp>
        <p:sp>
          <p:nvSpPr>
            <p:cNvPr id="74789" name="Text Box 52"/>
            <p:cNvSpPr txBox="1">
              <a:spLocks noChangeArrowheads="1"/>
            </p:cNvSpPr>
            <p:nvPr/>
          </p:nvSpPr>
          <p:spPr bwMode="auto">
            <a:xfrm>
              <a:off x="720" y="1033"/>
              <a:ext cx="212" cy="2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i="0">
                  <a:solidFill>
                    <a:srgbClr val="FF0000"/>
                  </a:solidFill>
                  <a:ea typeface="楷体_GB2312" charset="0"/>
                  <a:cs typeface="楷体_GB2312" charset="0"/>
                </a:rPr>
                <a:t>–</a:t>
              </a:r>
              <a:endParaRPr lang="en-US" altLang="zh-CN" sz="3200" i="0">
                <a:solidFill>
                  <a:srgbClr val="FF0000"/>
                </a:solidFill>
                <a:ea typeface="楷体_GB2312" charset="0"/>
                <a:cs typeface="楷体_GB2312" charset="0"/>
              </a:endParaRPr>
            </a:p>
          </p:txBody>
        </p:sp>
        <p:grpSp>
          <p:nvGrpSpPr>
            <p:cNvPr id="74790" name="Group 53"/>
            <p:cNvGrpSpPr/>
            <p:nvPr/>
          </p:nvGrpSpPr>
          <p:grpSpPr bwMode="auto">
            <a:xfrm>
              <a:off x="1248" y="615"/>
              <a:ext cx="723" cy="834"/>
              <a:chOff x="1392" y="942"/>
              <a:chExt cx="723" cy="834"/>
            </a:xfrm>
          </p:grpSpPr>
          <p:sp>
            <p:nvSpPr>
              <p:cNvPr id="74825" name="Rectangle 54"/>
              <p:cNvSpPr>
                <a:spLocks noChangeArrowheads="1"/>
              </p:cNvSpPr>
              <p:nvPr/>
            </p:nvSpPr>
            <p:spPr bwMode="auto">
              <a:xfrm rot="10800000">
                <a:off x="1627" y="1440"/>
                <a:ext cx="245" cy="96"/>
              </a:xfrm>
              <a:prstGeom prst="rect">
                <a:avLst/>
              </a:prstGeom>
              <a:noFill/>
              <a:ln w="38100">
                <a:solidFill>
                  <a:srgbClr val="0000FF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4826" name="Line 55"/>
              <p:cNvSpPr>
                <a:spLocks noChangeShapeType="1"/>
              </p:cNvSpPr>
              <p:nvPr/>
            </p:nvSpPr>
            <p:spPr bwMode="auto">
              <a:xfrm>
                <a:off x="1392" y="1104"/>
                <a:ext cx="0" cy="399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4827" name="Line 56"/>
              <p:cNvSpPr>
                <a:spLocks noChangeShapeType="1"/>
              </p:cNvSpPr>
              <p:nvPr/>
            </p:nvSpPr>
            <p:spPr bwMode="auto">
              <a:xfrm>
                <a:off x="1392" y="1480"/>
                <a:ext cx="243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4828" name="Line 57"/>
              <p:cNvSpPr>
                <a:spLocks noChangeShapeType="1"/>
              </p:cNvSpPr>
              <p:nvPr/>
            </p:nvSpPr>
            <p:spPr bwMode="auto">
              <a:xfrm>
                <a:off x="1868" y="1480"/>
                <a:ext cx="247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4829" name="Line 58"/>
              <p:cNvSpPr>
                <a:spLocks noChangeShapeType="1"/>
              </p:cNvSpPr>
              <p:nvPr/>
            </p:nvSpPr>
            <p:spPr bwMode="auto">
              <a:xfrm flipV="1">
                <a:off x="2112" y="942"/>
                <a:ext cx="0" cy="56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4830" name="Text Box 59"/>
              <p:cNvSpPr txBox="1">
                <a:spLocks noChangeArrowheads="1"/>
              </p:cNvSpPr>
              <p:nvPr/>
            </p:nvSpPr>
            <p:spPr bwMode="auto">
              <a:xfrm>
                <a:off x="1584" y="1488"/>
                <a:ext cx="52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400"/>
                  <a:t>R</a:t>
                </a:r>
                <a:r>
                  <a:rPr lang="en-US" altLang="zh-CN" sz="2400" i="0" baseline="-25000"/>
                  <a:t>F</a:t>
                </a:r>
                <a:endParaRPr lang="en-US" altLang="zh-CN" sz="2400" b="0" i="0"/>
              </a:p>
            </p:txBody>
          </p:sp>
        </p:grpSp>
        <p:sp>
          <p:nvSpPr>
            <p:cNvPr id="74791" name="Rectangle 60"/>
            <p:cNvSpPr>
              <a:spLocks noChangeArrowheads="1"/>
            </p:cNvSpPr>
            <p:nvPr/>
          </p:nvSpPr>
          <p:spPr bwMode="auto">
            <a:xfrm>
              <a:off x="864" y="768"/>
              <a:ext cx="359" cy="29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400" b="1" i="1" dirty="0">
                  <a:latin typeface="Times New Roman" panose="02020603050405020304"/>
                  <a:cs typeface="Times New Roman" panose="02020603050405020304"/>
                </a:rPr>
                <a:t>R</a:t>
              </a:r>
              <a:r>
                <a:rPr lang="en-US" altLang="zh-CN" sz="2400" b="1" i="1" baseline="-25000" dirty="0">
                  <a:latin typeface="Times New Roman" panose="02020603050405020304"/>
                  <a:cs typeface="Times New Roman" panose="02020603050405020304"/>
                </a:rPr>
                <a:t>2</a:t>
              </a:r>
            </a:p>
          </p:txBody>
        </p:sp>
        <p:sp>
          <p:nvSpPr>
            <p:cNvPr id="74792" name="Text Box 61"/>
            <p:cNvSpPr txBox="1">
              <a:spLocks noChangeArrowheads="1"/>
            </p:cNvSpPr>
            <p:nvPr/>
          </p:nvSpPr>
          <p:spPr bwMode="auto">
            <a:xfrm>
              <a:off x="2157" y="633"/>
              <a:ext cx="432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olidFill>
                    <a:srgbClr val="000099"/>
                  </a:solidFill>
                </a:rPr>
                <a:t>u</a:t>
              </a:r>
              <a:r>
                <a:rPr lang="en-US" altLang="zh-CN" sz="2800" i="0" baseline="-25000">
                  <a:solidFill>
                    <a:srgbClr val="000099"/>
                  </a:solidFill>
                </a:rPr>
                <a:t>o</a:t>
              </a:r>
              <a:endParaRPr lang="en-US" altLang="zh-CN" sz="2800" i="0">
                <a:solidFill>
                  <a:srgbClr val="000099"/>
                </a:solidFill>
              </a:endParaRPr>
            </a:p>
          </p:txBody>
        </p:sp>
        <p:sp>
          <p:nvSpPr>
            <p:cNvPr id="74793" name="Text Box 62"/>
            <p:cNvSpPr txBox="1">
              <a:spLocks noChangeArrowheads="1"/>
            </p:cNvSpPr>
            <p:nvPr/>
          </p:nvSpPr>
          <p:spPr bwMode="auto">
            <a:xfrm>
              <a:off x="192" y="585"/>
              <a:ext cx="432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olidFill>
                    <a:srgbClr val="000099"/>
                  </a:solidFill>
                </a:rPr>
                <a:t>u</a:t>
              </a:r>
              <a:r>
                <a:rPr lang="en-US" altLang="zh-CN" sz="2800" i="0" baseline="-25000">
                  <a:solidFill>
                    <a:srgbClr val="000099"/>
                  </a:solidFill>
                </a:rPr>
                <a:t>i</a:t>
              </a:r>
              <a:endParaRPr lang="en-US" altLang="zh-CN" sz="2800" i="0">
                <a:solidFill>
                  <a:srgbClr val="000099"/>
                </a:solidFill>
              </a:endParaRPr>
            </a:p>
          </p:txBody>
        </p:sp>
        <p:sp>
          <p:nvSpPr>
            <p:cNvPr id="74794" name="Rectangle 63"/>
            <p:cNvSpPr>
              <a:spLocks noChangeArrowheads="1"/>
            </p:cNvSpPr>
            <p:nvPr/>
          </p:nvSpPr>
          <p:spPr bwMode="auto">
            <a:xfrm>
              <a:off x="894" y="729"/>
              <a:ext cx="258" cy="7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4795" name="Rectangle 64"/>
            <p:cNvSpPr>
              <a:spLocks noChangeArrowheads="1"/>
            </p:cNvSpPr>
            <p:nvPr/>
          </p:nvSpPr>
          <p:spPr bwMode="auto">
            <a:xfrm>
              <a:off x="894" y="470"/>
              <a:ext cx="258" cy="7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4796" name="Line 65"/>
            <p:cNvSpPr>
              <a:spLocks noChangeShapeType="1"/>
            </p:cNvSpPr>
            <p:nvPr/>
          </p:nvSpPr>
          <p:spPr bwMode="auto">
            <a:xfrm flipH="1">
              <a:off x="480" y="508"/>
              <a:ext cx="41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4797" name="Line 66"/>
            <p:cNvSpPr>
              <a:spLocks noChangeShapeType="1"/>
            </p:cNvSpPr>
            <p:nvPr/>
          </p:nvSpPr>
          <p:spPr bwMode="auto">
            <a:xfrm flipH="1">
              <a:off x="720" y="777"/>
              <a:ext cx="16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4798" name="Rectangle 67" descr="40%"/>
            <p:cNvSpPr>
              <a:spLocks noChangeArrowheads="1"/>
            </p:cNvSpPr>
            <p:nvPr/>
          </p:nvSpPr>
          <p:spPr bwMode="auto">
            <a:xfrm>
              <a:off x="1342" y="278"/>
              <a:ext cx="518" cy="61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4799" name="Text Box 68"/>
            <p:cNvSpPr txBox="1">
              <a:spLocks noChangeArrowheads="1"/>
            </p:cNvSpPr>
            <p:nvPr/>
          </p:nvSpPr>
          <p:spPr bwMode="auto">
            <a:xfrm>
              <a:off x="1335" y="601"/>
              <a:ext cx="223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/>
                <a:t>+</a:t>
              </a:r>
              <a:endParaRPr lang="en-US" altLang="zh-CN" sz="2800" b="0" i="0"/>
            </a:p>
          </p:txBody>
        </p:sp>
        <p:sp>
          <p:nvSpPr>
            <p:cNvPr id="74800" name="Text Box 69"/>
            <p:cNvSpPr txBox="1">
              <a:spLocks noChangeArrowheads="1"/>
            </p:cNvSpPr>
            <p:nvPr/>
          </p:nvSpPr>
          <p:spPr bwMode="auto">
            <a:xfrm>
              <a:off x="1653" y="460"/>
              <a:ext cx="402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/>
                <a:t>+</a:t>
              </a:r>
              <a:endParaRPr lang="en-US" altLang="zh-CN" sz="2800" b="0" i="0"/>
            </a:p>
          </p:txBody>
        </p:sp>
        <p:sp>
          <p:nvSpPr>
            <p:cNvPr id="74801" name="Text Box 70"/>
            <p:cNvSpPr txBox="1">
              <a:spLocks noChangeArrowheads="1"/>
            </p:cNvSpPr>
            <p:nvPr/>
          </p:nvSpPr>
          <p:spPr bwMode="auto">
            <a:xfrm>
              <a:off x="1552" y="242"/>
              <a:ext cx="527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i="0">
                  <a:ea typeface="创艺简宋体" charset="0"/>
                  <a:cs typeface="创艺简宋体" charset="0"/>
                  <a:sym typeface="Symbol" panose="05050102010706020507" charset="0"/>
                </a:rPr>
                <a:t></a:t>
              </a:r>
              <a:endParaRPr lang="en-US" altLang="zh-CN" sz="2400" b="0" i="0"/>
            </a:p>
          </p:txBody>
        </p:sp>
        <p:sp>
          <p:nvSpPr>
            <p:cNvPr id="74802" name="Line 71"/>
            <p:cNvSpPr>
              <a:spLocks noChangeShapeType="1"/>
            </p:cNvSpPr>
            <p:nvPr/>
          </p:nvSpPr>
          <p:spPr bwMode="auto">
            <a:xfrm>
              <a:off x="1142" y="768"/>
              <a:ext cx="1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4803" name="Line 72"/>
            <p:cNvSpPr>
              <a:spLocks noChangeShapeType="1"/>
            </p:cNvSpPr>
            <p:nvPr/>
          </p:nvSpPr>
          <p:spPr bwMode="auto">
            <a:xfrm>
              <a:off x="1860" y="604"/>
              <a:ext cx="25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4804" name="Line 73"/>
            <p:cNvSpPr>
              <a:spLocks noChangeShapeType="1"/>
            </p:cNvSpPr>
            <p:nvPr/>
          </p:nvSpPr>
          <p:spPr bwMode="auto">
            <a:xfrm>
              <a:off x="1245" y="105"/>
              <a:ext cx="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4805" name="Line 74"/>
            <p:cNvSpPr>
              <a:spLocks noChangeShapeType="1"/>
            </p:cNvSpPr>
            <p:nvPr/>
          </p:nvSpPr>
          <p:spPr bwMode="auto">
            <a:xfrm>
              <a:off x="1142" y="509"/>
              <a:ext cx="1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4806" name="Text Box 75"/>
            <p:cNvSpPr txBox="1">
              <a:spLocks noChangeArrowheads="1"/>
            </p:cNvSpPr>
            <p:nvPr/>
          </p:nvSpPr>
          <p:spPr bwMode="auto">
            <a:xfrm>
              <a:off x="1342" y="329"/>
              <a:ext cx="329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/>
                <a:t>–</a:t>
              </a:r>
              <a:endParaRPr lang="en-US" altLang="zh-CN" sz="2800" b="0" i="0"/>
            </a:p>
          </p:txBody>
        </p:sp>
        <p:sp>
          <p:nvSpPr>
            <p:cNvPr id="74807" name="Text Box 76"/>
            <p:cNvSpPr txBox="1">
              <a:spLocks noChangeArrowheads="1"/>
            </p:cNvSpPr>
            <p:nvPr/>
          </p:nvSpPr>
          <p:spPr bwMode="auto">
            <a:xfrm rot="5400000">
              <a:off x="1410" y="254"/>
              <a:ext cx="234" cy="2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en-US" altLang="zh-CN" sz="2400" i="0">
                  <a:sym typeface="Symbol" panose="05050102010706020507" charset="0"/>
                </a:rPr>
                <a:t></a:t>
              </a:r>
              <a:endParaRPr kumimoji="0" lang="en-US" altLang="zh-CN" sz="2400" i="0"/>
            </a:p>
          </p:txBody>
        </p:sp>
        <p:sp>
          <p:nvSpPr>
            <p:cNvPr id="74808" name="Oval 77"/>
            <p:cNvSpPr>
              <a:spLocks noChangeArrowheads="1"/>
            </p:cNvSpPr>
            <p:nvPr/>
          </p:nvSpPr>
          <p:spPr bwMode="auto">
            <a:xfrm>
              <a:off x="2109" y="570"/>
              <a:ext cx="63" cy="63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4809" name="Oval 78"/>
            <p:cNvSpPr>
              <a:spLocks noChangeArrowheads="1"/>
            </p:cNvSpPr>
            <p:nvPr/>
          </p:nvSpPr>
          <p:spPr bwMode="auto">
            <a:xfrm>
              <a:off x="432" y="474"/>
              <a:ext cx="63" cy="63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4810" name="Text Box 79"/>
            <p:cNvSpPr txBox="1">
              <a:spLocks noChangeArrowheads="1"/>
            </p:cNvSpPr>
            <p:nvPr/>
          </p:nvSpPr>
          <p:spPr bwMode="auto">
            <a:xfrm>
              <a:off x="895" y="192"/>
              <a:ext cx="353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/>
                <a:t>R</a:t>
              </a:r>
              <a:r>
                <a:rPr lang="en-US" altLang="zh-CN" sz="2400" i="0" baseline="-25000"/>
                <a:t>1</a:t>
              </a:r>
              <a:endParaRPr lang="en-US" altLang="zh-CN" sz="2400" i="0"/>
            </a:p>
          </p:txBody>
        </p:sp>
        <p:grpSp>
          <p:nvGrpSpPr>
            <p:cNvPr id="74811" name="Group 80"/>
            <p:cNvGrpSpPr/>
            <p:nvPr/>
          </p:nvGrpSpPr>
          <p:grpSpPr bwMode="auto">
            <a:xfrm>
              <a:off x="2061" y="1002"/>
              <a:ext cx="148" cy="207"/>
              <a:chOff x="2160" y="1713"/>
              <a:chExt cx="148" cy="207"/>
            </a:xfrm>
          </p:grpSpPr>
          <p:grpSp>
            <p:nvGrpSpPr>
              <p:cNvPr id="74821" name="Group 81"/>
              <p:cNvGrpSpPr/>
              <p:nvPr/>
            </p:nvGrpSpPr>
            <p:grpSpPr bwMode="auto">
              <a:xfrm>
                <a:off x="2160" y="1767"/>
                <a:ext cx="148" cy="153"/>
                <a:chOff x="720" y="2736"/>
                <a:chExt cx="185" cy="192"/>
              </a:xfrm>
            </p:grpSpPr>
            <p:sp>
              <p:nvSpPr>
                <p:cNvPr id="74823" name="Line 82"/>
                <p:cNvSpPr>
                  <a:spLocks noChangeShapeType="1"/>
                </p:cNvSpPr>
                <p:nvPr/>
              </p:nvSpPr>
              <p:spPr bwMode="auto">
                <a:xfrm>
                  <a:off x="720" y="2928"/>
                  <a:ext cx="185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74824" name="Line 83"/>
                <p:cNvSpPr>
                  <a:spLocks noChangeShapeType="1"/>
                </p:cNvSpPr>
                <p:nvPr/>
              </p:nvSpPr>
              <p:spPr bwMode="auto">
                <a:xfrm>
                  <a:off x="816" y="2736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</p:grpSp>
          <p:sp>
            <p:nvSpPr>
              <p:cNvPr id="74822" name="Oval 84"/>
              <p:cNvSpPr>
                <a:spLocks noChangeArrowheads="1"/>
              </p:cNvSpPr>
              <p:nvPr/>
            </p:nvSpPr>
            <p:spPr bwMode="auto">
              <a:xfrm>
                <a:off x="2208" y="1713"/>
                <a:ext cx="63" cy="63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  <p:sp>
          <p:nvSpPr>
            <p:cNvPr id="74812" name="Text Box 85"/>
            <p:cNvSpPr txBox="1">
              <a:spLocks noChangeArrowheads="1"/>
            </p:cNvSpPr>
            <p:nvPr/>
          </p:nvSpPr>
          <p:spPr bwMode="auto">
            <a:xfrm>
              <a:off x="2157" y="450"/>
              <a:ext cx="288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</a:rPr>
                <a:t>+</a:t>
              </a:r>
            </a:p>
          </p:txBody>
        </p:sp>
        <p:sp>
          <p:nvSpPr>
            <p:cNvPr id="74813" name="Text Box 86"/>
            <p:cNvSpPr txBox="1">
              <a:spLocks noChangeArrowheads="1"/>
            </p:cNvSpPr>
            <p:nvPr/>
          </p:nvSpPr>
          <p:spPr bwMode="auto">
            <a:xfrm>
              <a:off x="2157" y="882"/>
              <a:ext cx="288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</a:rPr>
                <a:t>–</a:t>
              </a:r>
            </a:p>
          </p:txBody>
        </p:sp>
        <p:sp>
          <p:nvSpPr>
            <p:cNvPr id="74814" name="Text Box 87"/>
            <p:cNvSpPr txBox="1">
              <a:spLocks noChangeArrowheads="1"/>
            </p:cNvSpPr>
            <p:nvPr/>
          </p:nvSpPr>
          <p:spPr bwMode="auto">
            <a:xfrm>
              <a:off x="215" y="354"/>
              <a:ext cx="288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</a:rPr>
                <a:t>+</a:t>
              </a:r>
            </a:p>
          </p:txBody>
        </p:sp>
        <p:grpSp>
          <p:nvGrpSpPr>
            <p:cNvPr id="74815" name="Group 88"/>
            <p:cNvGrpSpPr/>
            <p:nvPr/>
          </p:nvGrpSpPr>
          <p:grpSpPr bwMode="auto">
            <a:xfrm>
              <a:off x="380" y="1104"/>
              <a:ext cx="148" cy="207"/>
              <a:chOff x="2160" y="1713"/>
              <a:chExt cx="148" cy="207"/>
            </a:xfrm>
          </p:grpSpPr>
          <p:grpSp>
            <p:nvGrpSpPr>
              <p:cNvPr id="74817" name="Group 89"/>
              <p:cNvGrpSpPr/>
              <p:nvPr/>
            </p:nvGrpSpPr>
            <p:grpSpPr bwMode="auto">
              <a:xfrm>
                <a:off x="2160" y="1767"/>
                <a:ext cx="148" cy="153"/>
                <a:chOff x="720" y="2736"/>
                <a:chExt cx="185" cy="192"/>
              </a:xfrm>
            </p:grpSpPr>
            <p:sp>
              <p:nvSpPr>
                <p:cNvPr id="74819" name="Line 90"/>
                <p:cNvSpPr>
                  <a:spLocks noChangeShapeType="1"/>
                </p:cNvSpPr>
                <p:nvPr/>
              </p:nvSpPr>
              <p:spPr bwMode="auto">
                <a:xfrm>
                  <a:off x="720" y="2928"/>
                  <a:ext cx="185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74820" name="Line 91"/>
                <p:cNvSpPr>
                  <a:spLocks noChangeShapeType="1"/>
                </p:cNvSpPr>
                <p:nvPr/>
              </p:nvSpPr>
              <p:spPr bwMode="auto">
                <a:xfrm>
                  <a:off x="816" y="2736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</p:grpSp>
          <p:sp>
            <p:nvSpPr>
              <p:cNvPr id="74818" name="Oval 92"/>
              <p:cNvSpPr>
                <a:spLocks noChangeArrowheads="1"/>
              </p:cNvSpPr>
              <p:nvPr/>
            </p:nvSpPr>
            <p:spPr bwMode="auto">
              <a:xfrm>
                <a:off x="2208" y="1713"/>
                <a:ext cx="63" cy="63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  <p:sp>
          <p:nvSpPr>
            <p:cNvPr id="74816" name="Text Box 93"/>
            <p:cNvSpPr txBox="1">
              <a:spLocks noChangeArrowheads="1"/>
            </p:cNvSpPr>
            <p:nvPr/>
          </p:nvSpPr>
          <p:spPr bwMode="auto">
            <a:xfrm>
              <a:off x="192" y="858"/>
              <a:ext cx="288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</a:rPr>
                <a:t>–</a:t>
              </a:r>
            </a:p>
          </p:txBody>
        </p:sp>
      </p:grpSp>
      <p:grpSp>
        <p:nvGrpSpPr>
          <p:cNvPr id="12" name="Group 117"/>
          <p:cNvGrpSpPr/>
          <p:nvPr/>
        </p:nvGrpSpPr>
        <p:grpSpPr bwMode="auto">
          <a:xfrm>
            <a:off x="4953000" y="14288"/>
            <a:ext cx="3200400" cy="3446462"/>
            <a:chOff x="3120" y="9"/>
            <a:chExt cx="2016" cy="2171"/>
          </a:xfrm>
        </p:grpSpPr>
        <p:sp>
          <p:nvSpPr>
            <p:cNvPr id="74762" name="Line 95"/>
            <p:cNvSpPr>
              <a:spLocks noChangeShapeType="1"/>
            </p:cNvSpPr>
            <p:nvPr/>
          </p:nvSpPr>
          <p:spPr bwMode="auto">
            <a:xfrm>
              <a:off x="3840" y="989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4763" name="Line 96"/>
            <p:cNvSpPr>
              <a:spLocks noChangeShapeType="1"/>
            </p:cNvSpPr>
            <p:nvPr/>
          </p:nvSpPr>
          <p:spPr bwMode="auto">
            <a:xfrm rot="5400000">
              <a:off x="3816" y="1541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4764" name="Line 97"/>
            <p:cNvSpPr>
              <a:spLocks noChangeShapeType="1"/>
            </p:cNvSpPr>
            <p:nvPr/>
          </p:nvSpPr>
          <p:spPr bwMode="auto">
            <a:xfrm>
              <a:off x="4128" y="1037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4765" name="Line 98"/>
            <p:cNvSpPr>
              <a:spLocks noChangeShapeType="1"/>
            </p:cNvSpPr>
            <p:nvPr/>
          </p:nvSpPr>
          <p:spPr bwMode="auto">
            <a:xfrm>
              <a:off x="4128" y="1037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4766" name="Line 99"/>
            <p:cNvSpPr>
              <a:spLocks noChangeShapeType="1"/>
            </p:cNvSpPr>
            <p:nvPr/>
          </p:nvSpPr>
          <p:spPr bwMode="auto">
            <a:xfrm flipV="1">
              <a:off x="4128" y="1037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4767" name="Line 100"/>
            <p:cNvSpPr>
              <a:spLocks noChangeShapeType="1"/>
            </p:cNvSpPr>
            <p:nvPr/>
          </p:nvSpPr>
          <p:spPr bwMode="auto">
            <a:xfrm>
              <a:off x="4080" y="1037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4768" name="Line 101"/>
            <p:cNvSpPr>
              <a:spLocks noChangeShapeType="1"/>
            </p:cNvSpPr>
            <p:nvPr/>
          </p:nvSpPr>
          <p:spPr bwMode="auto">
            <a:xfrm>
              <a:off x="4176" y="1037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4769" name="Line 102"/>
            <p:cNvSpPr>
              <a:spLocks noChangeShapeType="1"/>
            </p:cNvSpPr>
            <p:nvPr/>
          </p:nvSpPr>
          <p:spPr bwMode="auto">
            <a:xfrm>
              <a:off x="4176" y="1037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4770" name="Line 103"/>
            <p:cNvSpPr>
              <a:spLocks noChangeShapeType="1"/>
            </p:cNvSpPr>
            <p:nvPr/>
          </p:nvSpPr>
          <p:spPr bwMode="auto">
            <a:xfrm>
              <a:off x="4176" y="1037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4771" name="Line 104"/>
            <p:cNvSpPr>
              <a:spLocks noChangeShapeType="1"/>
            </p:cNvSpPr>
            <p:nvPr/>
          </p:nvSpPr>
          <p:spPr bwMode="auto">
            <a:xfrm>
              <a:off x="4416" y="989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4772" name="Line 105"/>
            <p:cNvSpPr>
              <a:spLocks noChangeShapeType="1"/>
            </p:cNvSpPr>
            <p:nvPr/>
          </p:nvSpPr>
          <p:spPr bwMode="auto">
            <a:xfrm rot="5400000">
              <a:off x="3768" y="485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4773" name="Line 106"/>
            <p:cNvSpPr>
              <a:spLocks noChangeShapeType="1"/>
            </p:cNvSpPr>
            <p:nvPr/>
          </p:nvSpPr>
          <p:spPr bwMode="auto">
            <a:xfrm flipV="1">
              <a:off x="3744" y="173"/>
              <a:ext cx="0" cy="16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stealth" w="sm" len="lg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4774" name="Line 107"/>
            <p:cNvSpPr>
              <a:spLocks noChangeShapeType="1"/>
            </p:cNvSpPr>
            <p:nvPr/>
          </p:nvSpPr>
          <p:spPr bwMode="auto">
            <a:xfrm>
              <a:off x="3120" y="1037"/>
              <a:ext cx="184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stealth" w="sm" len="lg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103532" name="Text Box 108"/>
            <p:cNvSpPr txBox="1">
              <a:spLocks noChangeArrowheads="1"/>
            </p:cNvSpPr>
            <p:nvPr/>
          </p:nvSpPr>
          <p:spPr bwMode="auto">
            <a:xfrm>
              <a:off x="4752" y="969"/>
              <a:ext cx="336" cy="32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u</a:t>
              </a:r>
              <a:r>
                <a:rPr lang="en-US" altLang="zh-CN" sz="2800" i="0" baseline="-2500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i</a:t>
              </a:r>
              <a:endParaRPr lang="en-US" altLang="zh-CN" sz="2800" b="0" i="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103533" name="Text Box 109"/>
            <p:cNvSpPr txBox="1">
              <a:spLocks noChangeArrowheads="1"/>
            </p:cNvSpPr>
            <p:nvPr/>
          </p:nvSpPr>
          <p:spPr bwMode="auto">
            <a:xfrm>
              <a:off x="3408" y="9"/>
              <a:ext cx="384" cy="32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u</a:t>
              </a:r>
              <a:r>
                <a:rPr lang="en-US" altLang="zh-CN" sz="2800" i="0" baseline="-2500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o</a:t>
              </a:r>
              <a:endParaRPr lang="en-US" altLang="zh-CN" sz="2800" b="0" i="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103534" name="Text Box 110"/>
            <p:cNvSpPr txBox="1">
              <a:spLocks noChangeArrowheads="1"/>
            </p:cNvSpPr>
            <p:nvPr/>
          </p:nvSpPr>
          <p:spPr bwMode="auto">
            <a:xfrm flipH="1">
              <a:off x="3552" y="1037"/>
              <a:ext cx="240" cy="25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O</a:t>
              </a:r>
              <a:endParaRPr lang="en-US" altLang="zh-CN" sz="3200" b="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103535" name="Text Box 111"/>
            <p:cNvSpPr txBox="1">
              <a:spLocks noChangeArrowheads="1"/>
            </p:cNvSpPr>
            <p:nvPr/>
          </p:nvSpPr>
          <p:spPr bwMode="auto">
            <a:xfrm>
              <a:off x="3120" y="1344"/>
              <a:ext cx="864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>
                  <a:effectLst>
                    <a:outerShdw blurRad="38100" dist="38100" dir="2700000" algn="tl">
                      <a:srgbClr val="DDDDDD"/>
                    </a:outerShdw>
                  </a:effectLst>
                  <a:cs typeface="Times New Roman" panose="02020603050405020304" charset="0"/>
                </a:rPr>
                <a:t>–</a:t>
              </a:r>
              <a:r>
                <a:rPr lang="en-US" altLang="zh-CN" sz="2400">
                  <a:solidFill>
                    <a:srgbClr val="0033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U</a:t>
              </a:r>
              <a:r>
                <a:rPr lang="en-US" altLang="zh-CN" sz="2400" i="0" baseline="-25000">
                  <a:solidFill>
                    <a:srgbClr val="0033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o</a:t>
              </a:r>
              <a:r>
                <a:rPr lang="en-US" altLang="zh-CN" sz="2400" i="0" baseline="-25000">
                  <a:solidFill>
                    <a:srgbClr val="0033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ea typeface="楷体_GB2312" charset="0"/>
                  <a:cs typeface="楷体_GB2312" charset="0"/>
                </a:rPr>
                <a:t>(sat)</a:t>
              </a:r>
              <a:endParaRPr lang="en-US" altLang="zh-CN" sz="320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103536" name="Text Box 112"/>
            <p:cNvSpPr txBox="1">
              <a:spLocks noChangeArrowheads="1"/>
            </p:cNvSpPr>
            <p:nvPr/>
          </p:nvSpPr>
          <p:spPr bwMode="auto">
            <a:xfrm>
              <a:off x="3600" y="221"/>
              <a:ext cx="864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 i="0">
                  <a:solidFill>
                    <a:srgbClr val="0033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sym typeface="Symbol" panose="05050102010706020507" charset="0"/>
                </a:rPr>
                <a:t>+</a:t>
              </a:r>
              <a:r>
                <a:rPr lang="en-US" altLang="zh-CN" sz="2400">
                  <a:solidFill>
                    <a:srgbClr val="0033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U</a:t>
              </a:r>
              <a:r>
                <a:rPr lang="en-US" altLang="zh-CN" sz="2400" i="0" baseline="-25000">
                  <a:solidFill>
                    <a:srgbClr val="0033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o</a:t>
              </a:r>
              <a:r>
                <a:rPr lang="en-US" altLang="zh-CN" sz="2400" i="0" baseline="-25000">
                  <a:solidFill>
                    <a:srgbClr val="0033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ea typeface="楷体_GB2312" charset="0"/>
                  <a:cs typeface="楷体_GB2312" charset="0"/>
                </a:rPr>
                <a:t>(sat)</a:t>
              </a:r>
              <a:endParaRPr lang="en-US" altLang="zh-CN" sz="320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graphicFrame>
          <p:nvGraphicFramePr>
            <p:cNvPr id="74780" name="Object 113"/>
            <p:cNvGraphicFramePr>
              <a:graphicFrameLocks noChangeAspect="1"/>
            </p:cNvGraphicFramePr>
            <p:nvPr/>
          </p:nvGraphicFramePr>
          <p:xfrm>
            <a:off x="3849" y="806"/>
            <a:ext cx="293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239" name="Equation" r:id="rId7" imgW="177800" imgH="127000" progId="Equation.3">
                    <p:embed/>
                  </p:oleObj>
                </mc:Choice>
                <mc:Fallback>
                  <p:oleObj name="Equation" r:id="rId7" imgW="177800" imgH="127000" progId="Equation.3">
                    <p:embed/>
                    <p:pic>
                      <p:nvPicPr>
                        <p:cNvPr id="0" name="图片 771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lum contrast="-2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9" y="806"/>
                          <a:ext cx="293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3538" name="Text Box 114"/>
            <p:cNvSpPr txBox="1">
              <a:spLocks noChangeArrowheads="1"/>
            </p:cNvSpPr>
            <p:nvPr/>
          </p:nvSpPr>
          <p:spPr bwMode="auto">
            <a:xfrm>
              <a:off x="3360" y="1853"/>
              <a:ext cx="1776" cy="32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 i="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电压传输特性</a:t>
              </a:r>
              <a:endParaRPr lang="zh-CN" altLang="en-US" sz="2800" b="0" i="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graphicFrame>
          <p:nvGraphicFramePr>
            <p:cNvPr id="74782" name="Object 115"/>
            <p:cNvGraphicFramePr>
              <a:graphicFrameLocks noChangeAspect="1"/>
            </p:cNvGraphicFramePr>
            <p:nvPr/>
          </p:nvGraphicFramePr>
          <p:xfrm>
            <a:off x="4458" y="816"/>
            <a:ext cx="261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240" name="公式" r:id="rId9" imgW="139700" imgH="127000" progId="Equation.3">
                    <p:embed/>
                  </p:oleObj>
                </mc:Choice>
                <mc:Fallback>
                  <p:oleObj name="公式" r:id="rId9" imgW="139700" imgH="127000" progId="Equation.3">
                    <p:embed/>
                    <p:pic>
                      <p:nvPicPr>
                        <p:cNvPr id="0" name="图片 771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lum contrast="-2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58" y="816"/>
                          <a:ext cx="261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3540" name="Rectangle 116"/>
          <p:cNvSpPr>
            <a:spLocks noChangeArrowheads="1"/>
          </p:cNvSpPr>
          <p:nvPr/>
        </p:nvSpPr>
        <p:spPr bwMode="auto">
          <a:xfrm>
            <a:off x="381000" y="381000"/>
            <a:ext cx="4187825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r>
              <a:rPr lang="zh-CN" altLang="en-US" sz="2800" b="1" i="0" dirty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</a:rPr>
              <a:t>当参考电压</a:t>
            </a:r>
            <a:r>
              <a:rPr lang="en-US" altLang="zh-CN" sz="2800" b="1" i="1" dirty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</a:rPr>
              <a:t>U</a:t>
            </a:r>
            <a:r>
              <a:rPr lang="en-US" altLang="zh-CN" sz="2800" b="1" i="1" baseline="-25000" dirty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</a:rPr>
              <a:t>R</a:t>
            </a:r>
            <a:r>
              <a:rPr lang="zh-CN" altLang="en-US" sz="2800" b="1" i="0" dirty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</a:rPr>
              <a:t>不等于零时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03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03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3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6" grpId="0" autoUpdateAnimBg="0"/>
      <p:bldP spid="103461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ext Box 2"/>
          <p:cNvSpPr txBox="1">
            <a:spLocks noChangeArrowheads="1"/>
          </p:cNvSpPr>
          <p:nvPr/>
        </p:nvSpPr>
        <p:spPr bwMode="auto">
          <a:xfrm>
            <a:off x="457200" y="508000"/>
            <a:ext cx="3429000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i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定义：</a:t>
            </a:r>
            <a:r>
              <a:rPr lang="zh-CN" altLang="en-US" sz="2800" i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回差电压 </a:t>
            </a:r>
          </a:p>
        </p:txBody>
      </p:sp>
      <p:graphicFrame>
        <p:nvGraphicFramePr>
          <p:cNvPr id="75779" name="Object 3"/>
          <p:cNvGraphicFramePr>
            <a:graphicFrameLocks noChangeAspect="1"/>
          </p:cNvGraphicFramePr>
          <p:nvPr/>
        </p:nvGraphicFramePr>
        <p:xfrm>
          <a:off x="3109913" y="304800"/>
          <a:ext cx="4433887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34" name="公式" r:id="rId3" imgW="2476500" imgH="431800" progId="Equation.3">
                  <p:embed/>
                </p:oleObj>
              </mc:Choice>
              <mc:Fallback>
                <p:oleObj name="公式" r:id="rId3" imgW="2476500" imgH="431800" progId="Equation.3">
                  <p:embed/>
                  <p:pic>
                    <p:nvPicPr>
                      <p:cNvPr id="0" name="图片 779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9913" y="304800"/>
                        <a:ext cx="4433887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452" name="Text Box 4"/>
          <p:cNvSpPr txBox="1">
            <a:spLocks noChangeArrowheads="1"/>
          </p:cNvSpPr>
          <p:nvPr/>
        </p:nvSpPr>
        <p:spPr bwMode="auto">
          <a:xfrm>
            <a:off x="457200" y="3019425"/>
            <a:ext cx="8686800" cy="19716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 sz="2800" i="0" dirty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与过零比较器相比具有以下优点：</a:t>
            </a:r>
            <a:endParaRPr lang="zh-CN" altLang="en-US" sz="2800" i="0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sz="2800" i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1.  </a:t>
            </a:r>
            <a:r>
              <a:rPr lang="zh-CN" altLang="en-US" sz="2800" i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改善了输出波形在跃变时的陡度。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CN" sz="2800" i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2.  </a:t>
            </a:r>
            <a:r>
              <a:rPr lang="zh-CN" altLang="en-US" sz="2800" i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回差提高了电路的抗干扰能力，</a:t>
            </a:r>
            <a:r>
              <a:rPr lang="zh-CN" altLang="en-US" sz="2800" i="0" dirty="0">
                <a:effectLst>
                  <a:outerShdw blurRad="38100" dist="38100" dir="2700000" algn="tl">
                    <a:srgbClr val="DDDDDD"/>
                  </a:outerShdw>
                </a:effectLst>
                <a:sym typeface="Symbol" panose="05050102010706020507" charset="0"/>
              </a:rPr>
              <a:t></a:t>
            </a:r>
            <a:r>
              <a:rPr lang="en-US" altLang="zh-CN" sz="2800" dirty="0">
                <a:effectLst>
                  <a:outerShdw blurRad="38100" dist="38100" dir="2700000" algn="tl">
                    <a:srgbClr val="DDDDDD"/>
                  </a:outerShdw>
                </a:effectLst>
                <a:sym typeface="Symbol" panose="05050102010706020507" charset="0"/>
              </a:rPr>
              <a:t>U</a:t>
            </a:r>
            <a:r>
              <a:rPr lang="zh-CN" altLang="en-US" sz="2800" i="0" dirty="0">
                <a:effectLst>
                  <a:outerShdw blurRad="38100" dist="38100" dir="2700000" algn="tl">
                    <a:srgbClr val="DDDDDD"/>
                  </a:outerShdw>
                </a:effectLst>
                <a:sym typeface="Symbol" panose="05050102010706020507" charset="0"/>
              </a:rPr>
              <a:t>越大，抗干扰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 sz="2800" i="0" dirty="0">
                <a:effectLst>
                  <a:outerShdw blurRad="38100" dist="38100" dir="2700000" algn="tl">
                    <a:srgbClr val="DDDDDD"/>
                  </a:outerShdw>
                </a:effectLst>
                <a:sym typeface="Symbol" panose="05050102010706020507" charset="0"/>
              </a:rPr>
              <a:t> </a:t>
            </a:r>
            <a:r>
              <a:rPr lang="en-US" altLang="zh-CN" sz="2800" i="0" dirty="0" smtClean="0">
                <a:effectLst>
                  <a:outerShdw blurRad="38100" dist="38100" dir="2700000" algn="tl">
                    <a:srgbClr val="DDDDDD"/>
                  </a:outerShdw>
                </a:effectLst>
                <a:sym typeface="Symbol" panose="05050102010706020507" charset="0"/>
              </a:rPr>
              <a:t>  </a:t>
            </a:r>
            <a:r>
              <a:rPr lang="zh-CN" altLang="en-US" sz="2800" i="0" dirty="0" smtClean="0">
                <a:effectLst>
                  <a:outerShdw blurRad="38100" dist="38100" dir="2700000" algn="tl">
                    <a:srgbClr val="DDDDDD"/>
                  </a:outerShdw>
                </a:effectLst>
                <a:sym typeface="Symbol" panose="05050102010706020507" charset="0"/>
              </a:rPr>
              <a:t> </a:t>
            </a:r>
            <a:r>
              <a:rPr lang="zh-CN" altLang="en-US" sz="2800" i="0" dirty="0">
                <a:effectLst>
                  <a:outerShdw blurRad="38100" dist="38100" dir="2700000" algn="tl">
                    <a:srgbClr val="DDDDDD"/>
                  </a:outerShdw>
                </a:effectLst>
                <a:sym typeface="Symbol" panose="05050102010706020507" charset="0"/>
              </a:rPr>
              <a:t>能力越强。</a:t>
            </a:r>
            <a:endParaRPr lang="zh-CN" altLang="en-US" sz="2800" i="0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104453" name="Text Box 5"/>
          <p:cNvSpPr txBox="1">
            <a:spLocks noChangeArrowheads="1"/>
          </p:cNvSpPr>
          <p:nvPr/>
        </p:nvSpPr>
        <p:spPr bwMode="auto">
          <a:xfrm>
            <a:off x="457200" y="1123950"/>
            <a:ext cx="8686800" cy="19716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 sz="2800" i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结论：</a:t>
            </a:r>
            <a:endParaRPr lang="zh-CN" altLang="en-US" sz="2800" i="0"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sz="2800" i="0">
                <a:effectLst>
                  <a:outerShdw blurRad="38100" dist="38100" dir="2700000" algn="tl">
                    <a:srgbClr val="DDDDDD"/>
                  </a:outerShdw>
                </a:effectLst>
              </a:rPr>
              <a:t>1. </a:t>
            </a:r>
            <a:r>
              <a:rPr lang="zh-CN" altLang="en-US" sz="2800" i="0">
                <a:effectLst>
                  <a:outerShdw blurRad="38100" dist="38100" dir="2700000" algn="tl">
                    <a:srgbClr val="DDDDDD"/>
                  </a:outerShdw>
                </a:effectLst>
              </a:rPr>
              <a:t>调节</a:t>
            </a:r>
            <a:r>
              <a:rPr lang="en-US" altLang="zh-CN" sz="2800">
                <a:effectLst>
                  <a:outerShdw blurRad="38100" dist="38100" dir="2700000" algn="tl">
                    <a:srgbClr val="DDDDDD"/>
                  </a:outerShdw>
                </a:effectLst>
              </a:rPr>
              <a:t>R</a:t>
            </a:r>
            <a:r>
              <a:rPr lang="en-US" altLang="zh-CN" sz="2800" i="0" baseline="-25000">
                <a:effectLst>
                  <a:outerShdw blurRad="38100" dist="38100" dir="2700000" algn="tl">
                    <a:srgbClr val="DDDDDD"/>
                  </a:outerShdw>
                </a:effectLst>
              </a:rPr>
              <a:t>F</a:t>
            </a:r>
            <a:r>
              <a:rPr lang="en-US" altLang="zh-CN" sz="2800" baseline="-25000">
                <a:effectLst>
                  <a:outerShdw blurRad="38100" dist="38100" dir="2700000" algn="tl">
                    <a:srgbClr val="DDDDDD"/>
                  </a:outerShdw>
                </a:effectLst>
              </a:rPr>
              <a:t> </a:t>
            </a:r>
            <a:r>
              <a:rPr lang="zh-CN" altLang="en-US" sz="2800" i="0">
                <a:effectLst>
                  <a:outerShdw blurRad="38100" dist="38100" dir="2700000" algn="tl">
                    <a:srgbClr val="DDDDDD"/>
                  </a:outerShdw>
                </a:effectLst>
              </a:rPr>
              <a:t>或</a:t>
            </a:r>
            <a:r>
              <a:rPr lang="en-US" altLang="zh-CN" sz="2800">
                <a:effectLst>
                  <a:outerShdw blurRad="38100" dist="38100" dir="2700000" algn="tl">
                    <a:srgbClr val="DDDDDD"/>
                  </a:outerShdw>
                </a:effectLst>
              </a:rPr>
              <a:t>R</a:t>
            </a:r>
            <a:r>
              <a:rPr lang="en-US" altLang="zh-CN" sz="2800" i="0" baseline="-25000">
                <a:effectLst>
                  <a:outerShdw blurRad="38100" dist="38100" dir="2700000" algn="tl">
                    <a:srgbClr val="DDDDDD"/>
                  </a:outerShdw>
                </a:effectLst>
              </a:rPr>
              <a:t>2</a:t>
            </a:r>
            <a:r>
              <a:rPr lang="en-US" altLang="zh-CN" sz="2800" i="0">
                <a:effectLst>
                  <a:outerShdw blurRad="38100" dist="38100" dir="2700000" algn="tl">
                    <a:srgbClr val="DDDDDD"/>
                  </a:outerShdw>
                </a:effectLst>
              </a:rPr>
              <a:t> </a:t>
            </a:r>
            <a:r>
              <a:rPr lang="zh-CN" altLang="en-US" sz="2800" i="0">
                <a:effectLst>
                  <a:outerShdw blurRad="38100" dist="38100" dir="2700000" algn="tl">
                    <a:srgbClr val="DDDDDD"/>
                  </a:outerShdw>
                </a:effectLst>
              </a:rPr>
              <a:t>可以改变回差电压的大小。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CN" sz="2800" i="0">
                <a:effectLst>
                  <a:outerShdw blurRad="38100" dist="38100" dir="2700000" algn="tl">
                    <a:srgbClr val="DDDDDD"/>
                  </a:outerShdw>
                </a:effectLst>
              </a:rPr>
              <a:t>2. </a:t>
            </a:r>
            <a:r>
              <a:rPr lang="zh-CN" altLang="en-US" sz="2800" i="0">
                <a:effectLst>
                  <a:outerShdw blurRad="38100" dist="38100" dir="2700000" algn="tl">
                    <a:srgbClr val="DDDDDD"/>
                  </a:outerShdw>
                </a:effectLst>
              </a:rPr>
              <a:t>改变</a:t>
            </a:r>
            <a:r>
              <a:rPr lang="en-US" altLang="zh-CN" sz="2800">
                <a:effectLst>
                  <a:outerShdw blurRad="38100" dist="38100" dir="2700000" algn="tl">
                    <a:srgbClr val="DDDDDD"/>
                  </a:outerShdw>
                </a:effectLst>
              </a:rPr>
              <a:t>U</a:t>
            </a:r>
            <a:r>
              <a:rPr lang="en-US" altLang="zh-CN" sz="2800" i="0" baseline="-25000">
                <a:effectLst>
                  <a:outerShdw blurRad="38100" dist="38100" dir="2700000" algn="tl">
                    <a:srgbClr val="DDDDDD"/>
                  </a:outerShdw>
                </a:effectLst>
              </a:rPr>
              <a:t>R</a:t>
            </a:r>
            <a:r>
              <a:rPr lang="zh-CN" altLang="en-US" sz="2800" i="0">
                <a:effectLst>
                  <a:outerShdw blurRad="38100" dist="38100" dir="2700000" algn="tl">
                    <a:srgbClr val="DDDDDD"/>
                  </a:outerShdw>
                </a:effectLst>
              </a:rPr>
              <a:t>可以改变上、下门限电压， 但不影回差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 sz="2800" i="0">
                <a:effectLst>
                  <a:outerShdw blurRad="38100" dist="38100" dir="2700000" algn="tl">
                    <a:srgbClr val="DDDDDD"/>
                  </a:outerShdw>
                </a:effectLst>
              </a:rPr>
              <a:t>    电压</a:t>
            </a:r>
            <a:r>
              <a:rPr lang="zh-CN" altLang="en-US" sz="2800" i="0">
                <a:effectLst>
                  <a:outerShdw blurRad="38100" dist="38100" dir="2700000" algn="tl">
                    <a:srgbClr val="DDDDDD"/>
                  </a:outerShdw>
                </a:effectLst>
                <a:sym typeface="Symbol" panose="05050102010706020507" charset="0"/>
              </a:rPr>
              <a:t></a:t>
            </a:r>
            <a:r>
              <a:rPr lang="en-US" altLang="zh-CN" sz="2800">
                <a:effectLst>
                  <a:outerShdw blurRad="38100" dist="38100" dir="2700000" algn="tl">
                    <a:srgbClr val="DDDDDD"/>
                  </a:outerShdw>
                </a:effectLst>
                <a:sym typeface="Symbol" panose="05050102010706020507" charset="0"/>
              </a:rPr>
              <a:t>U</a:t>
            </a:r>
            <a:r>
              <a:rPr lang="zh-CN" altLang="en-US" sz="2800" i="0">
                <a:effectLst>
                  <a:outerShdw blurRad="38100" dist="38100" dir="2700000" algn="tl">
                    <a:srgbClr val="DDDDDD"/>
                  </a:outerShdw>
                </a:effectLst>
                <a:sym typeface="Symbol" panose="05050102010706020507" charset="0"/>
              </a:rPr>
              <a:t>。</a:t>
            </a:r>
          </a:p>
        </p:txBody>
      </p:sp>
      <p:sp>
        <p:nvSpPr>
          <p:cNvPr id="104457" name="Rectangle 9" descr="40%"/>
          <p:cNvSpPr>
            <a:spLocks noChangeArrowheads="1"/>
          </p:cNvSpPr>
          <p:nvPr/>
        </p:nvSpPr>
        <p:spPr bwMode="auto">
          <a:xfrm>
            <a:off x="533400" y="4953000"/>
            <a:ext cx="8077200" cy="1146175"/>
          </a:xfrm>
          <a:prstGeom prst="rect">
            <a:avLst/>
          </a:prstGeom>
          <a:pattFill prst="pct40">
            <a:fgClr>
              <a:srgbClr val="FFFF00"/>
            </a:fgClr>
            <a:bgClr>
              <a:srgbClr val="FFFFFF"/>
            </a:bgClr>
          </a:pattFill>
          <a:ln w="28575">
            <a:solidFill>
              <a:srgbClr val="006600"/>
            </a:solidFill>
            <a:miter lim="800000"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i="0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</a:rPr>
              <a:t>    </a:t>
            </a:r>
            <a:r>
              <a:rPr lang="zh-CN" altLang="en-US" sz="2800" b="1" i="0" dirty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</a:rPr>
              <a:t>电压比较器在数据检测、自动控制、超限控制报警和波形发生等电路中得到广泛应用。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44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44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44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4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4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4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44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4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2" grpId="0" build="p" autoUpdateAnimBg="0"/>
      <p:bldP spid="104453" grpId="0" build="p" autoUpdateAnimBg="0"/>
      <p:bldP spid="104457" grpId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ext Box 2"/>
          <p:cNvSpPr txBox="1">
            <a:spLocks noChangeArrowheads="1"/>
          </p:cNvSpPr>
          <p:nvPr/>
        </p:nvSpPr>
        <p:spPr bwMode="auto">
          <a:xfrm>
            <a:off x="381000" y="3886200"/>
            <a:ext cx="2968625" cy="111209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800" i="0" dirty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解：</a:t>
            </a:r>
            <a:r>
              <a:rPr lang="zh-CN" altLang="en-US" sz="2800" i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对图（</a:t>
            </a:r>
            <a:r>
              <a:rPr lang="en-US" altLang="zh-CN" sz="2800" i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1</a:t>
            </a:r>
            <a:r>
              <a:rPr lang="zh-CN" altLang="en-US" sz="2800" i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）</a:t>
            </a:r>
            <a:r>
              <a:rPr lang="zh-CN" altLang="en-US" sz="2800" b="0" i="0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            </a:t>
            </a:r>
            <a:r>
              <a:rPr lang="zh-CN" altLang="en-US" sz="2800" b="0" i="0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sym typeface="Symbol" panose="05050102010706020507" charset="0"/>
              </a:rPr>
              <a:t>      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800" b="0" i="0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sym typeface="Symbol" panose="05050102010706020507" charset="0"/>
              </a:rPr>
              <a:t>   </a:t>
            </a:r>
            <a:r>
              <a:rPr lang="zh-CN" altLang="en-US" sz="2800" i="0" dirty="0" smtClean="0">
                <a:effectLst>
                  <a:outerShdw blurRad="38100" dist="38100" dir="2700000" algn="tl">
                    <a:srgbClr val="DDDDDD"/>
                  </a:outerShdw>
                </a:effectLst>
                <a:sym typeface="Symbol" panose="05050102010706020507" charset="0"/>
              </a:rPr>
              <a:t>上门限电压</a:t>
            </a:r>
            <a:r>
              <a:rPr lang="zh-CN" altLang="en-US" sz="2800" b="0" i="0" dirty="0" smtClean="0">
                <a:effectLst>
                  <a:outerShdw blurRad="38100" dist="38100" dir="2700000" algn="tl">
                    <a:srgbClr val="DDDDDD"/>
                  </a:outerShdw>
                </a:effectLst>
                <a:sym typeface="Symbol" panose="05050102010706020507" charset="0"/>
              </a:rPr>
              <a:t>          </a:t>
            </a:r>
            <a:endParaRPr lang="zh-CN" altLang="en-US" sz="2800" b="0" i="0" dirty="0">
              <a:effectLst>
                <a:outerShdw blurRad="38100" dist="38100" dir="2700000" algn="tl">
                  <a:srgbClr val="DDDDDD"/>
                </a:outerShdw>
              </a:effectLst>
              <a:sym typeface="Symbol" panose="05050102010706020507" charset="0"/>
            </a:endParaRPr>
          </a:p>
        </p:txBody>
      </p:sp>
      <p:graphicFrame>
        <p:nvGraphicFramePr>
          <p:cNvPr id="105475" name="Object 3"/>
          <p:cNvGraphicFramePr>
            <a:graphicFrameLocks noChangeAspect="1"/>
          </p:cNvGraphicFramePr>
          <p:nvPr/>
        </p:nvGraphicFramePr>
        <p:xfrm>
          <a:off x="2916238" y="4275138"/>
          <a:ext cx="4475162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67" name="Equation" r:id="rId3" imgW="1841500" imgH="368300" progId="Equation.3">
                  <p:embed/>
                </p:oleObj>
              </mc:Choice>
              <mc:Fallback>
                <p:oleObj name="Equation" r:id="rId3" imgW="1841500" imgH="368300" progId="Equation.3">
                  <p:embed/>
                  <p:pic>
                    <p:nvPicPr>
                      <p:cNvPr id="0" name="图片 79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4275138"/>
                        <a:ext cx="4475162" cy="982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476" name="Text Box 4"/>
          <p:cNvSpPr txBox="1">
            <a:spLocks noChangeArrowheads="1"/>
          </p:cNvSpPr>
          <p:nvPr/>
        </p:nvSpPr>
        <p:spPr bwMode="auto">
          <a:xfrm>
            <a:off x="956181" y="5410200"/>
            <a:ext cx="2362200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i="0" dirty="0">
                <a:effectLst>
                  <a:outerShdw blurRad="38100" dist="38100" dir="2700000" algn="tl">
                    <a:srgbClr val="DDDDDD"/>
                  </a:outerShdw>
                </a:effectLst>
                <a:sym typeface="Symbol" panose="05050102010706020507" charset="0"/>
              </a:rPr>
              <a:t>下门限电压</a:t>
            </a:r>
          </a:p>
        </p:txBody>
      </p:sp>
      <p:graphicFrame>
        <p:nvGraphicFramePr>
          <p:cNvPr id="105477" name="Object 5"/>
          <p:cNvGraphicFramePr>
            <a:graphicFrameLocks noChangeAspect="1"/>
          </p:cNvGraphicFramePr>
          <p:nvPr/>
        </p:nvGraphicFramePr>
        <p:xfrm>
          <a:off x="3067050" y="5181600"/>
          <a:ext cx="455295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68" name="公式" r:id="rId5" imgW="2273300" imgH="368300" progId="Equation.3">
                  <p:embed/>
                </p:oleObj>
              </mc:Choice>
              <mc:Fallback>
                <p:oleObj name="公式" r:id="rId5" imgW="2273300" imgH="368300" progId="Equation.3">
                  <p:embed/>
                  <p:pic>
                    <p:nvPicPr>
                      <p:cNvPr id="0" name="图片 790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7050" y="5181600"/>
                        <a:ext cx="4552950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478" name="Text Box 6"/>
          <p:cNvSpPr txBox="1">
            <a:spLocks noChangeArrowheads="1"/>
          </p:cNvSpPr>
          <p:nvPr/>
        </p:nvSpPr>
        <p:spPr bwMode="auto">
          <a:xfrm>
            <a:off x="381000" y="2819400"/>
            <a:ext cx="7924800" cy="111209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800" i="0" dirty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例：</a:t>
            </a:r>
            <a:r>
              <a:rPr lang="zh-CN" altLang="en-US" sz="2800" i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电路如图所示，</a:t>
            </a:r>
            <a:r>
              <a:rPr lang="zh-CN" altLang="en-US" sz="2800" i="0" dirty="0">
                <a:effectLst>
                  <a:outerShdw blurRad="38100" dist="38100" dir="2700000" algn="tl">
                    <a:srgbClr val="DDDDDD"/>
                  </a:outerShdw>
                </a:effectLst>
                <a:sym typeface="Symbol" panose="05050102010706020507" charset="0"/>
              </a:rPr>
              <a:t></a:t>
            </a:r>
            <a:r>
              <a:rPr lang="en-US" altLang="zh-CN" sz="2800" dirty="0" err="1">
                <a:effectLst>
                  <a:outerShdw blurRad="38100" dist="38100" dir="2700000" algn="tl">
                    <a:srgbClr val="DDDDDD"/>
                  </a:outerShdw>
                </a:effectLst>
              </a:rPr>
              <a:t>U</a:t>
            </a:r>
            <a:r>
              <a:rPr lang="en-US" altLang="zh-CN" sz="2800" i="0" baseline="-25000" dirty="0" err="1">
                <a:effectLst>
                  <a:outerShdw blurRad="38100" dist="38100" dir="2700000" algn="tl">
                    <a:srgbClr val="DDDDDD"/>
                  </a:outerShdw>
                </a:effectLst>
              </a:rPr>
              <a:t>o</a:t>
            </a:r>
            <a:r>
              <a:rPr lang="en-US" altLang="zh-CN" sz="2800" i="0" baseline="-25000" dirty="0">
                <a:effectLst>
                  <a:outerShdw blurRad="38100" dist="38100" dir="2700000" algn="tl">
                    <a:srgbClr val="DDDDDD"/>
                  </a:outerShdw>
                </a:effectLst>
                <a:ea typeface="楷体_GB2312" charset="0"/>
                <a:cs typeface="楷体_GB2312" charset="0"/>
              </a:rPr>
              <a:t>(sat)</a:t>
            </a:r>
            <a:r>
              <a:rPr lang="en-US" altLang="zh-CN" sz="2800" i="0" baseline="-250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 </a:t>
            </a:r>
            <a:r>
              <a:rPr lang="en-US" altLang="zh-CN" sz="2800" i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=±6V</a:t>
            </a:r>
            <a:r>
              <a:rPr lang="zh-CN" altLang="en-US" sz="2800" i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，</a:t>
            </a:r>
            <a:r>
              <a:rPr lang="en-US" altLang="zh-CN" sz="28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U</a:t>
            </a:r>
            <a:r>
              <a:rPr lang="en-US" altLang="zh-CN" sz="2800" i="0" baseline="-250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R</a:t>
            </a:r>
            <a:r>
              <a:rPr lang="en-US" altLang="zh-CN" sz="2800" baseline="-250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 </a:t>
            </a:r>
            <a:r>
              <a:rPr lang="en-US" altLang="zh-CN" sz="2800" i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= 5V</a:t>
            </a:r>
            <a:r>
              <a:rPr lang="zh-CN" altLang="en-US" sz="2800" i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，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800" i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    </a:t>
            </a:r>
            <a:r>
              <a:rPr lang="en-US" altLang="zh-CN" sz="2800" dirty="0" smtClean="0">
                <a:effectLst>
                  <a:outerShdw blurRad="38100" dist="38100" dir="2700000" algn="tl">
                    <a:srgbClr val="DDDDDD"/>
                  </a:outerShdw>
                </a:effectLst>
              </a:rPr>
              <a:t>R</a:t>
            </a:r>
            <a:r>
              <a:rPr lang="en-US" altLang="zh-CN" sz="2800" i="0" baseline="-25000" dirty="0" smtClean="0">
                <a:effectLst>
                  <a:outerShdw blurRad="38100" dist="38100" dir="2700000" algn="tl">
                    <a:srgbClr val="DDDDDD"/>
                  </a:outerShdw>
                </a:effectLst>
              </a:rPr>
              <a:t>F</a:t>
            </a:r>
            <a:r>
              <a:rPr lang="en-US" altLang="zh-CN" sz="2800" baseline="-25000" dirty="0" smtClean="0">
                <a:effectLst>
                  <a:outerShdw blurRad="38100" dist="38100" dir="2700000" algn="tl">
                    <a:srgbClr val="DDDDDD"/>
                  </a:outerShdw>
                </a:effectLst>
              </a:rPr>
              <a:t> </a:t>
            </a:r>
            <a:r>
              <a:rPr lang="en-US" altLang="zh-CN" sz="2800" i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= 20k</a:t>
            </a:r>
            <a:r>
              <a:rPr lang="en-US" altLang="zh-CN" sz="2800" i="0" dirty="0">
                <a:effectLst>
                  <a:outerShdw blurRad="38100" dist="38100" dir="2700000" algn="tl">
                    <a:srgbClr val="DDDDDD"/>
                  </a:outerShdw>
                </a:effectLst>
                <a:sym typeface="Symbol" panose="05050102010706020507" charset="0"/>
              </a:rPr>
              <a:t></a:t>
            </a:r>
            <a:r>
              <a:rPr lang="zh-CN" altLang="en-US" sz="2800" i="0" dirty="0">
                <a:effectLst>
                  <a:outerShdw blurRad="38100" dist="38100" dir="2700000" algn="tl">
                    <a:srgbClr val="DDDDDD"/>
                  </a:outerShdw>
                </a:effectLst>
                <a:sym typeface="Symbol" panose="05050102010706020507" charset="0"/>
              </a:rPr>
              <a:t>，</a:t>
            </a:r>
            <a:r>
              <a:rPr lang="en-US" altLang="zh-CN" sz="28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R</a:t>
            </a:r>
            <a:r>
              <a:rPr lang="en-US" altLang="zh-CN" sz="2800" i="0" baseline="-250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2</a:t>
            </a:r>
            <a:r>
              <a:rPr lang="en-US" altLang="zh-CN" sz="2800" i="0" dirty="0">
                <a:effectLst>
                  <a:outerShdw blurRad="38100" dist="38100" dir="2700000" algn="tl">
                    <a:srgbClr val="DDDDDD"/>
                  </a:outerShdw>
                </a:effectLst>
                <a:sym typeface="Symbol" panose="05050102010706020507" charset="0"/>
              </a:rPr>
              <a:t> =1</a:t>
            </a:r>
            <a:r>
              <a:rPr lang="en-US" altLang="zh-CN" sz="2800" i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0k</a:t>
            </a:r>
            <a:r>
              <a:rPr lang="en-US" altLang="zh-CN" sz="2800" i="0" dirty="0">
                <a:effectLst>
                  <a:outerShdw blurRad="38100" dist="38100" dir="2700000" algn="tl">
                    <a:srgbClr val="DDDDDD"/>
                  </a:outerShdw>
                </a:effectLst>
                <a:sym typeface="Symbol" panose="05050102010706020507" charset="0"/>
              </a:rPr>
              <a:t></a:t>
            </a:r>
            <a:r>
              <a:rPr lang="zh-CN" altLang="en-US" sz="2800" i="0" dirty="0">
                <a:effectLst>
                  <a:outerShdw blurRad="38100" dist="38100" dir="2700000" algn="tl">
                    <a:srgbClr val="DDDDDD"/>
                  </a:outerShdw>
                </a:effectLst>
                <a:sym typeface="Symbol" panose="05050102010706020507" charset="0"/>
              </a:rPr>
              <a:t>，求上、下门限电压。</a:t>
            </a:r>
          </a:p>
        </p:txBody>
      </p:sp>
      <p:sp>
        <p:nvSpPr>
          <p:cNvPr id="105479" name="Rectangle 7"/>
          <p:cNvSpPr>
            <a:spLocks noChangeArrowheads="1"/>
          </p:cNvSpPr>
          <p:nvPr/>
        </p:nvSpPr>
        <p:spPr bwMode="auto">
          <a:xfrm>
            <a:off x="2057400" y="2362200"/>
            <a:ext cx="1079500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800" i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+mn-cs"/>
              </a:rPr>
              <a:t>（</a:t>
            </a:r>
            <a:r>
              <a:rPr lang="en-US" altLang="zh-CN" sz="2800" i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2800" i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grpSp>
        <p:nvGrpSpPr>
          <p:cNvPr id="76808" name="Group 11"/>
          <p:cNvGrpSpPr/>
          <p:nvPr/>
        </p:nvGrpSpPr>
        <p:grpSpPr bwMode="auto">
          <a:xfrm>
            <a:off x="381000" y="228600"/>
            <a:ext cx="3805238" cy="2195513"/>
            <a:chOff x="3072" y="192"/>
            <a:chExt cx="2397" cy="1383"/>
          </a:xfrm>
        </p:grpSpPr>
        <p:grpSp>
          <p:nvGrpSpPr>
            <p:cNvPr id="76859" name="Group 12"/>
            <p:cNvGrpSpPr/>
            <p:nvPr/>
          </p:nvGrpSpPr>
          <p:grpSpPr bwMode="auto">
            <a:xfrm>
              <a:off x="4128" y="702"/>
              <a:ext cx="723" cy="873"/>
              <a:chOff x="1392" y="942"/>
              <a:chExt cx="723" cy="873"/>
            </a:xfrm>
          </p:grpSpPr>
          <p:sp>
            <p:nvSpPr>
              <p:cNvPr id="76898" name="Rectangle 13"/>
              <p:cNvSpPr>
                <a:spLocks noChangeArrowheads="1"/>
              </p:cNvSpPr>
              <p:nvPr/>
            </p:nvSpPr>
            <p:spPr bwMode="auto">
              <a:xfrm rot="10800000">
                <a:off x="1627" y="1440"/>
                <a:ext cx="245" cy="96"/>
              </a:xfrm>
              <a:prstGeom prst="rect">
                <a:avLst/>
              </a:prstGeom>
              <a:noFill/>
              <a:ln w="38100">
                <a:solidFill>
                  <a:srgbClr val="0000FF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6899" name="Line 14"/>
              <p:cNvSpPr>
                <a:spLocks noChangeShapeType="1"/>
              </p:cNvSpPr>
              <p:nvPr/>
            </p:nvSpPr>
            <p:spPr bwMode="auto">
              <a:xfrm>
                <a:off x="1392" y="1104"/>
                <a:ext cx="0" cy="399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6900" name="Line 15"/>
              <p:cNvSpPr>
                <a:spLocks noChangeShapeType="1"/>
              </p:cNvSpPr>
              <p:nvPr/>
            </p:nvSpPr>
            <p:spPr bwMode="auto">
              <a:xfrm>
                <a:off x="1392" y="1480"/>
                <a:ext cx="243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6901" name="Line 16"/>
              <p:cNvSpPr>
                <a:spLocks noChangeShapeType="1"/>
              </p:cNvSpPr>
              <p:nvPr/>
            </p:nvSpPr>
            <p:spPr bwMode="auto">
              <a:xfrm>
                <a:off x="1868" y="1480"/>
                <a:ext cx="247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6902" name="Line 17"/>
              <p:cNvSpPr>
                <a:spLocks noChangeShapeType="1"/>
              </p:cNvSpPr>
              <p:nvPr/>
            </p:nvSpPr>
            <p:spPr bwMode="auto">
              <a:xfrm flipV="1">
                <a:off x="2112" y="942"/>
                <a:ext cx="0" cy="56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105490" name="Text Box 18"/>
              <p:cNvSpPr txBox="1">
                <a:spLocks noChangeArrowheads="1"/>
              </p:cNvSpPr>
              <p:nvPr/>
            </p:nvSpPr>
            <p:spPr bwMode="auto">
              <a:xfrm>
                <a:off x="1584" y="1488"/>
                <a:ext cx="528" cy="327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R</a:t>
                </a:r>
                <a:r>
                  <a:rPr lang="en-US" altLang="zh-CN" sz="2800" i="0" baseline="-25000"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F</a:t>
                </a:r>
                <a:endParaRPr lang="en-US" altLang="zh-CN" sz="2800" b="0" i="0">
                  <a:effectLst>
                    <a:outerShdw blurRad="38100" dist="38100" dir="2700000" algn="tl">
                      <a:srgbClr val="DDDDDD"/>
                    </a:outerShdw>
                  </a:effectLst>
                </a:endParaRPr>
              </a:p>
            </p:txBody>
          </p:sp>
        </p:grpSp>
        <p:sp>
          <p:nvSpPr>
            <p:cNvPr id="105491" name="Rectangle 19"/>
            <p:cNvSpPr>
              <a:spLocks noChangeArrowheads="1"/>
            </p:cNvSpPr>
            <p:nvPr/>
          </p:nvSpPr>
          <p:spPr bwMode="auto">
            <a:xfrm>
              <a:off x="3744" y="873"/>
              <a:ext cx="400" cy="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800" b="1" i="1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/>
                  <a:cs typeface="Times New Roman" panose="02020603050405020304"/>
                </a:rPr>
                <a:t>R</a:t>
              </a:r>
              <a:r>
                <a:rPr lang="en-US" altLang="zh-CN" sz="2800" b="1" i="1" baseline="-2500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/>
                  <a:cs typeface="Times New Roman" panose="02020603050405020304"/>
                </a:rPr>
                <a:t>2</a:t>
              </a:r>
            </a:p>
          </p:txBody>
        </p:sp>
        <p:grpSp>
          <p:nvGrpSpPr>
            <p:cNvPr id="76861" name="Group 20"/>
            <p:cNvGrpSpPr/>
            <p:nvPr/>
          </p:nvGrpSpPr>
          <p:grpSpPr bwMode="auto">
            <a:xfrm>
              <a:off x="3072" y="192"/>
              <a:ext cx="2397" cy="1104"/>
              <a:chOff x="336" y="432"/>
              <a:chExt cx="2397" cy="1104"/>
            </a:xfrm>
          </p:grpSpPr>
          <p:sp>
            <p:nvSpPr>
              <p:cNvPr id="105493" name="Text Box 21"/>
              <p:cNvSpPr txBox="1">
                <a:spLocks noChangeArrowheads="1"/>
              </p:cNvSpPr>
              <p:nvPr/>
            </p:nvSpPr>
            <p:spPr bwMode="auto">
              <a:xfrm>
                <a:off x="2301" y="960"/>
                <a:ext cx="432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u</a:t>
                </a:r>
                <a:r>
                  <a:rPr lang="en-US" altLang="zh-CN" sz="2800" i="0" baseline="-250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o</a:t>
                </a:r>
                <a:endParaRPr lang="en-US" altLang="zh-CN" sz="2800" i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endParaRPr>
              </a:p>
            </p:txBody>
          </p:sp>
          <p:sp>
            <p:nvSpPr>
              <p:cNvPr id="105494" name="Text Box 22"/>
              <p:cNvSpPr txBox="1">
                <a:spLocks noChangeArrowheads="1"/>
              </p:cNvSpPr>
              <p:nvPr/>
            </p:nvSpPr>
            <p:spPr bwMode="auto">
              <a:xfrm>
                <a:off x="336" y="873"/>
                <a:ext cx="432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u</a:t>
                </a:r>
                <a:r>
                  <a:rPr lang="en-US" altLang="zh-CN" sz="2800" i="0" baseline="-250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i</a:t>
                </a:r>
                <a:endParaRPr lang="en-US" altLang="zh-CN" sz="2800" i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endParaRPr>
              </a:p>
            </p:txBody>
          </p:sp>
          <p:sp>
            <p:nvSpPr>
              <p:cNvPr id="76864" name="Rectangle 23"/>
              <p:cNvSpPr>
                <a:spLocks noChangeArrowheads="1"/>
              </p:cNvSpPr>
              <p:nvPr/>
            </p:nvSpPr>
            <p:spPr bwMode="auto">
              <a:xfrm>
                <a:off x="1038" y="1056"/>
                <a:ext cx="258" cy="7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6865" name="Rectangle 24"/>
              <p:cNvSpPr>
                <a:spLocks noChangeArrowheads="1"/>
              </p:cNvSpPr>
              <p:nvPr/>
            </p:nvSpPr>
            <p:spPr bwMode="auto">
              <a:xfrm>
                <a:off x="1038" y="797"/>
                <a:ext cx="258" cy="7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6866" name="Line 25"/>
              <p:cNvSpPr>
                <a:spLocks noChangeShapeType="1"/>
              </p:cNvSpPr>
              <p:nvPr/>
            </p:nvSpPr>
            <p:spPr bwMode="auto">
              <a:xfrm flipH="1">
                <a:off x="624" y="835"/>
                <a:ext cx="419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6867" name="Line 26"/>
              <p:cNvSpPr>
                <a:spLocks noChangeShapeType="1"/>
              </p:cNvSpPr>
              <p:nvPr/>
            </p:nvSpPr>
            <p:spPr bwMode="auto">
              <a:xfrm flipH="1">
                <a:off x="864" y="1104"/>
                <a:ext cx="1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6868" name="Rectangle 27" descr="40%"/>
              <p:cNvSpPr>
                <a:spLocks noChangeArrowheads="1"/>
              </p:cNvSpPr>
              <p:nvPr/>
            </p:nvSpPr>
            <p:spPr bwMode="auto">
              <a:xfrm>
                <a:off x="1486" y="605"/>
                <a:ext cx="518" cy="61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105500" name="Text Box 28"/>
              <p:cNvSpPr txBox="1">
                <a:spLocks noChangeArrowheads="1"/>
              </p:cNvSpPr>
              <p:nvPr/>
            </p:nvSpPr>
            <p:spPr bwMode="auto">
              <a:xfrm>
                <a:off x="1479" y="928"/>
                <a:ext cx="223" cy="327"/>
              </a:xfrm>
              <a:prstGeom prst="rect">
                <a:avLst/>
              </a:prstGeom>
              <a:noFill/>
              <a:ln w="28575">
                <a:noFill/>
                <a:miter lim="800000"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 i="0"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+</a:t>
                </a:r>
                <a:endParaRPr lang="en-US" altLang="zh-CN" sz="2800" b="0" i="0">
                  <a:effectLst>
                    <a:outerShdw blurRad="38100" dist="38100" dir="2700000" algn="tl">
                      <a:srgbClr val="DDDDDD"/>
                    </a:outerShdw>
                  </a:effectLst>
                </a:endParaRPr>
              </a:p>
            </p:txBody>
          </p:sp>
          <p:sp>
            <p:nvSpPr>
              <p:cNvPr id="105501" name="Text Box 29"/>
              <p:cNvSpPr txBox="1">
                <a:spLocks noChangeArrowheads="1"/>
              </p:cNvSpPr>
              <p:nvPr/>
            </p:nvSpPr>
            <p:spPr bwMode="auto">
              <a:xfrm>
                <a:off x="1797" y="787"/>
                <a:ext cx="402" cy="327"/>
              </a:xfrm>
              <a:prstGeom prst="rect">
                <a:avLst/>
              </a:prstGeom>
              <a:noFill/>
              <a:ln w="28575">
                <a:noFill/>
                <a:miter lim="800000"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 i="0"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+</a:t>
                </a:r>
                <a:endParaRPr lang="en-US" altLang="zh-CN" sz="2800" b="0" i="0">
                  <a:effectLst>
                    <a:outerShdw blurRad="38100" dist="38100" dir="2700000" algn="tl">
                      <a:srgbClr val="DDDDDD"/>
                    </a:outerShdw>
                  </a:effectLst>
                </a:endParaRPr>
              </a:p>
            </p:txBody>
          </p:sp>
          <p:sp>
            <p:nvSpPr>
              <p:cNvPr id="105502" name="Text Box 30"/>
              <p:cNvSpPr txBox="1">
                <a:spLocks noChangeArrowheads="1"/>
              </p:cNvSpPr>
              <p:nvPr/>
            </p:nvSpPr>
            <p:spPr bwMode="auto">
              <a:xfrm>
                <a:off x="1696" y="569"/>
                <a:ext cx="527" cy="288"/>
              </a:xfrm>
              <a:prstGeom prst="rect">
                <a:avLst/>
              </a:prstGeom>
              <a:noFill/>
              <a:ln w="28575">
                <a:noFill/>
                <a:miter lim="800000"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400" i="0">
                    <a:effectLst>
                      <a:outerShdw blurRad="38100" dist="38100" dir="2700000" algn="tl">
                        <a:srgbClr val="DDDDDD"/>
                      </a:outerShdw>
                    </a:effectLst>
                    <a:ea typeface="创艺简宋体" charset="0"/>
                    <a:cs typeface="创艺简宋体" charset="0"/>
                    <a:sym typeface="Symbol" panose="05050102010706020507" charset="0"/>
                  </a:rPr>
                  <a:t></a:t>
                </a:r>
                <a:endParaRPr lang="en-US" altLang="zh-CN" sz="2400" b="0" i="0">
                  <a:effectLst>
                    <a:outerShdw blurRad="38100" dist="38100" dir="2700000" algn="tl">
                      <a:srgbClr val="DDDDDD"/>
                    </a:outerShdw>
                  </a:effectLst>
                </a:endParaRPr>
              </a:p>
            </p:txBody>
          </p:sp>
          <p:sp>
            <p:nvSpPr>
              <p:cNvPr id="76872" name="Line 31"/>
              <p:cNvSpPr>
                <a:spLocks noChangeShapeType="1"/>
              </p:cNvSpPr>
              <p:nvPr/>
            </p:nvSpPr>
            <p:spPr bwMode="auto">
              <a:xfrm>
                <a:off x="1286" y="1095"/>
                <a:ext cx="199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6873" name="Line 32"/>
              <p:cNvSpPr>
                <a:spLocks noChangeShapeType="1"/>
              </p:cNvSpPr>
              <p:nvPr/>
            </p:nvSpPr>
            <p:spPr bwMode="auto">
              <a:xfrm>
                <a:off x="2004" y="931"/>
                <a:ext cx="25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6874" name="Line 33"/>
              <p:cNvSpPr>
                <a:spLocks noChangeShapeType="1"/>
              </p:cNvSpPr>
              <p:nvPr/>
            </p:nvSpPr>
            <p:spPr bwMode="auto">
              <a:xfrm>
                <a:off x="1389" y="432"/>
                <a:ext cx="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6875" name="Line 34"/>
              <p:cNvSpPr>
                <a:spLocks noChangeShapeType="1"/>
              </p:cNvSpPr>
              <p:nvPr/>
            </p:nvSpPr>
            <p:spPr bwMode="auto">
              <a:xfrm>
                <a:off x="1286" y="836"/>
                <a:ext cx="199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105507" name="Text Box 35"/>
              <p:cNvSpPr txBox="1">
                <a:spLocks noChangeArrowheads="1"/>
              </p:cNvSpPr>
              <p:nvPr/>
            </p:nvSpPr>
            <p:spPr bwMode="auto">
              <a:xfrm>
                <a:off x="1486" y="656"/>
                <a:ext cx="329" cy="327"/>
              </a:xfrm>
              <a:prstGeom prst="rect">
                <a:avLst/>
              </a:prstGeom>
              <a:noFill/>
              <a:ln w="28575">
                <a:noFill/>
                <a:miter lim="800000"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 i="0"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–</a:t>
                </a:r>
                <a:endParaRPr lang="en-US" altLang="zh-CN" sz="2800" b="0" i="0">
                  <a:effectLst>
                    <a:outerShdw blurRad="38100" dist="38100" dir="2700000" algn="tl">
                      <a:srgbClr val="DDDDDD"/>
                    </a:outerShdw>
                  </a:effectLst>
                </a:endParaRPr>
              </a:p>
            </p:txBody>
          </p:sp>
          <p:sp>
            <p:nvSpPr>
              <p:cNvPr id="105508" name="Text Box 36"/>
              <p:cNvSpPr txBox="1">
                <a:spLocks noChangeArrowheads="1"/>
              </p:cNvSpPr>
              <p:nvPr/>
            </p:nvSpPr>
            <p:spPr bwMode="auto">
              <a:xfrm rot="5400000">
                <a:off x="1554" y="581"/>
                <a:ext cx="234" cy="28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none"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kumimoji="0" lang="en-US" altLang="zh-CN" sz="2400" i="0">
                    <a:effectLst>
                      <a:outerShdw blurRad="38100" dist="38100" dir="2700000" algn="tl">
                        <a:srgbClr val="DDDDDD"/>
                      </a:outerShdw>
                    </a:effectLst>
                    <a:sym typeface="Symbol" panose="05050102010706020507" charset="0"/>
                  </a:rPr>
                  <a:t></a:t>
                </a:r>
                <a:endParaRPr kumimoji="0" lang="en-US" altLang="zh-CN" sz="2400" i="0">
                  <a:effectLst>
                    <a:outerShdw blurRad="38100" dist="38100" dir="2700000" algn="tl">
                      <a:srgbClr val="DDDDDD"/>
                    </a:outerShdw>
                  </a:effectLst>
                </a:endParaRPr>
              </a:p>
            </p:txBody>
          </p:sp>
          <p:sp>
            <p:nvSpPr>
              <p:cNvPr id="76878" name="Oval 37"/>
              <p:cNvSpPr>
                <a:spLocks noChangeArrowheads="1"/>
              </p:cNvSpPr>
              <p:nvPr/>
            </p:nvSpPr>
            <p:spPr bwMode="auto">
              <a:xfrm>
                <a:off x="2253" y="897"/>
                <a:ext cx="63" cy="63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6879" name="Oval 38"/>
              <p:cNvSpPr>
                <a:spLocks noChangeArrowheads="1"/>
              </p:cNvSpPr>
              <p:nvPr/>
            </p:nvSpPr>
            <p:spPr bwMode="auto">
              <a:xfrm>
                <a:off x="576" y="801"/>
                <a:ext cx="63" cy="63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105511" name="Text Box 39"/>
              <p:cNvSpPr txBox="1">
                <a:spLocks noChangeArrowheads="1"/>
              </p:cNvSpPr>
              <p:nvPr/>
            </p:nvSpPr>
            <p:spPr bwMode="auto">
              <a:xfrm>
                <a:off x="991" y="441"/>
                <a:ext cx="353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R</a:t>
                </a:r>
                <a:r>
                  <a:rPr lang="en-US" altLang="zh-CN" sz="2800" i="0" baseline="-25000"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1</a:t>
                </a:r>
                <a:endParaRPr lang="en-US" altLang="zh-CN" sz="2800" i="0">
                  <a:effectLst>
                    <a:outerShdw blurRad="38100" dist="38100" dir="2700000" algn="tl">
                      <a:srgbClr val="DDDDDD"/>
                    </a:outerShdw>
                  </a:effectLst>
                </a:endParaRPr>
              </a:p>
            </p:txBody>
          </p:sp>
          <p:grpSp>
            <p:nvGrpSpPr>
              <p:cNvPr id="76881" name="Group 40"/>
              <p:cNvGrpSpPr/>
              <p:nvPr/>
            </p:nvGrpSpPr>
            <p:grpSpPr bwMode="auto">
              <a:xfrm>
                <a:off x="2205" y="1329"/>
                <a:ext cx="148" cy="207"/>
                <a:chOff x="2160" y="1713"/>
                <a:chExt cx="148" cy="207"/>
              </a:xfrm>
            </p:grpSpPr>
            <p:grpSp>
              <p:nvGrpSpPr>
                <p:cNvPr id="76894" name="Group 41"/>
                <p:cNvGrpSpPr/>
                <p:nvPr/>
              </p:nvGrpSpPr>
              <p:grpSpPr bwMode="auto">
                <a:xfrm>
                  <a:off x="2160" y="1767"/>
                  <a:ext cx="148" cy="153"/>
                  <a:chOff x="720" y="2736"/>
                  <a:chExt cx="185" cy="192"/>
                </a:xfrm>
              </p:grpSpPr>
              <p:sp>
                <p:nvSpPr>
                  <p:cNvPr id="76896" name="Line 42"/>
                  <p:cNvSpPr>
                    <a:spLocks noChangeShapeType="1"/>
                  </p:cNvSpPr>
                  <p:nvPr/>
                </p:nvSpPr>
                <p:spPr bwMode="auto">
                  <a:xfrm>
                    <a:off x="720" y="2928"/>
                    <a:ext cx="185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latin typeface="Times New Roman" panose="02020603050405020304" charset="0"/>
                    </a:endParaRPr>
                  </a:p>
                </p:txBody>
              </p:sp>
              <p:sp>
                <p:nvSpPr>
                  <p:cNvPr id="76897" name="Line 43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2736"/>
                    <a:ext cx="0" cy="192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latin typeface="Times New Roman" panose="02020603050405020304" charset="0"/>
                    </a:endParaRPr>
                  </a:p>
                </p:txBody>
              </p:sp>
            </p:grpSp>
            <p:sp>
              <p:nvSpPr>
                <p:cNvPr id="76895" name="Oval 44"/>
                <p:cNvSpPr>
                  <a:spLocks noChangeArrowheads="1"/>
                </p:cNvSpPr>
                <p:nvPr/>
              </p:nvSpPr>
              <p:spPr bwMode="auto">
                <a:xfrm>
                  <a:off x="2208" y="1713"/>
                  <a:ext cx="63" cy="63"/>
                </a:xfrm>
                <a:prstGeom prst="ellips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</p:grpSp>
          <p:sp>
            <p:nvSpPr>
              <p:cNvPr id="105517" name="Text Box 45"/>
              <p:cNvSpPr txBox="1">
                <a:spLocks noChangeArrowheads="1"/>
              </p:cNvSpPr>
              <p:nvPr/>
            </p:nvSpPr>
            <p:spPr bwMode="auto">
              <a:xfrm>
                <a:off x="2301" y="777"/>
                <a:ext cx="288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 i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+</a:t>
                </a:r>
              </a:p>
            </p:txBody>
          </p:sp>
          <p:sp>
            <p:nvSpPr>
              <p:cNvPr id="105518" name="Text Box 46"/>
              <p:cNvSpPr txBox="1">
                <a:spLocks noChangeArrowheads="1"/>
              </p:cNvSpPr>
              <p:nvPr/>
            </p:nvSpPr>
            <p:spPr bwMode="auto">
              <a:xfrm>
                <a:off x="2301" y="1209"/>
                <a:ext cx="288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 i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–</a:t>
                </a:r>
              </a:p>
            </p:txBody>
          </p:sp>
          <p:grpSp>
            <p:nvGrpSpPr>
              <p:cNvPr id="76884" name="Group 47"/>
              <p:cNvGrpSpPr/>
              <p:nvPr/>
            </p:nvGrpSpPr>
            <p:grpSpPr bwMode="auto">
              <a:xfrm>
                <a:off x="768" y="1104"/>
                <a:ext cx="193" cy="197"/>
                <a:chOff x="720" y="2736"/>
                <a:chExt cx="185" cy="192"/>
              </a:xfrm>
            </p:grpSpPr>
            <p:sp>
              <p:nvSpPr>
                <p:cNvPr id="76892" name="Line 48"/>
                <p:cNvSpPr>
                  <a:spLocks noChangeShapeType="1"/>
                </p:cNvSpPr>
                <p:nvPr/>
              </p:nvSpPr>
              <p:spPr bwMode="auto">
                <a:xfrm>
                  <a:off x="720" y="2928"/>
                  <a:ext cx="185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76893" name="Line 49"/>
                <p:cNvSpPr>
                  <a:spLocks noChangeShapeType="1"/>
                </p:cNvSpPr>
                <p:nvPr/>
              </p:nvSpPr>
              <p:spPr bwMode="auto">
                <a:xfrm>
                  <a:off x="816" y="2736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</p:grpSp>
          <p:sp>
            <p:nvSpPr>
              <p:cNvPr id="105522" name="Text Box 50"/>
              <p:cNvSpPr txBox="1">
                <a:spLocks noChangeArrowheads="1"/>
              </p:cNvSpPr>
              <p:nvPr/>
            </p:nvSpPr>
            <p:spPr bwMode="auto">
              <a:xfrm>
                <a:off x="359" y="681"/>
                <a:ext cx="288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 i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+</a:t>
                </a:r>
              </a:p>
            </p:txBody>
          </p:sp>
          <p:grpSp>
            <p:nvGrpSpPr>
              <p:cNvPr id="76886" name="Group 51"/>
              <p:cNvGrpSpPr/>
              <p:nvPr/>
            </p:nvGrpSpPr>
            <p:grpSpPr bwMode="auto">
              <a:xfrm>
                <a:off x="524" y="1329"/>
                <a:ext cx="148" cy="207"/>
                <a:chOff x="2160" y="1713"/>
                <a:chExt cx="148" cy="207"/>
              </a:xfrm>
            </p:grpSpPr>
            <p:grpSp>
              <p:nvGrpSpPr>
                <p:cNvPr id="76888" name="Group 52"/>
                <p:cNvGrpSpPr/>
                <p:nvPr/>
              </p:nvGrpSpPr>
              <p:grpSpPr bwMode="auto">
                <a:xfrm>
                  <a:off x="2160" y="1767"/>
                  <a:ext cx="148" cy="153"/>
                  <a:chOff x="720" y="2736"/>
                  <a:chExt cx="185" cy="192"/>
                </a:xfrm>
              </p:grpSpPr>
              <p:sp>
                <p:nvSpPr>
                  <p:cNvPr id="76890" name="Line 53"/>
                  <p:cNvSpPr>
                    <a:spLocks noChangeShapeType="1"/>
                  </p:cNvSpPr>
                  <p:nvPr/>
                </p:nvSpPr>
                <p:spPr bwMode="auto">
                  <a:xfrm>
                    <a:off x="720" y="2928"/>
                    <a:ext cx="185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latin typeface="Times New Roman" panose="02020603050405020304" charset="0"/>
                    </a:endParaRPr>
                  </a:p>
                </p:txBody>
              </p:sp>
              <p:sp>
                <p:nvSpPr>
                  <p:cNvPr id="76891" name="Line 54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2736"/>
                    <a:ext cx="0" cy="192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latin typeface="Times New Roman" panose="02020603050405020304" charset="0"/>
                    </a:endParaRPr>
                  </a:p>
                </p:txBody>
              </p:sp>
            </p:grpSp>
            <p:sp>
              <p:nvSpPr>
                <p:cNvPr id="76889" name="Oval 55"/>
                <p:cNvSpPr>
                  <a:spLocks noChangeArrowheads="1"/>
                </p:cNvSpPr>
                <p:nvPr/>
              </p:nvSpPr>
              <p:spPr bwMode="auto">
                <a:xfrm>
                  <a:off x="2208" y="1713"/>
                  <a:ext cx="63" cy="63"/>
                </a:xfrm>
                <a:prstGeom prst="ellips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</p:grpSp>
          <p:sp>
            <p:nvSpPr>
              <p:cNvPr id="105528" name="Text Box 56"/>
              <p:cNvSpPr txBox="1">
                <a:spLocks noChangeArrowheads="1"/>
              </p:cNvSpPr>
              <p:nvPr/>
            </p:nvSpPr>
            <p:spPr bwMode="auto">
              <a:xfrm>
                <a:off x="336" y="1185"/>
                <a:ext cx="288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 i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–</a:t>
                </a:r>
              </a:p>
            </p:txBody>
          </p:sp>
        </p:grpSp>
      </p:grpSp>
      <p:grpSp>
        <p:nvGrpSpPr>
          <p:cNvPr id="76809" name="Group 57"/>
          <p:cNvGrpSpPr/>
          <p:nvPr/>
        </p:nvGrpSpPr>
        <p:grpSpPr bwMode="auto">
          <a:xfrm>
            <a:off x="4500563" y="214313"/>
            <a:ext cx="3805237" cy="2147887"/>
            <a:chOff x="192" y="96"/>
            <a:chExt cx="2397" cy="1353"/>
          </a:xfrm>
        </p:grpSpPr>
        <p:sp>
          <p:nvSpPr>
            <p:cNvPr id="76811" name="Oval 58"/>
            <p:cNvSpPr>
              <a:spLocks noChangeArrowheads="1"/>
            </p:cNvSpPr>
            <p:nvPr/>
          </p:nvSpPr>
          <p:spPr bwMode="auto">
            <a:xfrm rot="5400000">
              <a:off x="624" y="960"/>
              <a:ext cx="192" cy="19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6812" name="Line 59"/>
            <p:cNvSpPr>
              <a:spLocks noChangeShapeType="1"/>
            </p:cNvSpPr>
            <p:nvPr/>
          </p:nvSpPr>
          <p:spPr bwMode="auto">
            <a:xfrm>
              <a:off x="1119" y="96"/>
              <a:ext cx="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6813" name="Line 60"/>
            <p:cNvSpPr>
              <a:spLocks noChangeShapeType="1"/>
            </p:cNvSpPr>
            <p:nvPr/>
          </p:nvSpPr>
          <p:spPr bwMode="auto">
            <a:xfrm>
              <a:off x="637" y="1296"/>
              <a:ext cx="17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6814" name="Line 61"/>
            <p:cNvSpPr>
              <a:spLocks noChangeShapeType="1"/>
            </p:cNvSpPr>
            <p:nvPr/>
          </p:nvSpPr>
          <p:spPr bwMode="auto">
            <a:xfrm>
              <a:off x="720" y="768"/>
              <a:ext cx="0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105534" name="Text Box 62"/>
            <p:cNvSpPr txBox="1">
              <a:spLocks noChangeArrowheads="1"/>
            </p:cNvSpPr>
            <p:nvPr/>
          </p:nvSpPr>
          <p:spPr bwMode="auto">
            <a:xfrm>
              <a:off x="720" y="768"/>
              <a:ext cx="192" cy="288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i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+</a:t>
              </a:r>
              <a:endParaRPr lang="en-US" altLang="zh-CN" sz="2400" b="0" i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105535" name="Text Box 63"/>
            <p:cNvSpPr txBox="1">
              <a:spLocks noChangeArrowheads="1"/>
            </p:cNvSpPr>
            <p:nvPr/>
          </p:nvSpPr>
          <p:spPr bwMode="auto">
            <a:xfrm>
              <a:off x="768" y="912"/>
              <a:ext cx="384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U</a:t>
              </a:r>
              <a:r>
                <a:rPr lang="en-US" altLang="zh-CN" sz="2400" baseline="-250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R</a:t>
              </a:r>
              <a:endParaRPr lang="en-US" altLang="zh-CN" sz="32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105536" name="Text Box 64"/>
            <p:cNvSpPr txBox="1">
              <a:spLocks noChangeArrowheads="1"/>
            </p:cNvSpPr>
            <p:nvPr/>
          </p:nvSpPr>
          <p:spPr bwMode="auto">
            <a:xfrm>
              <a:off x="720" y="1033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i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ea typeface="楷体_GB2312" charset="0"/>
                  <a:cs typeface="楷体_GB2312" charset="0"/>
                </a:rPr>
                <a:t>–</a:t>
              </a:r>
              <a:endParaRPr lang="en-US" altLang="zh-CN" sz="3200" i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楷体_GB2312" charset="0"/>
                <a:cs typeface="楷体_GB2312" charset="0"/>
              </a:endParaRPr>
            </a:p>
          </p:txBody>
        </p:sp>
        <p:grpSp>
          <p:nvGrpSpPr>
            <p:cNvPr id="76818" name="Group 65"/>
            <p:cNvGrpSpPr/>
            <p:nvPr/>
          </p:nvGrpSpPr>
          <p:grpSpPr bwMode="auto">
            <a:xfrm>
              <a:off x="1248" y="615"/>
              <a:ext cx="723" cy="834"/>
              <a:chOff x="1392" y="942"/>
              <a:chExt cx="723" cy="834"/>
            </a:xfrm>
          </p:grpSpPr>
          <p:sp>
            <p:nvSpPr>
              <p:cNvPr id="76853" name="Rectangle 66"/>
              <p:cNvSpPr>
                <a:spLocks noChangeArrowheads="1"/>
              </p:cNvSpPr>
              <p:nvPr/>
            </p:nvSpPr>
            <p:spPr bwMode="auto">
              <a:xfrm rot="10800000">
                <a:off x="1627" y="1440"/>
                <a:ext cx="245" cy="96"/>
              </a:xfrm>
              <a:prstGeom prst="rect">
                <a:avLst/>
              </a:prstGeom>
              <a:noFill/>
              <a:ln w="38100">
                <a:solidFill>
                  <a:srgbClr val="0000FF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6854" name="Line 67"/>
              <p:cNvSpPr>
                <a:spLocks noChangeShapeType="1"/>
              </p:cNvSpPr>
              <p:nvPr/>
            </p:nvSpPr>
            <p:spPr bwMode="auto">
              <a:xfrm>
                <a:off x="1392" y="1104"/>
                <a:ext cx="0" cy="399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6855" name="Line 68"/>
              <p:cNvSpPr>
                <a:spLocks noChangeShapeType="1"/>
              </p:cNvSpPr>
              <p:nvPr/>
            </p:nvSpPr>
            <p:spPr bwMode="auto">
              <a:xfrm>
                <a:off x="1392" y="1480"/>
                <a:ext cx="243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6856" name="Line 69"/>
              <p:cNvSpPr>
                <a:spLocks noChangeShapeType="1"/>
              </p:cNvSpPr>
              <p:nvPr/>
            </p:nvSpPr>
            <p:spPr bwMode="auto">
              <a:xfrm>
                <a:off x="1868" y="1480"/>
                <a:ext cx="247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6857" name="Line 70"/>
              <p:cNvSpPr>
                <a:spLocks noChangeShapeType="1"/>
              </p:cNvSpPr>
              <p:nvPr/>
            </p:nvSpPr>
            <p:spPr bwMode="auto">
              <a:xfrm flipV="1">
                <a:off x="2112" y="942"/>
                <a:ext cx="0" cy="56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105543" name="Text Box 71"/>
              <p:cNvSpPr txBox="1">
                <a:spLocks noChangeArrowheads="1"/>
              </p:cNvSpPr>
              <p:nvPr/>
            </p:nvSpPr>
            <p:spPr bwMode="auto">
              <a:xfrm>
                <a:off x="1584" y="1488"/>
                <a:ext cx="528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400"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R</a:t>
                </a:r>
                <a:r>
                  <a:rPr lang="en-US" altLang="zh-CN" sz="2400" i="0" baseline="-25000"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F</a:t>
                </a:r>
                <a:endParaRPr lang="en-US" altLang="zh-CN" sz="2400" b="0" i="0">
                  <a:effectLst>
                    <a:outerShdw blurRad="38100" dist="38100" dir="2700000" algn="tl">
                      <a:srgbClr val="DDDDDD"/>
                    </a:outerShdw>
                  </a:effectLst>
                </a:endParaRPr>
              </a:p>
            </p:txBody>
          </p:sp>
        </p:grpSp>
        <p:sp>
          <p:nvSpPr>
            <p:cNvPr id="105544" name="Rectangle 72"/>
            <p:cNvSpPr>
              <a:spLocks noChangeArrowheads="1"/>
            </p:cNvSpPr>
            <p:nvPr/>
          </p:nvSpPr>
          <p:spPr bwMode="auto">
            <a:xfrm>
              <a:off x="864" y="768"/>
              <a:ext cx="359" cy="2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400" b="1" i="1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/>
                  <a:cs typeface="Times New Roman" panose="02020603050405020304"/>
                </a:rPr>
                <a:t>R</a:t>
              </a:r>
              <a:r>
                <a:rPr lang="en-US" altLang="zh-CN" sz="2400" b="1" i="1" baseline="-2500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/>
                  <a:cs typeface="Times New Roman" panose="02020603050405020304"/>
                </a:rPr>
                <a:t>2</a:t>
              </a:r>
            </a:p>
          </p:txBody>
        </p:sp>
        <p:sp>
          <p:nvSpPr>
            <p:cNvPr id="105545" name="Text Box 73"/>
            <p:cNvSpPr txBox="1">
              <a:spLocks noChangeArrowheads="1"/>
            </p:cNvSpPr>
            <p:nvPr/>
          </p:nvSpPr>
          <p:spPr bwMode="auto">
            <a:xfrm>
              <a:off x="2157" y="633"/>
              <a:ext cx="432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u</a:t>
              </a:r>
              <a:r>
                <a:rPr lang="en-US" altLang="zh-CN" sz="2800" i="0" baseline="-250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o</a:t>
              </a:r>
              <a:endParaRPr lang="en-US" altLang="zh-CN" sz="2800" i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105546" name="Text Box 74"/>
            <p:cNvSpPr txBox="1">
              <a:spLocks noChangeArrowheads="1"/>
            </p:cNvSpPr>
            <p:nvPr/>
          </p:nvSpPr>
          <p:spPr bwMode="auto">
            <a:xfrm>
              <a:off x="192" y="585"/>
              <a:ext cx="432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u</a:t>
              </a:r>
              <a:r>
                <a:rPr lang="en-US" altLang="zh-CN" sz="2800" i="0" baseline="-250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i</a:t>
              </a:r>
              <a:endParaRPr lang="en-US" altLang="zh-CN" sz="2800" i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76822" name="Rectangle 75"/>
            <p:cNvSpPr>
              <a:spLocks noChangeArrowheads="1"/>
            </p:cNvSpPr>
            <p:nvPr/>
          </p:nvSpPr>
          <p:spPr bwMode="auto">
            <a:xfrm>
              <a:off x="894" y="729"/>
              <a:ext cx="258" cy="7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6823" name="Rectangle 76"/>
            <p:cNvSpPr>
              <a:spLocks noChangeArrowheads="1"/>
            </p:cNvSpPr>
            <p:nvPr/>
          </p:nvSpPr>
          <p:spPr bwMode="auto">
            <a:xfrm>
              <a:off x="894" y="470"/>
              <a:ext cx="258" cy="7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6824" name="Line 77"/>
            <p:cNvSpPr>
              <a:spLocks noChangeShapeType="1"/>
            </p:cNvSpPr>
            <p:nvPr/>
          </p:nvSpPr>
          <p:spPr bwMode="auto">
            <a:xfrm flipH="1">
              <a:off x="480" y="508"/>
              <a:ext cx="41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6825" name="Line 78"/>
            <p:cNvSpPr>
              <a:spLocks noChangeShapeType="1"/>
            </p:cNvSpPr>
            <p:nvPr/>
          </p:nvSpPr>
          <p:spPr bwMode="auto">
            <a:xfrm flipH="1">
              <a:off x="720" y="777"/>
              <a:ext cx="16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6826" name="Rectangle 79" descr="40%"/>
            <p:cNvSpPr>
              <a:spLocks noChangeArrowheads="1"/>
            </p:cNvSpPr>
            <p:nvPr/>
          </p:nvSpPr>
          <p:spPr bwMode="auto">
            <a:xfrm>
              <a:off x="1342" y="278"/>
              <a:ext cx="518" cy="61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105552" name="Text Box 80"/>
            <p:cNvSpPr txBox="1">
              <a:spLocks noChangeArrowheads="1"/>
            </p:cNvSpPr>
            <p:nvPr/>
          </p:nvSpPr>
          <p:spPr bwMode="auto">
            <a:xfrm>
              <a:off x="1335" y="601"/>
              <a:ext cx="223" cy="327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+</a:t>
              </a:r>
              <a:endParaRPr lang="en-US" altLang="zh-CN" sz="2800" b="0" i="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105553" name="Text Box 81"/>
            <p:cNvSpPr txBox="1">
              <a:spLocks noChangeArrowheads="1"/>
            </p:cNvSpPr>
            <p:nvPr/>
          </p:nvSpPr>
          <p:spPr bwMode="auto">
            <a:xfrm>
              <a:off x="1653" y="460"/>
              <a:ext cx="402" cy="327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+</a:t>
              </a:r>
              <a:endParaRPr lang="en-US" altLang="zh-CN" sz="2800" b="0" i="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105554" name="Text Box 82"/>
            <p:cNvSpPr txBox="1">
              <a:spLocks noChangeArrowheads="1"/>
            </p:cNvSpPr>
            <p:nvPr/>
          </p:nvSpPr>
          <p:spPr bwMode="auto">
            <a:xfrm>
              <a:off x="1552" y="242"/>
              <a:ext cx="527" cy="288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i="0">
                  <a:effectLst>
                    <a:outerShdw blurRad="38100" dist="38100" dir="2700000" algn="tl">
                      <a:srgbClr val="DDDDDD"/>
                    </a:outerShdw>
                  </a:effectLst>
                  <a:ea typeface="创艺简宋体" charset="0"/>
                  <a:cs typeface="创艺简宋体" charset="0"/>
                  <a:sym typeface="Symbol" panose="05050102010706020507" charset="0"/>
                </a:rPr>
                <a:t></a:t>
              </a:r>
              <a:endParaRPr lang="en-US" altLang="zh-CN" sz="2400" b="0" i="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76830" name="Line 83"/>
            <p:cNvSpPr>
              <a:spLocks noChangeShapeType="1"/>
            </p:cNvSpPr>
            <p:nvPr/>
          </p:nvSpPr>
          <p:spPr bwMode="auto">
            <a:xfrm>
              <a:off x="1142" y="768"/>
              <a:ext cx="1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6831" name="Line 84"/>
            <p:cNvSpPr>
              <a:spLocks noChangeShapeType="1"/>
            </p:cNvSpPr>
            <p:nvPr/>
          </p:nvSpPr>
          <p:spPr bwMode="auto">
            <a:xfrm>
              <a:off x="1860" y="604"/>
              <a:ext cx="25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6832" name="Line 85"/>
            <p:cNvSpPr>
              <a:spLocks noChangeShapeType="1"/>
            </p:cNvSpPr>
            <p:nvPr/>
          </p:nvSpPr>
          <p:spPr bwMode="auto">
            <a:xfrm>
              <a:off x="1245" y="105"/>
              <a:ext cx="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6833" name="Line 86"/>
            <p:cNvSpPr>
              <a:spLocks noChangeShapeType="1"/>
            </p:cNvSpPr>
            <p:nvPr/>
          </p:nvSpPr>
          <p:spPr bwMode="auto">
            <a:xfrm>
              <a:off x="1142" y="509"/>
              <a:ext cx="1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105559" name="Text Box 87"/>
            <p:cNvSpPr txBox="1">
              <a:spLocks noChangeArrowheads="1"/>
            </p:cNvSpPr>
            <p:nvPr/>
          </p:nvSpPr>
          <p:spPr bwMode="auto">
            <a:xfrm>
              <a:off x="1342" y="329"/>
              <a:ext cx="329" cy="327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–</a:t>
              </a:r>
              <a:endParaRPr lang="en-US" altLang="zh-CN" sz="2800" b="0" i="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105560" name="Text Box 88"/>
            <p:cNvSpPr txBox="1">
              <a:spLocks noChangeArrowheads="1"/>
            </p:cNvSpPr>
            <p:nvPr/>
          </p:nvSpPr>
          <p:spPr bwMode="auto">
            <a:xfrm rot="5400000">
              <a:off x="1410" y="254"/>
              <a:ext cx="234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en-US" altLang="zh-CN" sz="2400" i="0">
                  <a:effectLst>
                    <a:outerShdw blurRad="38100" dist="38100" dir="2700000" algn="tl">
                      <a:srgbClr val="DDDDDD"/>
                    </a:outerShdw>
                  </a:effectLst>
                  <a:sym typeface="Symbol" panose="05050102010706020507" charset="0"/>
                </a:rPr>
                <a:t></a:t>
              </a:r>
              <a:endParaRPr kumimoji="0" lang="en-US" altLang="zh-CN" sz="2400" i="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76836" name="Oval 89"/>
            <p:cNvSpPr>
              <a:spLocks noChangeArrowheads="1"/>
            </p:cNvSpPr>
            <p:nvPr/>
          </p:nvSpPr>
          <p:spPr bwMode="auto">
            <a:xfrm>
              <a:off x="2109" y="570"/>
              <a:ext cx="63" cy="63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6837" name="Oval 90"/>
            <p:cNvSpPr>
              <a:spLocks noChangeArrowheads="1"/>
            </p:cNvSpPr>
            <p:nvPr/>
          </p:nvSpPr>
          <p:spPr bwMode="auto">
            <a:xfrm>
              <a:off x="432" y="474"/>
              <a:ext cx="63" cy="63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105563" name="Text Box 91"/>
            <p:cNvSpPr txBox="1">
              <a:spLocks noChangeArrowheads="1"/>
            </p:cNvSpPr>
            <p:nvPr/>
          </p:nvSpPr>
          <p:spPr bwMode="auto">
            <a:xfrm>
              <a:off x="895" y="192"/>
              <a:ext cx="353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R</a:t>
              </a:r>
              <a:r>
                <a:rPr lang="en-US" altLang="zh-CN" sz="2400" i="0" baseline="-2500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1</a:t>
              </a:r>
              <a:endParaRPr lang="en-US" altLang="zh-CN" sz="2400" i="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grpSp>
          <p:nvGrpSpPr>
            <p:cNvPr id="76839" name="Group 92"/>
            <p:cNvGrpSpPr/>
            <p:nvPr/>
          </p:nvGrpSpPr>
          <p:grpSpPr bwMode="auto">
            <a:xfrm>
              <a:off x="2061" y="1002"/>
              <a:ext cx="148" cy="207"/>
              <a:chOff x="2160" y="1713"/>
              <a:chExt cx="148" cy="207"/>
            </a:xfrm>
          </p:grpSpPr>
          <p:grpSp>
            <p:nvGrpSpPr>
              <p:cNvPr id="76849" name="Group 93"/>
              <p:cNvGrpSpPr/>
              <p:nvPr/>
            </p:nvGrpSpPr>
            <p:grpSpPr bwMode="auto">
              <a:xfrm>
                <a:off x="2160" y="1767"/>
                <a:ext cx="148" cy="153"/>
                <a:chOff x="720" y="2736"/>
                <a:chExt cx="185" cy="192"/>
              </a:xfrm>
            </p:grpSpPr>
            <p:sp>
              <p:nvSpPr>
                <p:cNvPr id="76851" name="Line 94"/>
                <p:cNvSpPr>
                  <a:spLocks noChangeShapeType="1"/>
                </p:cNvSpPr>
                <p:nvPr/>
              </p:nvSpPr>
              <p:spPr bwMode="auto">
                <a:xfrm>
                  <a:off x="720" y="2928"/>
                  <a:ext cx="185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76852" name="Line 95"/>
                <p:cNvSpPr>
                  <a:spLocks noChangeShapeType="1"/>
                </p:cNvSpPr>
                <p:nvPr/>
              </p:nvSpPr>
              <p:spPr bwMode="auto">
                <a:xfrm>
                  <a:off x="816" y="2736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</p:grpSp>
          <p:sp>
            <p:nvSpPr>
              <p:cNvPr id="76850" name="Oval 96"/>
              <p:cNvSpPr>
                <a:spLocks noChangeArrowheads="1"/>
              </p:cNvSpPr>
              <p:nvPr/>
            </p:nvSpPr>
            <p:spPr bwMode="auto">
              <a:xfrm>
                <a:off x="2208" y="1713"/>
                <a:ext cx="63" cy="63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  <p:sp>
          <p:nvSpPr>
            <p:cNvPr id="105569" name="Text Box 97"/>
            <p:cNvSpPr txBox="1">
              <a:spLocks noChangeArrowheads="1"/>
            </p:cNvSpPr>
            <p:nvPr/>
          </p:nvSpPr>
          <p:spPr bwMode="auto">
            <a:xfrm>
              <a:off x="2157" y="450"/>
              <a:ext cx="288" cy="32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+</a:t>
              </a:r>
            </a:p>
          </p:txBody>
        </p:sp>
        <p:sp>
          <p:nvSpPr>
            <p:cNvPr id="105570" name="Text Box 98"/>
            <p:cNvSpPr txBox="1">
              <a:spLocks noChangeArrowheads="1"/>
            </p:cNvSpPr>
            <p:nvPr/>
          </p:nvSpPr>
          <p:spPr bwMode="auto">
            <a:xfrm>
              <a:off x="2157" y="882"/>
              <a:ext cx="288" cy="32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–</a:t>
              </a:r>
            </a:p>
          </p:txBody>
        </p:sp>
        <p:sp>
          <p:nvSpPr>
            <p:cNvPr id="105571" name="Text Box 99"/>
            <p:cNvSpPr txBox="1">
              <a:spLocks noChangeArrowheads="1"/>
            </p:cNvSpPr>
            <p:nvPr/>
          </p:nvSpPr>
          <p:spPr bwMode="auto">
            <a:xfrm>
              <a:off x="215" y="354"/>
              <a:ext cx="288" cy="32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+</a:t>
              </a:r>
            </a:p>
          </p:txBody>
        </p:sp>
        <p:grpSp>
          <p:nvGrpSpPr>
            <p:cNvPr id="76843" name="Group 100"/>
            <p:cNvGrpSpPr/>
            <p:nvPr/>
          </p:nvGrpSpPr>
          <p:grpSpPr bwMode="auto">
            <a:xfrm>
              <a:off x="380" y="1104"/>
              <a:ext cx="148" cy="207"/>
              <a:chOff x="2160" y="1713"/>
              <a:chExt cx="148" cy="207"/>
            </a:xfrm>
          </p:grpSpPr>
          <p:grpSp>
            <p:nvGrpSpPr>
              <p:cNvPr id="76845" name="Group 101"/>
              <p:cNvGrpSpPr/>
              <p:nvPr/>
            </p:nvGrpSpPr>
            <p:grpSpPr bwMode="auto">
              <a:xfrm>
                <a:off x="2160" y="1767"/>
                <a:ext cx="148" cy="153"/>
                <a:chOff x="720" y="2736"/>
                <a:chExt cx="185" cy="192"/>
              </a:xfrm>
            </p:grpSpPr>
            <p:sp>
              <p:nvSpPr>
                <p:cNvPr id="76847" name="Line 102"/>
                <p:cNvSpPr>
                  <a:spLocks noChangeShapeType="1"/>
                </p:cNvSpPr>
                <p:nvPr/>
              </p:nvSpPr>
              <p:spPr bwMode="auto">
                <a:xfrm>
                  <a:off x="720" y="2928"/>
                  <a:ext cx="185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76848" name="Line 103"/>
                <p:cNvSpPr>
                  <a:spLocks noChangeShapeType="1"/>
                </p:cNvSpPr>
                <p:nvPr/>
              </p:nvSpPr>
              <p:spPr bwMode="auto">
                <a:xfrm>
                  <a:off x="816" y="2736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</p:grpSp>
          <p:sp>
            <p:nvSpPr>
              <p:cNvPr id="76846" name="Oval 104"/>
              <p:cNvSpPr>
                <a:spLocks noChangeArrowheads="1"/>
              </p:cNvSpPr>
              <p:nvPr/>
            </p:nvSpPr>
            <p:spPr bwMode="auto">
              <a:xfrm>
                <a:off x="2208" y="1713"/>
                <a:ext cx="63" cy="63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  <p:sp>
          <p:nvSpPr>
            <p:cNvPr id="105577" name="Text Box 105"/>
            <p:cNvSpPr txBox="1">
              <a:spLocks noChangeArrowheads="1"/>
            </p:cNvSpPr>
            <p:nvPr/>
          </p:nvSpPr>
          <p:spPr bwMode="auto">
            <a:xfrm>
              <a:off x="192" y="858"/>
              <a:ext cx="288" cy="32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–</a:t>
              </a:r>
            </a:p>
          </p:txBody>
        </p:sp>
      </p:grpSp>
      <p:sp>
        <p:nvSpPr>
          <p:cNvPr id="105578" name="Rectangle 106"/>
          <p:cNvSpPr>
            <a:spLocks noChangeArrowheads="1"/>
          </p:cNvSpPr>
          <p:nvPr/>
        </p:nvSpPr>
        <p:spPr bwMode="auto">
          <a:xfrm>
            <a:off x="6235700" y="2286000"/>
            <a:ext cx="1079500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800" i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+mn-cs"/>
              </a:rPr>
              <a:t>（</a:t>
            </a:r>
            <a:r>
              <a:rPr lang="en-US" altLang="zh-CN" sz="2800" i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2800" i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+mn-cs"/>
              </a:rPr>
              <a:t>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5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5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5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5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4" grpId="0" autoUpdateAnimBg="0"/>
      <p:bldP spid="105476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ext Box 2"/>
          <p:cNvSpPr txBox="1">
            <a:spLocks noChangeArrowheads="1"/>
          </p:cNvSpPr>
          <p:nvPr/>
        </p:nvSpPr>
        <p:spPr bwMode="auto">
          <a:xfrm>
            <a:off x="381000" y="3886200"/>
            <a:ext cx="2968625" cy="6048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800" i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解：</a:t>
            </a:r>
            <a:r>
              <a:rPr lang="zh-CN" altLang="en-US" sz="2800" i="0">
                <a:effectLst>
                  <a:outerShdw blurRad="38100" dist="38100" dir="2700000" algn="tl">
                    <a:srgbClr val="DDDDDD"/>
                  </a:outerShdw>
                </a:effectLst>
              </a:rPr>
              <a:t>对图（</a:t>
            </a:r>
            <a:r>
              <a:rPr lang="en-US" altLang="zh-CN" sz="2800" i="0">
                <a:effectLst>
                  <a:outerShdw blurRad="38100" dist="38100" dir="2700000" algn="tl">
                    <a:srgbClr val="DDDDDD"/>
                  </a:outerShdw>
                </a:effectLst>
              </a:rPr>
              <a:t>2</a:t>
            </a:r>
            <a:r>
              <a:rPr lang="zh-CN" altLang="en-US" sz="2800" i="0">
                <a:effectLst>
                  <a:outerShdw blurRad="38100" dist="38100" dir="2700000" algn="tl">
                    <a:srgbClr val="DDDDDD"/>
                  </a:outerShdw>
                </a:effectLst>
              </a:rPr>
              <a:t>）</a:t>
            </a:r>
            <a:r>
              <a:rPr lang="zh-CN" altLang="en-US" sz="2800" b="0" i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            </a:t>
            </a:r>
            <a:r>
              <a:rPr lang="zh-CN" altLang="en-US" sz="2800" b="0" i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sym typeface="Symbol" panose="05050102010706020507" charset="0"/>
              </a:rPr>
              <a:t>      </a:t>
            </a:r>
            <a:endParaRPr lang="zh-CN" altLang="en-US" sz="2800" b="0" i="0">
              <a:effectLst>
                <a:outerShdw blurRad="38100" dist="38100" dir="2700000" algn="tl">
                  <a:srgbClr val="DDDDDD"/>
                </a:outerShdw>
              </a:effectLst>
              <a:sym typeface="Symbol" panose="05050102010706020507" charset="0"/>
            </a:endParaRPr>
          </a:p>
        </p:txBody>
      </p:sp>
      <p:sp>
        <p:nvSpPr>
          <p:cNvPr id="133126" name="Text Box 6"/>
          <p:cNvSpPr txBox="1">
            <a:spLocks noChangeArrowheads="1"/>
          </p:cNvSpPr>
          <p:nvPr/>
        </p:nvSpPr>
        <p:spPr bwMode="auto">
          <a:xfrm>
            <a:off x="381000" y="2819400"/>
            <a:ext cx="7924800" cy="111209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800" i="0" dirty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例：</a:t>
            </a:r>
            <a:r>
              <a:rPr lang="zh-CN" altLang="en-US" sz="2800" i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电路如图所示，</a:t>
            </a:r>
            <a:r>
              <a:rPr lang="zh-CN" altLang="en-US" sz="2800" i="0" dirty="0">
                <a:effectLst>
                  <a:outerShdw blurRad="38100" dist="38100" dir="2700000" algn="tl">
                    <a:srgbClr val="DDDDDD"/>
                  </a:outerShdw>
                </a:effectLst>
                <a:sym typeface="Symbol" panose="05050102010706020507" charset="0"/>
              </a:rPr>
              <a:t></a:t>
            </a:r>
            <a:r>
              <a:rPr lang="en-US" altLang="zh-CN" sz="2800" dirty="0" err="1">
                <a:effectLst>
                  <a:outerShdw blurRad="38100" dist="38100" dir="2700000" algn="tl">
                    <a:srgbClr val="DDDDDD"/>
                  </a:outerShdw>
                </a:effectLst>
              </a:rPr>
              <a:t>U</a:t>
            </a:r>
            <a:r>
              <a:rPr lang="en-US" altLang="zh-CN" sz="2800" i="0" baseline="-25000" dirty="0" err="1">
                <a:effectLst>
                  <a:outerShdw blurRad="38100" dist="38100" dir="2700000" algn="tl">
                    <a:srgbClr val="DDDDDD"/>
                  </a:outerShdw>
                </a:effectLst>
              </a:rPr>
              <a:t>o</a:t>
            </a:r>
            <a:r>
              <a:rPr lang="en-US" altLang="zh-CN" sz="2800" i="0" baseline="-25000" dirty="0">
                <a:effectLst>
                  <a:outerShdw blurRad="38100" dist="38100" dir="2700000" algn="tl">
                    <a:srgbClr val="DDDDDD"/>
                  </a:outerShdw>
                </a:effectLst>
                <a:ea typeface="楷体_GB2312" charset="0"/>
                <a:cs typeface="楷体_GB2312" charset="0"/>
              </a:rPr>
              <a:t>(sat)</a:t>
            </a:r>
            <a:r>
              <a:rPr lang="en-US" altLang="zh-CN" sz="2800" i="0" baseline="-250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 </a:t>
            </a:r>
            <a:r>
              <a:rPr lang="en-US" altLang="zh-CN" sz="2800" i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=±6V</a:t>
            </a:r>
            <a:r>
              <a:rPr lang="zh-CN" altLang="en-US" sz="2800" i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，</a:t>
            </a:r>
            <a:r>
              <a:rPr lang="en-US" altLang="zh-CN" sz="28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U</a:t>
            </a:r>
            <a:r>
              <a:rPr lang="en-US" altLang="zh-CN" sz="2800" i="0" baseline="-250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R</a:t>
            </a:r>
            <a:r>
              <a:rPr lang="en-US" altLang="zh-CN" sz="2800" baseline="-250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 </a:t>
            </a:r>
            <a:r>
              <a:rPr lang="en-US" altLang="zh-CN" sz="2800" i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= 5V</a:t>
            </a:r>
            <a:r>
              <a:rPr lang="zh-CN" altLang="en-US" sz="2800" i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，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800" i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    </a:t>
            </a:r>
            <a:r>
              <a:rPr lang="en-US" altLang="zh-CN" sz="2800" dirty="0" smtClean="0">
                <a:effectLst>
                  <a:outerShdw blurRad="38100" dist="38100" dir="2700000" algn="tl">
                    <a:srgbClr val="DDDDDD"/>
                  </a:outerShdw>
                </a:effectLst>
              </a:rPr>
              <a:t>R</a:t>
            </a:r>
            <a:r>
              <a:rPr lang="en-US" altLang="zh-CN" sz="2800" i="0" baseline="-25000" dirty="0" smtClean="0">
                <a:effectLst>
                  <a:outerShdw blurRad="38100" dist="38100" dir="2700000" algn="tl">
                    <a:srgbClr val="DDDDDD"/>
                  </a:outerShdw>
                </a:effectLst>
              </a:rPr>
              <a:t>F</a:t>
            </a:r>
            <a:r>
              <a:rPr lang="en-US" altLang="zh-CN" sz="2800" baseline="-25000" dirty="0" smtClean="0">
                <a:effectLst>
                  <a:outerShdw blurRad="38100" dist="38100" dir="2700000" algn="tl">
                    <a:srgbClr val="DDDDDD"/>
                  </a:outerShdw>
                </a:effectLst>
              </a:rPr>
              <a:t> </a:t>
            </a:r>
            <a:r>
              <a:rPr lang="en-US" altLang="zh-CN" sz="2800" i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= 20k</a:t>
            </a:r>
            <a:r>
              <a:rPr lang="en-US" altLang="zh-CN" sz="2800" i="0" dirty="0">
                <a:effectLst>
                  <a:outerShdw blurRad="38100" dist="38100" dir="2700000" algn="tl">
                    <a:srgbClr val="DDDDDD"/>
                  </a:outerShdw>
                </a:effectLst>
                <a:sym typeface="Symbol" panose="05050102010706020507" charset="0"/>
              </a:rPr>
              <a:t></a:t>
            </a:r>
            <a:r>
              <a:rPr lang="zh-CN" altLang="en-US" sz="2800" i="0" dirty="0">
                <a:effectLst>
                  <a:outerShdw blurRad="38100" dist="38100" dir="2700000" algn="tl">
                    <a:srgbClr val="DDDDDD"/>
                  </a:outerShdw>
                </a:effectLst>
                <a:sym typeface="Symbol" panose="05050102010706020507" charset="0"/>
              </a:rPr>
              <a:t>，</a:t>
            </a:r>
            <a:r>
              <a:rPr lang="en-US" altLang="zh-CN" sz="28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R</a:t>
            </a:r>
            <a:r>
              <a:rPr lang="en-US" altLang="zh-CN" sz="2800" i="0" baseline="-250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2</a:t>
            </a:r>
            <a:r>
              <a:rPr lang="en-US" altLang="zh-CN" sz="2800" i="0" dirty="0">
                <a:effectLst>
                  <a:outerShdw blurRad="38100" dist="38100" dir="2700000" algn="tl">
                    <a:srgbClr val="DDDDDD"/>
                  </a:outerShdw>
                </a:effectLst>
                <a:sym typeface="Symbol" panose="05050102010706020507" charset="0"/>
              </a:rPr>
              <a:t> =1</a:t>
            </a:r>
            <a:r>
              <a:rPr lang="en-US" altLang="zh-CN" sz="2800" i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0k</a:t>
            </a:r>
            <a:r>
              <a:rPr lang="en-US" altLang="zh-CN" sz="2800" i="0" dirty="0">
                <a:effectLst>
                  <a:outerShdw blurRad="38100" dist="38100" dir="2700000" algn="tl">
                    <a:srgbClr val="DDDDDD"/>
                  </a:outerShdw>
                </a:effectLst>
                <a:sym typeface="Symbol" panose="05050102010706020507" charset="0"/>
              </a:rPr>
              <a:t></a:t>
            </a:r>
            <a:r>
              <a:rPr lang="zh-CN" altLang="en-US" sz="2800" i="0" dirty="0">
                <a:effectLst>
                  <a:outerShdw blurRad="38100" dist="38100" dir="2700000" algn="tl">
                    <a:srgbClr val="DDDDDD"/>
                  </a:outerShdw>
                </a:effectLst>
                <a:sym typeface="Symbol" panose="05050102010706020507" charset="0"/>
              </a:rPr>
              <a:t>，求上、下门限电压。</a:t>
            </a:r>
          </a:p>
        </p:txBody>
      </p:sp>
      <p:sp>
        <p:nvSpPr>
          <p:cNvPr id="133127" name="Rectangle 7"/>
          <p:cNvSpPr>
            <a:spLocks noChangeArrowheads="1"/>
          </p:cNvSpPr>
          <p:nvPr/>
        </p:nvSpPr>
        <p:spPr bwMode="auto">
          <a:xfrm>
            <a:off x="2057400" y="2362200"/>
            <a:ext cx="1079500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800" i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+mn-cs"/>
              </a:rPr>
              <a:t>（</a:t>
            </a:r>
            <a:r>
              <a:rPr lang="en-US" altLang="zh-CN" sz="2800" i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2800" i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grpSp>
        <p:nvGrpSpPr>
          <p:cNvPr id="77829" name="Group 8"/>
          <p:cNvGrpSpPr/>
          <p:nvPr/>
        </p:nvGrpSpPr>
        <p:grpSpPr bwMode="auto">
          <a:xfrm>
            <a:off x="381000" y="228600"/>
            <a:ext cx="3805238" cy="2195513"/>
            <a:chOff x="3072" y="192"/>
            <a:chExt cx="2397" cy="1383"/>
          </a:xfrm>
        </p:grpSpPr>
        <p:grpSp>
          <p:nvGrpSpPr>
            <p:cNvPr id="77881" name="Group 9"/>
            <p:cNvGrpSpPr/>
            <p:nvPr/>
          </p:nvGrpSpPr>
          <p:grpSpPr bwMode="auto">
            <a:xfrm>
              <a:off x="4128" y="702"/>
              <a:ext cx="723" cy="873"/>
              <a:chOff x="1392" y="942"/>
              <a:chExt cx="723" cy="873"/>
            </a:xfrm>
          </p:grpSpPr>
          <p:sp>
            <p:nvSpPr>
              <p:cNvPr id="77920" name="Rectangle 10"/>
              <p:cNvSpPr>
                <a:spLocks noChangeArrowheads="1"/>
              </p:cNvSpPr>
              <p:nvPr/>
            </p:nvSpPr>
            <p:spPr bwMode="auto">
              <a:xfrm rot="10800000">
                <a:off x="1627" y="1440"/>
                <a:ext cx="245" cy="96"/>
              </a:xfrm>
              <a:prstGeom prst="rect">
                <a:avLst/>
              </a:prstGeom>
              <a:noFill/>
              <a:ln w="38100">
                <a:solidFill>
                  <a:srgbClr val="0000FF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7921" name="Line 11"/>
              <p:cNvSpPr>
                <a:spLocks noChangeShapeType="1"/>
              </p:cNvSpPr>
              <p:nvPr/>
            </p:nvSpPr>
            <p:spPr bwMode="auto">
              <a:xfrm>
                <a:off x="1392" y="1104"/>
                <a:ext cx="0" cy="399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7922" name="Line 12"/>
              <p:cNvSpPr>
                <a:spLocks noChangeShapeType="1"/>
              </p:cNvSpPr>
              <p:nvPr/>
            </p:nvSpPr>
            <p:spPr bwMode="auto">
              <a:xfrm>
                <a:off x="1392" y="1480"/>
                <a:ext cx="243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7923" name="Line 13"/>
              <p:cNvSpPr>
                <a:spLocks noChangeShapeType="1"/>
              </p:cNvSpPr>
              <p:nvPr/>
            </p:nvSpPr>
            <p:spPr bwMode="auto">
              <a:xfrm>
                <a:off x="1868" y="1480"/>
                <a:ext cx="247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7924" name="Line 14"/>
              <p:cNvSpPr>
                <a:spLocks noChangeShapeType="1"/>
              </p:cNvSpPr>
              <p:nvPr/>
            </p:nvSpPr>
            <p:spPr bwMode="auto">
              <a:xfrm flipV="1">
                <a:off x="2112" y="942"/>
                <a:ext cx="0" cy="56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133135" name="Text Box 15"/>
              <p:cNvSpPr txBox="1">
                <a:spLocks noChangeArrowheads="1"/>
              </p:cNvSpPr>
              <p:nvPr/>
            </p:nvSpPr>
            <p:spPr bwMode="auto">
              <a:xfrm>
                <a:off x="1584" y="1488"/>
                <a:ext cx="528" cy="327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R</a:t>
                </a:r>
                <a:r>
                  <a:rPr lang="en-US" altLang="zh-CN" sz="2800" i="0" baseline="-25000"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F</a:t>
                </a:r>
                <a:endParaRPr lang="en-US" altLang="zh-CN" sz="2800" b="0" i="0">
                  <a:effectLst>
                    <a:outerShdw blurRad="38100" dist="38100" dir="2700000" algn="tl">
                      <a:srgbClr val="DDDDDD"/>
                    </a:outerShdw>
                  </a:effectLst>
                </a:endParaRPr>
              </a:p>
            </p:txBody>
          </p:sp>
        </p:grpSp>
        <p:sp>
          <p:nvSpPr>
            <p:cNvPr id="133136" name="Rectangle 16"/>
            <p:cNvSpPr>
              <a:spLocks noChangeArrowheads="1"/>
            </p:cNvSpPr>
            <p:nvPr/>
          </p:nvSpPr>
          <p:spPr bwMode="auto">
            <a:xfrm>
              <a:off x="3744" y="873"/>
              <a:ext cx="400" cy="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800" b="1" i="1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/>
                  <a:cs typeface="Times New Roman" panose="02020603050405020304"/>
                </a:rPr>
                <a:t>R</a:t>
              </a:r>
              <a:r>
                <a:rPr lang="en-US" altLang="zh-CN" sz="2800" b="1" i="1" baseline="-2500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/>
                  <a:cs typeface="Times New Roman" panose="02020603050405020304"/>
                </a:rPr>
                <a:t>2</a:t>
              </a:r>
            </a:p>
          </p:txBody>
        </p:sp>
        <p:grpSp>
          <p:nvGrpSpPr>
            <p:cNvPr id="77883" name="Group 17"/>
            <p:cNvGrpSpPr/>
            <p:nvPr/>
          </p:nvGrpSpPr>
          <p:grpSpPr bwMode="auto">
            <a:xfrm>
              <a:off x="3072" y="192"/>
              <a:ext cx="2397" cy="1104"/>
              <a:chOff x="336" y="432"/>
              <a:chExt cx="2397" cy="1104"/>
            </a:xfrm>
          </p:grpSpPr>
          <p:sp>
            <p:nvSpPr>
              <p:cNvPr id="133138" name="Text Box 18"/>
              <p:cNvSpPr txBox="1">
                <a:spLocks noChangeArrowheads="1"/>
              </p:cNvSpPr>
              <p:nvPr/>
            </p:nvSpPr>
            <p:spPr bwMode="auto">
              <a:xfrm>
                <a:off x="2301" y="960"/>
                <a:ext cx="432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u</a:t>
                </a:r>
                <a:r>
                  <a:rPr lang="en-US" altLang="zh-CN" sz="2800" i="0" baseline="-250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o</a:t>
                </a:r>
                <a:endParaRPr lang="en-US" altLang="zh-CN" sz="2800" i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endParaRPr>
              </a:p>
            </p:txBody>
          </p:sp>
          <p:sp>
            <p:nvSpPr>
              <p:cNvPr id="133139" name="Text Box 19"/>
              <p:cNvSpPr txBox="1">
                <a:spLocks noChangeArrowheads="1"/>
              </p:cNvSpPr>
              <p:nvPr/>
            </p:nvSpPr>
            <p:spPr bwMode="auto">
              <a:xfrm>
                <a:off x="336" y="873"/>
                <a:ext cx="432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u</a:t>
                </a:r>
                <a:r>
                  <a:rPr lang="en-US" altLang="zh-CN" sz="2800" i="0" baseline="-250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i</a:t>
                </a:r>
                <a:endParaRPr lang="en-US" altLang="zh-CN" sz="2800" i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endParaRPr>
              </a:p>
            </p:txBody>
          </p:sp>
          <p:sp>
            <p:nvSpPr>
              <p:cNvPr id="77886" name="Rectangle 20"/>
              <p:cNvSpPr>
                <a:spLocks noChangeArrowheads="1"/>
              </p:cNvSpPr>
              <p:nvPr/>
            </p:nvSpPr>
            <p:spPr bwMode="auto">
              <a:xfrm>
                <a:off x="1038" y="1056"/>
                <a:ext cx="258" cy="7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7887" name="Rectangle 21"/>
              <p:cNvSpPr>
                <a:spLocks noChangeArrowheads="1"/>
              </p:cNvSpPr>
              <p:nvPr/>
            </p:nvSpPr>
            <p:spPr bwMode="auto">
              <a:xfrm>
                <a:off x="1038" y="797"/>
                <a:ext cx="258" cy="7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7888" name="Line 22"/>
              <p:cNvSpPr>
                <a:spLocks noChangeShapeType="1"/>
              </p:cNvSpPr>
              <p:nvPr/>
            </p:nvSpPr>
            <p:spPr bwMode="auto">
              <a:xfrm flipH="1">
                <a:off x="624" y="835"/>
                <a:ext cx="419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7889" name="Line 23"/>
              <p:cNvSpPr>
                <a:spLocks noChangeShapeType="1"/>
              </p:cNvSpPr>
              <p:nvPr/>
            </p:nvSpPr>
            <p:spPr bwMode="auto">
              <a:xfrm flipH="1">
                <a:off x="864" y="1104"/>
                <a:ext cx="1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7890" name="Rectangle 24" descr="40%"/>
              <p:cNvSpPr>
                <a:spLocks noChangeArrowheads="1"/>
              </p:cNvSpPr>
              <p:nvPr/>
            </p:nvSpPr>
            <p:spPr bwMode="auto">
              <a:xfrm>
                <a:off x="1486" y="605"/>
                <a:ext cx="518" cy="61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133145" name="Text Box 25"/>
              <p:cNvSpPr txBox="1">
                <a:spLocks noChangeArrowheads="1"/>
              </p:cNvSpPr>
              <p:nvPr/>
            </p:nvSpPr>
            <p:spPr bwMode="auto">
              <a:xfrm>
                <a:off x="1479" y="928"/>
                <a:ext cx="223" cy="327"/>
              </a:xfrm>
              <a:prstGeom prst="rect">
                <a:avLst/>
              </a:prstGeom>
              <a:noFill/>
              <a:ln w="28575">
                <a:noFill/>
                <a:miter lim="800000"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 i="0"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+</a:t>
                </a:r>
                <a:endParaRPr lang="en-US" altLang="zh-CN" sz="2800" b="0" i="0">
                  <a:effectLst>
                    <a:outerShdw blurRad="38100" dist="38100" dir="2700000" algn="tl">
                      <a:srgbClr val="DDDDDD"/>
                    </a:outerShdw>
                  </a:effectLst>
                </a:endParaRPr>
              </a:p>
            </p:txBody>
          </p:sp>
          <p:sp>
            <p:nvSpPr>
              <p:cNvPr id="133146" name="Text Box 26"/>
              <p:cNvSpPr txBox="1">
                <a:spLocks noChangeArrowheads="1"/>
              </p:cNvSpPr>
              <p:nvPr/>
            </p:nvSpPr>
            <p:spPr bwMode="auto">
              <a:xfrm>
                <a:off x="1797" y="787"/>
                <a:ext cx="402" cy="327"/>
              </a:xfrm>
              <a:prstGeom prst="rect">
                <a:avLst/>
              </a:prstGeom>
              <a:noFill/>
              <a:ln w="28575">
                <a:noFill/>
                <a:miter lim="800000"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 i="0"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+</a:t>
                </a:r>
                <a:endParaRPr lang="en-US" altLang="zh-CN" sz="2800" b="0" i="0">
                  <a:effectLst>
                    <a:outerShdw blurRad="38100" dist="38100" dir="2700000" algn="tl">
                      <a:srgbClr val="DDDDDD"/>
                    </a:outerShdw>
                  </a:effectLst>
                </a:endParaRPr>
              </a:p>
            </p:txBody>
          </p:sp>
          <p:sp>
            <p:nvSpPr>
              <p:cNvPr id="133147" name="Text Box 27"/>
              <p:cNvSpPr txBox="1">
                <a:spLocks noChangeArrowheads="1"/>
              </p:cNvSpPr>
              <p:nvPr/>
            </p:nvSpPr>
            <p:spPr bwMode="auto">
              <a:xfrm>
                <a:off x="1696" y="569"/>
                <a:ext cx="527" cy="288"/>
              </a:xfrm>
              <a:prstGeom prst="rect">
                <a:avLst/>
              </a:prstGeom>
              <a:noFill/>
              <a:ln w="28575">
                <a:noFill/>
                <a:miter lim="800000"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400" i="0">
                    <a:effectLst>
                      <a:outerShdw blurRad="38100" dist="38100" dir="2700000" algn="tl">
                        <a:srgbClr val="DDDDDD"/>
                      </a:outerShdw>
                    </a:effectLst>
                    <a:ea typeface="创艺简宋体" charset="0"/>
                    <a:cs typeface="创艺简宋体" charset="0"/>
                    <a:sym typeface="Symbol" panose="05050102010706020507" charset="0"/>
                  </a:rPr>
                  <a:t></a:t>
                </a:r>
                <a:endParaRPr lang="en-US" altLang="zh-CN" sz="2400" b="0" i="0">
                  <a:effectLst>
                    <a:outerShdw blurRad="38100" dist="38100" dir="2700000" algn="tl">
                      <a:srgbClr val="DDDDDD"/>
                    </a:outerShdw>
                  </a:effectLst>
                </a:endParaRPr>
              </a:p>
            </p:txBody>
          </p:sp>
          <p:sp>
            <p:nvSpPr>
              <p:cNvPr id="77894" name="Line 28"/>
              <p:cNvSpPr>
                <a:spLocks noChangeShapeType="1"/>
              </p:cNvSpPr>
              <p:nvPr/>
            </p:nvSpPr>
            <p:spPr bwMode="auto">
              <a:xfrm>
                <a:off x="1286" y="1095"/>
                <a:ext cx="199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7895" name="Line 29"/>
              <p:cNvSpPr>
                <a:spLocks noChangeShapeType="1"/>
              </p:cNvSpPr>
              <p:nvPr/>
            </p:nvSpPr>
            <p:spPr bwMode="auto">
              <a:xfrm>
                <a:off x="2004" y="931"/>
                <a:ext cx="25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7896" name="Line 30"/>
              <p:cNvSpPr>
                <a:spLocks noChangeShapeType="1"/>
              </p:cNvSpPr>
              <p:nvPr/>
            </p:nvSpPr>
            <p:spPr bwMode="auto">
              <a:xfrm>
                <a:off x="1389" y="432"/>
                <a:ext cx="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7897" name="Line 31"/>
              <p:cNvSpPr>
                <a:spLocks noChangeShapeType="1"/>
              </p:cNvSpPr>
              <p:nvPr/>
            </p:nvSpPr>
            <p:spPr bwMode="auto">
              <a:xfrm>
                <a:off x="1286" y="836"/>
                <a:ext cx="199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133152" name="Text Box 32"/>
              <p:cNvSpPr txBox="1">
                <a:spLocks noChangeArrowheads="1"/>
              </p:cNvSpPr>
              <p:nvPr/>
            </p:nvSpPr>
            <p:spPr bwMode="auto">
              <a:xfrm>
                <a:off x="1486" y="656"/>
                <a:ext cx="329" cy="327"/>
              </a:xfrm>
              <a:prstGeom prst="rect">
                <a:avLst/>
              </a:prstGeom>
              <a:noFill/>
              <a:ln w="28575">
                <a:noFill/>
                <a:miter lim="800000"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 i="0"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–</a:t>
                </a:r>
                <a:endParaRPr lang="en-US" altLang="zh-CN" sz="2800" b="0" i="0">
                  <a:effectLst>
                    <a:outerShdw blurRad="38100" dist="38100" dir="2700000" algn="tl">
                      <a:srgbClr val="DDDDDD"/>
                    </a:outerShdw>
                  </a:effectLst>
                </a:endParaRPr>
              </a:p>
            </p:txBody>
          </p:sp>
          <p:sp>
            <p:nvSpPr>
              <p:cNvPr id="133153" name="Text Box 33"/>
              <p:cNvSpPr txBox="1">
                <a:spLocks noChangeArrowheads="1"/>
              </p:cNvSpPr>
              <p:nvPr/>
            </p:nvSpPr>
            <p:spPr bwMode="auto">
              <a:xfrm rot="5400000">
                <a:off x="1554" y="581"/>
                <a:ext cx="234" cy="28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none"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kumimoji="0" lang="en-US" altLang="zh-CN" sz="2400" i="0">
                    <a:effectLst>
                      <a:outerShdw blurRad="38100" dist="38100" dir="2700000" algn="tl">
                        <a:srgbClr val="DDDDDD"/>
                      </a:outerShdw>
                    </a:effectLst>
                    <a:sym typeface="Symbol" panose="05050102010706020507" charset="0"/>
                  </a:rPr>
                  <a:t></a:t>
                </a:r>
                <a:endParaRPr kumimoji="0" lang="en-US" altLang="zh-CN" sz="2400" i="0">
                  <a:effectLst>
                    <a:outerShdw blurRad="38100" dist="38100" dir="2700000" algn="tl">
                      <a:srgbClr val="DDDDDD"/>
                    </a:outerShdw>
                  </a:effectLst>
                </a:endParaRPr>
              </a:p>
            </p:txBody>
          </p:sp>
          <p:sp>
            <p:nvSpPr>
              <p:cNvPr id="77900" name="Oval 34"/>
              <p:cNvSpPr>
                <a:spLocks noChangeArrowheads="1"/>
              </p:cNvSpPr>
              <p:nvPr/>
            </p:nvSpPr>
            <p:spPr bwMode="auto">
              <a:xfrm>
                <a:off x="2253" y="897"/>
                <a:ext cx="63" cy="63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7901" name="Oval 35"/>
              <p:cNvSpPr>
                <a:spLocks noChangeArrowheads="1"/>
              </p:cNvSpPr>
              <p:nvPr/>
            </p:nvSpPr>
            <p:spPr bwMode="auto">
              <a:xfrm>
                <a:off x="576" y="801"/>
                <a:ext cx="63" cy="63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133156" name="Text Box 36"/>
              <p:cNvSpPr txBox="1">
                <a:spLocks noChangeArrowheads="1"/>
              </p:cNvSpPr>
              <p:nvPr/>
            </p:nvSpPr>
            <p:spPr bwMode="auto">
              <a:xfrm>
                <a:off x="991" y="441"/>
                <a:ext cx="353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R</a:t>
                </a:r>
                <a:r>
                  <a:rPr lang="en-US" altLang="zh-CN" sz="2800" i="0" baseline="-25000"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1</a:t>
                </a:r>
                <a:endParaRPr lang="en-US" altLang="zh-CN" sz="2800" i="0">
                  <a:effectLst>
                    <a:outerShdw blurRad="38100" dist="38100" dir="2700000" algn="tl">
                      <a:srgbClr val="DDDDDD"/>
                    </a:outerShdw>
                  </a:effectLst>
                </a:endParaRPr>
              </a:p>
            </p:txBody>
          </p:sp>
          <p:grpSp>
            <p:nvGrpSpPr>
              <p:cNvPr id="77903" name="Group 37"/>
              <p:cNvGrpSpPr/>
              <p:nvPr/>
            </p:nvGrpSpPr>
            <p:grpSpPr bwMode="auto">
              <a:xfrm>
                <a:off x="2205" y="1329"/>
                <a:ext cx="148" cy="207"/>
                <a:chOff x="2160" y="1713"/>
                <a:chExt cx="148" cy="207"/>
              </a:xfrm>
            </p:grpSpPr>
            <p:grpSp>
              <p:nvGrpSpPr>
                <p:cNvPr id="77916" name="Group 38"/>
                <p:cNvGrpSpPr/>
                <p:nvPr/>
              </p:nvGrpSpPr>
              <p:grpSpPr bwMode="auto">
                <a:xfrm>
                  <a:off x="2160" y="1767"/>
                  <a:ext cx="148" cy="153"/>
                  <a:chOff x="720" y="2736"/>
                  <a:chExt cx="185" cy="192"/>
                </a:xfrm>
              </p:grpSpPr>
              <p:sp>
                <p:nvSpPr>
                  <p:cNvPr id="77918" name="Line 39"/>
                  <p:cNvSpPr>
                    <a:spLocks noChangeShapeType="1"/>
                  </p:cNvSpPr>
                  <p:nvPr/>
                </p:nvSpPr>
                <p:spPr bwMode="auto">
                  <a:xfrm>
                    <a:off x="720" y="2928"/>
                    <a:ext cx="185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latin typeface="Times New Roman" panose="02020603050405020304" charset="0"/>
                    </a:endParaRPr>
                  </a:p>
                </p:txBody>
              </p:sp>
              <p:sp>
                <p:nvSpPr>
                  <p:cNvPr id="77919" name="Line 40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2736"/>
                    <a:ext cx="0" cy="192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latin typeface="Times New Roman" panose="02020603050405020304" charset="0"/>
                    </a:endParaRPr>
                  </a:p>
                </p:txBody>
              </p:sp>
            </p:grpSp>
            <p:sp>
              <p:nvSpPr>
                <p:cNvPr id="77917" name="Oval 41"/>
                <p:cNvSpPr>
                  <a:spLocks noChangeArrowheads="1"/>
                </p:cNvSpPr>
                <p:nvPr/>
              </p:nvSpPr>
              <p:spPr bwMode="auto">
                <a:xfrm>
                  <a:off x="2208" y="1713"/>
                  <a:ext cx="63" cy="63"/>
                </a:xfrm>
                <a:prstGeom prst="ellips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</p:grpSp>
          <p:sp>
            <p:nvSpPr>
              <p:cNvPr id="133162" name="Text Box 42"/>
              <p:cNvSpPr txBox="1">
                <a:spLocks noChangeArrowheads="1"/>
              </p:cNvSpPr>
              <p:nvPr/>
            </p:nvSpPr>
            <p:spPr bwMode="auto">
              <a:xfrm>
                <a:off x="2301" y="777"/>
                <a:ext cx="288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 i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+</a:t>
                </a:r>
              </a:p>
            </p:txBody>
          </p:sp>
          <p:sp>
            <p:nvSpPr>
              <p:cNvPr id="133163" name="Text Box 43"/>
              <p:cNvSpPr txBox="1">
                <a:spLocks noChangeArrowheads="1"/>
              </p:cNvSpPr>
              <p:nvPr/>
            </p:nvSpPr>
            <p:spPr bwMode="auto">
              <a:xfrm>
                <a:off x="2301" y="1209"/>
                <a:ext cx="288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 i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–</a:t>
                </a:r>
              </a:p>
            </p:txBody>
          </p:sp>
          <p:grpSp>
            <p:nvGrpSpPr>
              <p:cNvPr id="77906" name="Group 44"/>
              <p:cNvGrpSpPr/>
              <p:nvPr/>
            </p:nvGrpSpPr>
            <p:grpSpPr bwMode="auto">
              <a:xfrm>
                <a:off x="768" y="1104"/>
                <a:ext cx="193" cy="197"/>
                <a:chOff x="720" y="2736"/>
                <a:chExt cx="185" cy="192"/>
              </a:xfrm>
            </p:grpSpPr>
            <p:sp>
              <p:nvSpPr>
                <p:cNvPr id="77914" name="Line 45"/>
                <p:cNvSpPr>
                  <a:spLocks noChangeShapeType="1"/>
                </p:cNvSpPr>
                <p:nvPr/>
              </p:nvSpPr>
              <p:spPr bwMode="auto">
                <a:xfrm>
                  <a:off x="720" y="2928"/>
                  <a:ext cx="185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77915" name="Line 46"/>
                <p:cNvSpPr>
                  <a:spLocks noChangeShapeType="1"/>
                </p:cNvSpPr>
                <p:nvPr/>
              </p:nvSpPr>
              <p:spPr bwMode="auto">
                <a:xfrm>
                  <a:off x="816" y="2736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</p:grpSp>
          <p:sp>
            <p:nvSpPr>
              <p:cNvPr id="133167" name="Text Box 47"/>
              <p:cNvSpPr txBox="1">
                <a:spLocks noChangeArrowheads="1"/>
              </p:cNvSpPr>
              <p:nvPr/>
            </p:nvSpPr>
            <p:spPr bwMode="auto">
              <a:xfrm>
                <a:off x="359" y="681"/>
                <a:ext cx="288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 i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+</a:t>
                </a:r>
              </a:p>
            </p:txBody>
          </p:sp>
          <p:grpSp>
            <p:nvGrpSpPr>
              <p:cNvPr id="77908" name="Group 48"/>
              <p:cNvGrpSpPr/>
              <p:nvPr/>
            </p:nvGrpSpPr>
            <p:grpSpPr bwMode="auto">
              <a:xfrm>
                <a:off x="524" y="1329"/>
                <a:ext cx="148" cy="207"/>
                <a:chOff x="2160" y="1713"/>
                <a:chExt cx="148" cy="207"/>
              </a:xfrm>
            </p:grpSpPr>
            <p:grpSp>
              <p:nvGrpSpPr>
                <p:cNvPr id="77910" name="Group 49"/>
                <p:cNvGrpSpPr/>
                <p:nvPr/>
              </p:nvGrpSpPr>
              <p:grpSpPr bwMode="auto">
                <a:xfrm>
                  <a:off x="2160" y="1767"/>
                  <a:ext cx="148" cy="153"/>
                  <a:chOff x="720" y="2736"/>
                  <a:chExt cx="185" cy="192"/>
                </a:xfrm>
              </p:grpSpPr>
              <p:sp>
                <p:nvSpPr>
                  <p:cNvPr id="77912" name="Line 50"/>
                  <p:cNvSpPr>
                    <a:spLocks noChangeShapeType="1"/>
                  </p:cNvSpPr>
                  <p:nvPr/>
                </p:nvSpPr>
                <p:spPr bwMode="auto">
                  <a:xfrm>
                    <a:off x="720" y="2928"/>
                    <a:ext cx="185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latin typeface="Times New Roman" panose="02020603050405020304" charset="0"/>
                    </a:endParaRPr>
                  </a:p>
                </p:txBody>
              </p:sp>
              <p:sp>
                <p:nvSpPr>
                  <p:cNvPr id="77913" name="Line 51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2736"/>
                    <a:ext cx="0" cy="192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latin typeface="Times New Roman" panose="02020603050405020304" charset="0"/>
                    </a:endParaRPr>
                  </a:p>
                </p:txBody>
              </p:sp>
            </p:grpSp>
            <p:sp>
              <p:nvSpPr>
                <p:cNvPr id="77911" name="Oval 52"/>
                <p:cNvSpPr>
                  <a:spLocks noChangeArrowheads="1"/>
                </p:cNvSpPr>
                <p:nvPr/>
              </p:nvSpPr>
              <p:spPr bwMode="auto">
                <a:xfrm>
                  <a:off x="2208" y="1713"/>
                  <a:ext cx="63" cy="63"/>
                </a:xfrm>
                <a:prstGeom prst="ellips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</p:grpSp>
          <p:sp>
            <p:nvSpPr>
              <p:cNvPr id="133173" name="Text Box 53"/>
              <p:cNvSpPr txBox="1">
                <a:spLocks noChangeArrowheads="1"/>
              </p:cNvSpPr>
              <p:nvPr/>
            </p:nvSpPr>
            <p:spPr bwMode="auto">
              <a:xfrm>
                <a:off x="336" y="1185"/>
                <a:ext cx="288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 i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–</a:t>
                </a:r>
              </a:p>
            </p:txBody>
          </p:sp>
        </p:grpSp>
      </p:grpSp>
      <p:grpSp>
        <p:nvGrpSpPr>
          <p:cNvPr id="77830" name="Group 54"/>
          <p:cNvGrpSpPr/>
          <p:nvPr/>
        </p:nvGrpSpPr>
        <p:grpSpPr bwMode="auto">
          <a:xfrm>
            <a:off x="4500563" y="214313"/>
            <a:ext cx="3805237" cy="2147887"/>
            <a:chOff x="192" y="96"/>
            <a:chExt cx="2397" cy="1353"/>
          </a:xfrm>
        </p:grpSpPr>
        <p:sp>
          <p:nvSpPr>
            <p:cNvPr id="77833" name="Oval 55"/>
            <p:cNvSpPr>
              <a:spLocks noChangeArrowheads="1"/>
            </p:cNvSpPr>
            <p:nvPr/>
          </p:nvSpPr>
          <p:spPr bwMode="auto">
            <a:xfrm rot="5400000">
              <a:off x="624" y="960"/>
              <a:ext cx="192" cy="19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7834" name="Line 56"/>
            <p:cNvSpPr>
              <a:spLocks noChangeShapeType="1"/>
            </p:cNvSpPr>
            <p:nvPr/>
          </p:nvSpPr>
          <p:spPr bwMode="auto">
            <a:xfrm>
              <a:off x="1119" y="96"/>
              <a:ext cx="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7835" name="Line 57"/>
            <p:cNvSpPr>
              <a:spLocks noChangeShapeType="1"/>
            </p:cNvSpPr>
            <p:nvPr/>
          </p:nvSpPr>
          <p:spPr bwMode="auto">
            <a:xfrm>
              <a:off x="637" y="1296"/>
              <a:ext cx="17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7836" name="Line 58"/>
            <p:cNvSpPr>
              <a:spLocks noChangeShapeType="1"/>
            </p:cNvSpPr>
            <p:nvPr/>
          </p:nvSpPr>
          <p:spPr bwMode="auto">
            <a:xfrm>
              <a:off x="720" y="768"/>
              <a:ext cx="0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133179" name="Text Box 59"/>
            <p:cNvSpPr txBox="1">
              <a:spLocks noChangeArrowheads="1"/>
            </p:cNvSpPr>
            <p:nvPr/>
          </p:nvSpPr>
          <p:spPr bwMode="auto">
            <a:xfrm>
              <a:off x="720" y="768"/>
              <a:ext cx="192" cy="288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i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+</a:t>
              </a:r>
              <a:endParaRPr lang="en-US" altLang="zh-CN" sz="2400" b="0" i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133180" name="Text Box 60"/>
            <p:cNvSpPr txBox="1">
              <a:spLocks noChangeArrowheads="1"/>
            </p:cNvSpPr>
            <p:nvPr/>
          </p:nvSpPr>
          <p:spPr bwMode="auto">
            <a:xfrm>
              <a:off x="768" y="912"/>
              <a:ext cx="384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U</a:t>
              </a:r>
              <a:r>
                <a:rPr lang="en-US" altLang="zh-CN" sz="2400" baseline="-250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R</a:t>
              </a:r>
              <a:endParaRPr lang="en-US" altLang="zh-CN" sz="32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133181" name="Text Box 61"/>
            <p:cNvSpPr txBox="1">
              <a:spLocks noChangeArrowheads="1"/>
            </p:cNvSpPr>
            <p:nvPr/>
          </p:nvSpPr>
          <p:spPr bwMode="auto">
            <a:xfrm>
              <a:off x="720" y="1033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i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ea typeface="楷体_GB2312" charset="0"/>
                  <a:cs typeface="楷体_GB2312" charset="0"/>
                </a:rPr>
                <a:t>–</a:t>
              </a:r>
              <a:endParaRPr lang="en-US" altLang="zh-CN" sz="3200" i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楷体_GB2312" charset="0"/>
                <a:cs typeface="楷体_GB2312" charset="0"/>
              </a:endParaRPr>
            </a:p>
          </p:txBody>
        </p:sp>
        <p:grpSp>
          <p:nvGrpSpPr>
            <p:cNvPr id="77840" name="Group 62"/>
            <p:cNvGrpSpPr/>
            <p:nvPr/>
          </p:nvGrpSpPr>
          <p:grpSpPr bwMode="auto">
            <a:xfrm>
              <a:off x="1248" y="615"/>
              <a:ext cx="723" cy="834"/>
              <a:chOff x="1392" y="942"/>
              <a:chExt cx="723" cy="834"/>
            </a:xfrm>
          </p:grpSpPr>
          <p:sp>
            <p:nvSpPr>
              <p:cNvPr id="77875" name="Rectangle 63"/>
              <p:cNvSpPr>
                <a:spLocks noChangeArrowheads="1"/>
              </p:cNvSpPr>
              <p:nvPr/>
            </p:nvSpPr>
            <p:spPr bwMode="auto">
              <a:xfrm rot="10800000">
                <a:off x="1627" y="1440"/>
                <a:ext cx="245" cy="96"/>
              </a:xfrm>
              <a:prstGeom prst="rect">
                <a:avLst/>
              </a:prstGeom>
              <a:noFill/>
              <a:ln w="38100">
                <a:solidFill>
                  <a:srgbClr val="0000FF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7876" name="Line 64"/>
              <p:cNvSpPr>
                <a:spLocks noChangeShapeType="1"/>
              </p:cNvSpPr>
              <p:nvPr/>
            </p:nvSpPr>
            <p:spPr bwMode="auto">
              <a:xfrm>
                <a:off x="1392" y="1104"/>
                <a:ext cx="0" cy="399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7877" name="Line 65"/>
              <p:cNvSpPr>
                <a:spLocks noChangeShapeType="1"/>
              </p:cNvSpPr>
              <p:nvPr/>
            </p:nvSpPr>
            <p:spPr bwMode="auto">
              <a:xfrm>
                <a:off x="1392" y="1480"/>
                <a:ext cx="243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7878" name="Line 66"/>
              <p:cNvSpPr>
                <a:spLocks noChangeShapeType="1"/>
              </p:cNvSpPr>
              <p:nvPr/>
            </p:nvSpPr>
            <p:spPr bwMode="auto">
              <a:xfrm>
                <a:off x="1868" y="1480"/>
                <a:ext cx="247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7879" name="Line 67"/>
              <p:cNvSpPr>
                <a:spLocks noChangeShapeType="1"/>
              </p:cNvSpPr>
              <p:nvPr/>
            </p:nvSpPr>
            <p:spPr bwMode="auto">
              <a:xfrm flipV="1">
                <a:off x="2112" y="942"/>
                <a:ext cx="0" cy="56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133188" name="Text Box 68"/>
              <p:cNvSpPr txBox="1">
                <a:spLocks noChangeArrowheads="1"/>
              </p:cNvSpPr>
              <p:nvPr/>
            </p:nvSpPr>
            <p:spPr bwMode="auto">
              <a:xfrm>
                <a:off x="1584" y="1488"/>
                <a:ext cx="528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400"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R</a:t>
                </a:r>
                <a:r>
                  <a:rPr lang="en-US" altLang="zh-CN" sz="2400" i="0" baseline="-25000"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F</a:t>
                </a:r>
                <a:endParaRPr lang="en-US" altLang="zh-CN" sz="2400" b="0" i="0">
                  <a:effectLst>
                    <a:outerShdw blurRad="38100" dist="38100" dir="2700000" algn="tl">
                      <a:srgbClr val="DDDDDD"/>
                    </a:outerShdw>
                  </a:effectLst>
                </a:endParaRPr>
              </a:p>
            </p:txBody>
          </p:sp>
        </p:grpSp>
        <p:sp>
          <p:nvSpPr>
            <p:cNvPr id="133189" name="Rectangle 69"/>
            <p:cNvSpPr>
              <a:spLocks noChangeArrowheads="1"/>
            </p:cNvSpPr>
            <p:nvPr/>
          </p:nvSpPr>
          <p:spPr bwMode="auto">
            <a:xfrm>
              <a:off x="864" y="768"/>
              <a:ext cx="359" cy="2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400" b="1" i="1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/>
                  <a:cs typeface="Times New Roman" panose="02020603050405020304"/>
                </a:rPr>
                <a:t>R</a:t>
              </a:r>
              <a:r>
                <a:rPr lang="en-US" altLang="zh-CN" sz="2400" b="1" i="1" baseline="-2500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/>
                  <a:cs typeface="Times New Roman" panose="02020603050405020304"/>
                </a:rPr>
                <a:t>2</a:t>
              </a:r>
            </a:p>
          </p:txBody>
        </p:sp>
        <p:sp>
          <p:nvSpPr>
            <p:cNvPr id="133190" name="Text Box 70"/>
            <p:cNvSpPr txBox="1">
              <a:spLocks noChangeArrowheads="1"/>
            </p:cNvSpPr>
            <p:nvPr/>
          </p:nvSpPr>
          <p:spPr bwMode="auto">
            <a:xfrm>
              <a:off x="2157" y="633"/>
              <a:ext cx="432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u</a:t>
              </a:r>
              <a:r>
                <a:rPr lang="en-US" altLang="zh-CN" sz="2800" i="0" baseline="-250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o</a:t>
              </a:r>
              <a:endParaRPr lang="en-US" altLang="zh-CN" sz="2800" i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133191" name="Text Box 71"/>
            <p:cNvSpPr txBox="1">
              <a:spLocks noChangeArrowheads="1"/>
            </p:cNvSpPr>
            <p:nvPr/>
          </p:nvSpPr>
          <p:spPr bwMode="auto">
            <a:xfrm>
              <a:off x="192" y="585"/>
              <a:ext cx="432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u</a:t>
              </a:r>
              <a:r>
                <a:rPr lang="en-US" altLang="zh-CN" sz="2800" i="0" baseline="-250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i</a:t>
              </a:r>
              <a:endParaRPr lang="en-US" altLang="zh-CN" sz="2800" i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77844" name="Rectangle 72"/>
            <p:cNvSpPr>
              <a:spLocks noChangeArrowheads="1"/>
            </p:cNvSpPr>
            <p:nvPr/>
          </p:nvSpPr>
          <p:spPr bwMode="auto">
            <a:xfrm>
              <a:off x="894" y="729"/>
              <a:ext cx="258" cy="7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7845" name="Rectangle 73"/>
            <p:cNvSpPr>
              <a:spLocks noChangeArrowheads="1"/>
            </p:cNvSpPr>
            <p:nvPr/>
          </p:nvSpPr>
          <p:spPr bwMode="auto">
            <a:xfrm>
              <a:off x="894" y="470"/>
              <a:ext cx="258" cy="7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7846" name="Line 74"/>
            <p:cNvSpPr>
              <a:spLocks noChangeShapeType="1"/>
            </p:cNvSpPr>
            <p:nvPr/>
          </p:nvSpPr>
          <p:spPr bwMode="auto">
            <a:xfrm flipH="1">
              <a:off x="480" y="508"/>
              <a:ext cx="41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7847" name="Line 75"/>
            <p:cNvSpPr>
              <a:spLocks noChangeShapeType="1"/>
            </p:cNvSpPr>
            <p:nvPr/>
          </p:nvSpPr>
          <p:spPr bwMode="auto">
            <a:xfrm flipH="1">
              <a:off x="720" y="777"/>
              <a:ext cx="16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7848" name="Rectangle 76" descr="40%"/>
            <p:cNvSpPr>
              <a:spLocks noChangeArrowheads="1"/>
            </p:cNvSpPr>
            <p:nvPr/>
          </p:nvSpPr>
          <p:spPr bwMode="auto">
            <a:xfrm>
              <a:off x="1342" y="278"/>
              <a:ext cx="518" cy="61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133197" name="Text Box 77"/>
            <p:cNvSpPr txBox="1">
              <a:spLocks noChangeArrowheads="1"/>
            </p:cNvSpPr>
            <p:nvPr/>
          </p:nvSpPr>
          <p:spPr bwMode="auto">
            <a:xfrm>
              <a:off x="1335" y="601"/>
              <a:ext cx="223" cy="327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+</a:t>
              </a:r>
              <a:endParaRPr lang="en-US" altLang="zh-CN" sz="2800" b="0" i="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133198" name="Text Box 78"/>
            <p:cNvSpPr txBox="1">
              <a:spLocks noChangeArrowheads="1"/>
            </p:cNvSpPr>
            <p:nvPr/>
          </p:nvSpPr>
          <p:spPr bwMode="auto">
            <a:xfrm>
              <a:off x="1653" y="460"/>
              <a:ext cx="402" cy="327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+</a:t>
              </a:r>
              <a:endParaRPr lang="en-US" altLang="zh-CN" sz="2800" b="0" i="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133199" name="Text Box 79"/>
            <p:cNvSpPr txBox="1">
              <a:spLocks noChangeArrowheads="1"/>
            </p:cNvSpPr>
            <p:nvPr/>
          </p:nvSpPr>
          <p:spPr bwMode="auto">
            <a:xfrm>
              <a:off x="1552" y="242"/>
              <a:ext cx="527" cy="288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i="0">
                  <a:effectLst>
                    <a:outerShdw blurRad="38100" dist="38100" dir="2700000" algn="tl">
                      <a:srgbClr val="DDDDDD"/>
                    </a:outerShdw>
                  </a:effectLst>
                  <a:ea typeface="创艺简宋体" charset="0"/>
                  <a:cs typeface="创艺简宋体" charset="0"/>
                  <a:sym typeface="Symbol" panose="05050102010706020507" charset="0"/>
                </a:rPr>
                <a:t></a:t>
              </a:r>
              <a:endParaRPr lang="en-US" altLang="zh-CN" sz="2400" b="0" i="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77852" name="Line 80"/>
            <p:cNvSpPr>
              <a:spLocks noChangeShapeType="1"/>
            </p:cNvSpPr>
            <p:nvPr/>
          </p:nvSpPr>
          <p:spPr bwMode="auto">
            <a:xfrm>
              <a:off x="1142" y="768"/>
              <a:ext cx="1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7853" name="Line 81"/>
            <p:cNvSpPr>
              <a:spLocks noChangeShapeType="1"/>
            </p:cNvSpPr>
            <p:nvPr/>
          </p:nvSpPr>
          <p:spPr bwMode="auto">
            <a:xfrm>
              <a:off x="1860" y="604"/>
              <a:ext cx="25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7854" name="Line 82"/>
            <p:cNvSpPr>
              <a:spLocks noChangeShapeType="1"/>
            </p:cNvSpPr>
            <p:nvPr/>
          </p:nvSpPr>
          <p:spPr bwMode="auto">
            <a:xfrm>
              <a:off x="1245" y="105"/>
              <a:ext cx="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7855" name="Line 83"/>
            <p:cNvSpPr>
              <a:spLocks noChangeShapeType="1"/>
            </p:cNvSpPr>
            <p:nvPr/>
          </p:nvSpPr>
          <p:spPr bwMode="auto">
            <a:xfrm>
              <a:off x="1142" y="509"/>
              <a:ext cx="1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133204" name="Text Box 84"/>
            <p:cNvSpPr txBox="1">
              <a:spLocks noChangeArrowheads="1"/>
            </p:cNvSpPr>
            <p:nvPr/>
          </p:nvSpPr>
          <p:spPr bwMode="auto">
            <a:xfrm>
              <a:off x="1342" y="329"/>
              <a:ext cx="329" cy="327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–</a:t>
              </a:r>
              <a:endParaRPr lang="en-US" altLang="zh-CN" sz="2800" b="0" i="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133205" name="Text Box 85"/>
            <p:cNvSpPr txBox="1">
              <a:spLocks noChangeArrowheads="1"/>
            </p:cNvSpPr>
            <p:nvPr/>
          </p:nvSpPr>
          <p:spPr bwMode="auto">
            <a:xfrm rot="5400000">
              <a:off x="1410" y="254"/>
              <a:ext cx="234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en-US" altLang="zh-CN" sz="2400" i="0">
                  <a:effectLst>
                    <a:outerShdw blurRad="38100" dist="38100" dir="2700000" algn="tl">
                      <a:srgbClr val="DDDDDD"/>
                    </a:outerShdw>
                  </a:effectLst>
                  <a:sym typeface="Symbol" panose="05050102010706020507" charset="0"/>
                </a:rPr>
                <a:t></a:t>
              </a:r>
              <a:endParaRPr kumimoji="0" lang="en-US" altLang="zh-CN" sz="2400" i="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77858" name="Oval 86"/>
            <p:cNvSpPr>
              <a:spLocks noChangeArrowheads="1"/>
            </p:cNvSpPr>
            <p:nvPr/>
          </p:nvSpPr>
          <p:spPr bwMode="auto">
            <a:xfrm>
              <a:off x="2109" y="570"/>
              <a:ext cx="63" cy="63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7859" name="Oval 87"/>
            <p:cNvSpPr>
              <a:spLocks noChangeArrowheads="1"/>
            </p:cNvSpPr>
            <p:nvPr/>
          </p:nvSpPr>
          <p:spPr bwMode="auto">
            <a:xfrm>
              <a:off x="432" y="474"/>
              <a:ext cx="63" cy="63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133208" name="Text Box 88"/>
            <p:cNvSpPr txBox="1">
              <a:spLocks noChangeArrowheads="1"/>
            </p:cNvSpPr>
            <p:nvPr/>
          </p:nvSpPr>
          <p:spPr bwMode="auto">
            <a:xfrm>
              <a:off x="895" y="192"/>
              <a:ext cx="353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R</a:t>
              </a:r>
              <a:r>
                <a:rPr lang="en-US" altLang="zh-CN" sz="2400" i="0" baseline="-2500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1</a:t>
              </a:r>
              <a:endParaRPr lang="en-US" altLang="zh-CN" sz="2400" i="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grpSp>
          <p:nvGrpSpPr>
            <p:cNvPr id="77861" name="Group 89"/>
            <p:cNvGrpSpPr/>
            <p:nvPr/>
          </p:nvGrpSpPr>
          <p:grpSpPr bwMode="auto">
            <a:xfrm>
              <a:off x="2061" y="1002"/>
              <a:ext cx="148" cy="207"/>
              <a:chOff x="2160" y="1713"/>
              <a:chExt cx="148" cy="207"/>
            </a:xfrm>
          </p:grpSpPr>
          <p:grpSp>
            <p:nvGrpSpPr>
              <p:cNvPr id="77871" name="Group 90"/>
              <p:cNvGrpSpPr/>
              <p:nvPr/>
            </p:nvGrpSpPr>
            <p:grpSpPr bwMode="auto">
              <a:xfrm>
                <a:off x="2160" y="1767"/>
                <a:ext cx="148" cy="153"/>
                <a:chOff x="720" y="2736"/>
                <a:chExt cx="185" cy="192"/>
              </a:xfrm>
            </p:grpSpPr>
            <p:sp>
              <p:nvSpPr>
                <p:cNvPr id="77873" name="Line 91"/>
                <p:cNvSpPr>
                  <a:spLocks noChangeShapeType="1"/>
                </p:cNvSpPr>
                <p:nvPr/>
              </p:nvSpPr>
              <p:spPr bwMode="auto">
                <a:xfrm>
                  <a:off x="720" y="2928"/>
                  <a:ext cx="185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77874" name="Line 92"/>
                <p:cNvSpPr>
                  <a:spLocks noChangeShapeType="1"/>
                </p:cNvSpPr>
                <p:nvPr/>
              </p:nvSpPr>
              <p:spPr bwMode="auto">
                <a:xfrm>
                  <a:off x="816" y="2736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</p:grpSp>
          <p:sp>
            <p:nvSpPr>
              <p:cNvPr id="77872" name="Oval 93"/>
              <p:cNvSpPr>
                <a:spLocks noChangeArrowheads="1"/>
              </p:cNvSpPr>
              <p:nvPr/>
            </p:nvSpPr>
            <p:spPr bwMode="auto">
              <a:xfrm>
                <a:off x="2208" y="1713"/>
                <a:ext cx="63" cy="63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  <p:sp>
          <p:nvSpPr>
            <p:cNvPr id="133214" name="Text Box 94"/>
            <p:cNvSpPr txBox="1">
              <a:spLocks noChangeArrowheads="1"/>
            </p:cNvSpPr>
            <p:nvPr/>
          </p:nvSpPr>
          <p:spPr bwMode="auto">
            <a:xfrm>
              <a:off x="2157" y="450"/>
              <a:ext cx="288" cy="32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+</a:t>
              </a:r>
            </a:p>
          </p:txBody>
        </p:sp>
        <p:sp>
          <p:nvSpPr>
            <p:cNvPr id="133215" name="Text Box 95"/>
            <p:cNvSpPr txBox="1">
              <a:spLocks noChangeArrowheads="1"/>
            </p:cNvSpPr>
            <p:nvPr/>
          </p:nvSpPr>
          <p:spPr bwMode="auto">
            <a:xfrm>
              <a:off x="2157" y="882"/>
              <a:ext cx="288" cy="32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–</a:t>
              </a:r>
            </a:p>
          </p:txBody>
        </p:sp>
        <p:sp>
          <p:nvSpPr>
            <p:cNvPr id="133216" name="Text Box 96"/>
            <p:cNvSpPr txBox="1">
              <a:spLocks noChangeArrowheads="1"/>
            </p:cNvSpPr>
            <p:nvPr/>
          </p:nvSpPr>
          <p:spPr bwMode="auto">
            <a:xfrm>
              <a:off x="215" y="354"/>
              <a:ext cx="288" cy="32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+</a:t>
              </a:r>
            </a:p>
          </p:txBody>
        </p:sp>
        <p:grpSp>
          <p:nvGrpSpPr>
            <p:cNvPr id="77865" name="Group 97"/>
            <p:cNvGrpSpPr/>
            <p:nvPr/>
          </p:nvGrpSpPr>
          <p:grpSpPr bwMode="auto">
            <a:xfrm>
              <a:off x="380" y="1104"/>
              <a:ext cx="148" cy="207"/>
              <a:chOff x="2160" y="1713"/>
              <a:chExt cx="148" cy="207"/>
            </a:xfrm>
          </p:grpSpPr>
          <p:grpSp>
            <p:nvGrpSpPr>
              <p:cNvPr id="77867" name="Group 98"/>
              <p:cNvGrpSpPr/>
              <p:nvPr/>
            </p:nvGrpSpPr>
            <p:grpSpPr bwMode="auto">
              <a:xfrm>
                <a:off x="2160" y="1767"/>
                <a:ext cx="148" cy="153"/>
                <a:chOff x="720" y="2736"/>
                <a:chExt cx="185" cy="192"/>
              </a:xfrm>
            </p:grpSpPr>
            <p:sp>
              <p:nvSpPr>
                <p:cNvPr id="77869" name="Line 99"/>
                <p:cNvSpPr>
                  <a:spLocks noChangeShapeType="1"/>
                </p:cNvSpPr>
                <p:nvPr/>
              </p:nvSpPr>
              <p:spPr bwMode="auto">
                <a:xfrm>
                  <a:off x="720" y="2928"/>
                  <a:ext cx="185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77870" name="Line 100"/>
                <p:cNvSpPr>
                  <a:spLocks noChangeShapeType="1"/>
                </p:cNvSpPr>
                <p:nvPr/>
              </p:nvSpPr>
              <p:spPr bwMode="auto">
                <a:xfrm>
                  <a:off x="816" y="2736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</p:grpSp>
          <p:sp>
            <p:nvSpPr>
              <p:cNvPr id="77868" name="Oval 101"/>
              <p:cNvSpPr>
                <a:spLocks noChangeArrowheads="1"/>
              </p:cNvSpPr>
              <p:nvPr/>
            </p:nvSpPr>
            <p:spPr bwMode="auto">
              <a:xfrm>
                <a:off x="2208" y="1713"/>
                <a:ext cx="63" cy="63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  <p:sp>
          <p:nvSpPr>
            <p:cNvPr id="133222" name="Text Box 102"/>
            <p:cNvSpPr txBox="1">
              <a:spLocks noChangeArrowheads="1"/>
            </p:cNvSpPr>
            <p:nvPr/>
          </p:nvSpPr>
          <p:spPr bwMode="auto">
            <a:xfrm>
              <a:off x="192" y="858"/>
              <a:ext cx="288" cy="32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–</a:t>
              </a:r>
            </a:p>
          </p:txBody>
        </p:sp>
      </p:grpSp>
      <p:sp>
        <p:nvSpPr>
          <p:cNvPr id="133223" name="Rectangle 103"/>
          <p:cNvSpPr>
            <a:spLocks noChangeArrowheads="1"/>
          </p:cNvSpPr>
          <p:nvPr/>
        </p:nvSpPr>
        <p:spPr bwMode="auto">
          <a:xfrm>
            <a:off x="6235700" y="2286000"/>
            <a:ext cx="1079500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800" i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+mn-cs"/>
              </a:rPr>
              <a:t>（</a:t>
            </a:r>
            <a:r>
              <a:rPr lang="en-US" altLang="zh-CN" sz="2800" i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2800" i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graphicFrame>
        <p:nvGraphicFramePr>
          <p:cNvPr id="133224" name="Object 104"/>
          <p:cNvGraphicFramePr>
            <a:graphicFrameLocks noChangeAspect="1"/>
          </p:cNvGraphicFramePr>
          <p:nvPr/>
        </p:nvGraphicFramePr>
        <p:xfrm>
          <a:off x="1143000" y="4394200"/>
          <a:ext cx="6400800" cy="178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82" name="公式" r:id="rId3" imgW="3492500" imgH="901700" progId="Equation.3">
                  <p:embed/>
                </p:oleObj>
              </mc:Choice>
              <mc:Fallback>
                <p:oleObj name="公式" r:id="rId3" imgW="3492500" imgH="901700" progId="Equation.3">
                  <p:embed/>
                  <p:pic>
                    <p:nvPicPr>
                      <p:cNvPr id="0" name="图片 799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394200"/>
                        <a:ext cx="6400800" cy="178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3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3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2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415925"/>
            <a:ext cx="3657600" cy="457200"/>
          </a:xfrm>
          <a:ln>
            <a:miter lim="800000"/>
          </a:ln>
        </p:spPr>
        <p:txBody>
          <a:bodyPr vert="horz" wrap="square" lIns="91440" tIns="45720" rIns="91440" bIns="45720" numCol="1" anchor="t" anchorCtr="0" compatLnSpc="1">
            <a:normAutofit fontScale="90000"/>
          </a:bodyPr>
          <a:lstStyle/>
          <a:p>
            <a:pPr algn="l" eaLnBrk="1" hangingPunct="1"/>
            <a:r>
              <a:rPr lang="en-US" altLang="zh-CN" sz="2800" b="1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  <a:ea typeface="宋体" panose="02010600030101010101" pitchFamily="2" charset="-122"/>
              </a:rPr>
              <a:t>1. </a:t>
            </a:r>
            <a:r>
              <a:rPr lang="zh-CN" altLang="en-US" sz="2800" b="1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  <a:ea typeface="宋体" panose="02010600030101010101" pitchFamily="2" charset="-122"/>
              </a:rPr>
              <a:t>有源低通滤波器</a:t>
            </a:r>
          </a:p>
        </p:txBody>
      </p:sp>
      <p:graphicFrame>
        <p:nvGraphicFramePr>
          <p:cNvPr id="84995" name="Object 3"/>
          <p:cNvGraphicFramePr>
            <a:graphicFrameLocks noChangeAspect="1"/>
          </p:cNvGraphicFramePr>
          <p:nvPr/>
        </p:nvGraphicFramePr>
        <p:xfrm>
          <a:off x="563563" y="4240213"/>
          <a:ext cx="4008437" cy="217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01" name="Equation" r:id="rId3" imgW="2146300" imgH="939800" progId="Equation.3">
                  <p:embed/>
                </p:oleObj>
              </mc:Choice>
              <mc:Fallback>
                <p:oleObj name="Equation" r:id="rId3" imgW="2146300" imgH="939800" progId="Equation.3">
                  <p:embed/>
                  <p:pic>
                    <p:nvPicPr>
                      <p:cNvPr id="0" name="图片 628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563" y="4240213"/>
                        <a:ext cx="4008437" cy="217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996" name="Object 4"/>
          <p:cNvGraphicFramePr>
            <a:graphicFrameLocks noChangeAspect="1"/>
          </p:cNvGraphicFramePr>
          <p:nvPr/>
        </p:nvGraphicFramePr>
        <p:xfrm>
          <a:off x="4648200" y="1265238"/>
          <a:ext cx="3713163" cy="186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02" name="Equation" r:id="rId5" imgW="1803400" imgH="838200" progId="Equation.3">
                  <p:embed/>
                </p:oleObj>
              </mc:Choice>
              <mc:Fallback>
                <p:oleObj name="Equation" r:id="rId5" imgW="1803400" imgH="838200" progId="Equation.3">
                  <p:embed/>
                  <p:pic>
                    <p:nvPicPr>
                      <p:cNvPr id="0" name="图片 628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1265238"/>
                        <a:ext cx="3713163" cy="1865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997" name="Object 5"/>
          <p:cNvGraphicFramePr>
            <a:graphicFrameLocks noChangeAspect="1"/>
          </p:cNvGraphicFramePr>
          <p:nvPr/>
        </p:nvGraphicFramePr>
        <p:xfrm>
          <a:off x="4757738" y="3109913"/>
          <a:ext cx="2786062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03" name="Equation" r:id="rId7" imgW="1244600" imgH="419100" progId="Equation.3">
                  <p:embed/>
                </p:oleObj>
              </mc:Choice>
              <mc:Fallback>
                <p:oleObj name="Equation" r:id="rId7" imgW="1244600" imgH="419100" progId="Equation.3">
                  <p:embed/>
                  <p:pic>
                    <p:nvPicPr>
                      <p:cNvPr id="0" name="图片 628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7738" y="3109913"/>
                        <a:ext cx="2786062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998" name="Object 6"/>
          <p:cNvGraphicFramePr>
            <a:graphicFrameLocks noChangeAspect="1"/>
          </p:cNvGraphicFramePr>
          <p:nvPr/>
        </p:nvGraphicFramePr>
        <p:xfrm>
          <a:off x="5516413" y="4572000"/>
          <a:ext cx="2554038" cy="149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04" name="公式" r:id="rId9" imgW="1115695" imgH="631190" progId="Equation.3">
                  <p:embed/>
                </p:oleObj>
              </mc:Choice>
              <mc:Fallback>
                <p:oleObj name="公式" r:id="rId9" imgW="1115695" imgH="631190" progId="Equation.3">
                  <p:embed/>
                  <p:pic>
                    <p:nvPicPr>
                      <p:cNvPr id="0" name="图片 628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6413" y="4572000"/>
                        <a:ext cx="2554038" cy="149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0"/>
          <p:cNvGrpSpPr/>
          <p:nvPr/>
        </p:nvGrpSpPr>
        <p:grpSpPr bwMode="auto">
          <a:xfrm>
            <a:off x="304800" y="777875"/>
            <a:ext cx="4419600" cy="3184525"/>
            <a:chOff x="432" y="528"/>
            <a:chExt cx="2352" cy="1695"/>
          </a:xfrm>
        </p:grpSpPr>
        <p:sp>
          <p:nvSpPr>
            <p:cNvPr id="60426" name="Text Box 11"/>
            <p:cNvSpPr txBox="1">
              <a:spLocks noChangeArrowheads="1"/>
            </p:cNvSpPr>
            <p:nvPr/>
          </p:nvSpPr>
          <p:spPr bwMode="auto">
            <a:xfrm>
              <a:off x="432" y="1632"/>
              <a:ext cx="384" cy="27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olidFill>
                    <a:srgbClr val="000099"/>
                  </a:solidFill>
                </a:rPr>
                <a:t>u</a:t>
              </a:r>
              <a:r>
                <a:rPr lang="en-US" altLang="zh-CN" sz="2800" i="0" baseline="-25000">
                  <a:solidFill>
                    <a:srgbClr val="000099"/>
                  </a:solidFill>
                </a:rPr>
                <a:t>i</a:t>
              </a:r>
              <a:endParaRPr lang="en-US" altLang="zh-CN" sz="2800" b="0" i="0">
                <a:solidFill>
                  <a:srgbClr val="000099"/>
                </a:solidFill>
              </a:endParaRPr>
            </a:p>
          </p:txBody>
        </p:sp>
        <p:sp>
          <p:nvSpPr>
            <p:cNvPr id="60427" name="Text Box 12"/>
            <p:cNvSpPr txBox="1">
              <a:spLocks noChangeArrowheads="1"/>
            </p:cNvSpPr>
            <p:nvPr/>
          </p:nvSpPr>
          <p:spPr bwMode="auto">
            <a:xfrm>
              <a:off x="2352" y="1440"/>
              <a:ext cx="432" cy="27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olidFill>
                    <a:srgbClr val="000099"/>
                  </a:solidFill>
                </a:rPr>
                <a:t>u</a:t>
              </a:r>
              <a:r>
                <a:rPr lang="en-US" altLang="zh-CN" sz="2800" i="0" baseline="-25000">
                  <a:solidFill>
                    <a:srgbClr val="000099"/>
                  </a:solidFill>
                </a:rPr>
                <a:t>o</a:t>
              </a:r>
              <a:endParaRPr lang="en-US" altLang="zh-CN" sz="2800" i="0">
                <a:solidFill>
                  <a:srgbClr val="000099"/>
                </a:solidFill>
              </a:endParaRPr>
            </a:p>
          </p:txBody>
        </p:sp>
        <p:sp>
          <p:nvSpPr>
            <p:cNvPr id="60428" name="Rectangle 13"/>
            <p:cNvSpPr>
              <a:spLocks noChangeArrowheads="1"/>
            </p:cNvSpPr>
            <p:nvPr/>
          </p:nvSpPr>
          <p:spPr bwMode="auto">
            <a:xfrm>
              <a:off x="1593" y="528"/>
              <a:ext cx="567" cy="27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800">
                  <a:latin typeface="Times New Roman" panose="02020603050405020304" charset="0"/>
                </a:rPr>
                <a:t>R</a:t>
              </a:r>
              <a:r>
                <a:rPr lang="en-US" altLang="zh-CN" sz="2800" i="0" baseline="-25000">
                  <a:latin typeface="Times New Roman" panose="02020603050405020304" charset="0"/>
                </a:rPr>
                <a:t>F</a:t>
              </a:r>
              <a:endParaRPr lang="en-US" altLang="zh-CN" sz="2800" baseline="-25000">
                <a:latin typeface="Times New Roman" panose="02020603050405020304" charset="0"/>
              </a:endParaRPr>
            </a:p>
          </p:txBody>
        </p:sp>
        <p:sp>
          <p:nvSpPr>
            <p:cNvPr id="60429" name="Rectangle 14"/>
            <p:cNvSpPr>
              <a:spLocks noChangeArrowheads="1"/>
            </p:cNvSpPr>
            <p:nvPr/>
          </p:nvSpPr>
          <p:spPr bwMode="auto">
            <a:xfrm>
              <a:off x="1613" y="854"/>
              <a:ext cx="258" cy="8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0430" name="Line 15"/>
            <p:cNvSpPr>
              <a:spLocks noChangeShapeType="1"/>
            </p:cNvSpPr>
            <p:nvPr/>
          </p:nvSpPr>
          <p:spPr bwMode="auto">
            <a:xfrm>
              <a:off x="2151" y="893"/>
              <a:ext cx="0" cy="5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0431" name="Text Box 16"/>
            <p:cNvSpPr txBox="1">
              <a:spLocks noChangeArrowheads="1"/>
            </p:cNvSpPr>
            <p:nvPr/>
          </p:nvSpPr>
          <p:spPr bwMode="auto">
            <a:xfrm>
              <a:off x="1440" y="1689"/>
              <a:ext cx="432" cy="27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olidFill>
                    <a:srgbClr val="000099"/>
                  </a:solidFill>
                </a:rPr>
                <a:t>u</a:t>
              </a:r>
              <a:r>
                <a:rPr lang="en-US" altLang="zh-CN" sz="2800" i="0" baseline="-25000">
                  <a:solidFill>
                    <a:srgbClr val="000099"/>
                  </a:solidFill>
                </a:rPr>
                <a:t>C</a:t>
              </a:r>
              <a:endParaRPr lang="en-US" altLang="zh-CN" sz="2800" i="0">
                <a:solidFill>
                  <a:srgbClr val="000099"/>
                </a:solidFill>
              </a:endParaRPr>
            </a:p>
          </p:txBody>
        </p:sp>
        <p:sp>
          <p:nvSpPr>
            <p:cNvPr id="60432" name="Rectangle 17"/>
            <p:cNvSpPr>
              <a:spLocks noChangeArrowheads="1"/>
            </p:cNvSpPr>
            <p:nvPr/>
          </p:nvSpPr>
          <p:spPr bwMode="auto">
            <a:xfrm>
              <a:off x="990" y="1536"/>
              <a:ext cx="258" cy="7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0433" name="Text Box 18"/>
            <p:cNvSpPr txBox="1">
              <a:spLocks noChangeArrowheads="1"/>
            </p:cNvSpPr>
            <p:nvPr/>
          </p:nvSpPr>
          <p:spPr bwMode="auto">
            <a:xfrm>
              <a:off x="1056" y="1737"/>
              <a:ext cx="545" cy="27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/>
                <a:t>C</a:t>
              </a:r>
              <a:endParaRPr lang="en-US" altLang="zh-CN" sz="2800" i="0" baseline="-25000"/>
            </a:p>
          </p:txBody>
        </p:sp>
        <p:sp>
          <p:nvSpPr>
            <p:cNvPr id="60434" name="Rectangle 19"/>
            <p:cNvSpPr>
              <a:spLocks noChangeArrowheads="1"/>
            </p:cNvSpPr>
            <p:nvPr/>
          </p:nvSpPr>
          <p:spPr bwMode="auto">
            <a:xfrm>
              <a:off x="990" y="1277"/>
              <a:ext cx="258" cy="7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0435" name="Line 20"/>
            <p:cNvSpPr>
              <a:spLocks noChangeShapeType="1"/>
            </p:cNvSpPr>
            <p:nvPr/>
          </p:nvSpPr>
          <p:spPr bwMode="auto">
            <a:xfrm>
              <a:off x="1344" y="893"/>
              <a:ext cx="0" cy="4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0436" name="Rectangle 21"/>
            <p:cNvSpPr>
              <a:spLocks noChangeArrowheads="1"/>
            </p:cNvSpPr>
            <p:nvPr/>
          </p:nvSpPr>
          <p:spPr bwMode="auto">
            <a:xfrm>
              <a:off x="960" y="1584"/>
              <a:ext cx="224" cy="2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800">
                  <a:latin typeface="Times New Roman" panose="02020603050405020304" charset="0"/>
                </a:rPr>
                <a:t>R</a:t>
              </a:r>
              <a:endParaRPr lang="en-US" altLang="zh-CN" sz="2800" i="0" baseline="-25000">
                <a:latin typeface="Times New Roman" panose="02020603050405020304" charset="0"/>
              </a:endParaRPr>
            </a:p>
          </p:txBody>
        </p:sp>
        <p:sp>
          <p:nvSpPr>
            <p:cNvPr id="60437" name="Line 22"/>
            <p:cNvSpPr>
              <a:spLocks noChangeShapeType="1"/>
            </p:cNvSpPr>
            <p:nvPr/>
          </p:nvSpPr>
          <p:spPr bwMode="auto">
            <a:xfrm>
              <a:off x="1882" y="893"/>
              <a:ext cx="26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0438" name="Line 23"/>
            <p:cNvSpPr>
              <a:spLocks noChangeShapeType="1"/>
            </p:cNvSpPr>
            <p:nvPr/>
          </p:nvSpPr>
          <p:spPr bwMode="auto">
            <a:xfrm flipH="1">
              <a:off x="657" y="1315"/>
              <a:ext cx="32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0439" name="Line 24"/>
            <p:cNvSpPr>
              <a:spLocks noChangeShapeType="1"/>
            </p:cNvSpPr>
            <p:nvPr/>
          </p:nvSpPr>
          <p:spPr bwMode="auto">
            <a:xfrm flipH="1">
              <a:off x="743" y="1575"/>
              <a:ext cx="2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grpSp>
          <p:nvGrpSpPr>
            <p:cNvPr id="60440" name="Group 25"/>
            <p:cNvGrpSpPr/>
            <p:nvPr/>
          </p:nvGrpSpPr>
          <p:grpSpPr bwMode="auto">
            <a:xfrm>
              <a:off x="1296" y="1920"/>
              <a:ext cx="161" cy="220"/>
              <a:chOff x="720" y="2736"/>
              <a:chExt cx="185" cy="192"/>
            </a:xfrm>
          </p:grpSpPr>
          <p:sp>
            <p:nvSpPr>
              <p:cNvPr id="60478" name="Line 26"/>
              <p:cNvSpPr>
                <a:spLocks noChangeShapeType="1"/>
              </p:cNvSpPr>
              <p:nvPr/>
            </p:nvSpPr>
            <p:spPr bwMode="auto">
              <a:xfrm>
                <a:off x="720" y="2928"/>
                <a:ext cx="18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60479" name="Line 27"/>
              <p:cNvSpPr>
                <a:spLocks noChangeShapeType="1"/>
              </p:cNvSpPr>
              <p:nvPr/>
            </p:nvSpPr>
            <p:spPr bwMode="auto">
              <a:xfrm>
                <a:off x="816" y="2736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  <p:sp>
          <p:nvSpPr>
            <p:cNvPr id="60441" name="Line 28"/>
            <p:cNvSpPr>
              <a:spLocks noChangeShapeType="1"/>
            </p:cNvSpPr>
            <p:nvPr/>
          </p:nvSpPr>
          <p:spPr bwMode="auto">
            <a:xfrm>
              <a:off x="1344" y="893"/>
              <a:ext cx="27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grpSp>
          <p:nvGrpSpPr>
            <p:cNvPr id="60442" name="Group 29"/>
            <p:cNvGrpSpPr/>
            <p:nvPr/>
          </p:nvGrpSpPr>
          <p:grpSpPr bwMode="auto">
            <a:xfrm>
              <a:off x="1248" y="912"/>
              <a:ext cx="1061" cy="792"/>
              <a:chOff x="1686" y="1600"/>
              <a:chExt cx="1061" cy="792"/>
            </a:xfrm>
          </p:grpSpPr>
          <p:sp>
            <p:nvSpPr>
              <p:cNvPr id="60468" name="Rectangle 30" descr="40%"/>
              <p:cNvSpPr>
                <a:spLocks noChangeArrowheads="1"/>
              </p:cNvSpPr>
              <p:nvPr/>
            </p:nvSpPr>
            <p:spPr bwMode="auto">
              <a:xfrm>
                <a:off x="1975" y="1773"/>
                <a:ext cx="518" cy="61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60469" name="Text Box 31"/>
              <p:cNvSpPr txBox="1">
                <a:spLocks noChangeArrowheads="1"/>
              </p:cNvSpPr>
              <p:nvPr/>
            </p:nvSpPr>
            <p:spPr bwMode="auto">
              <a:xfrm>
                <a:off x="1968" y="2095"/>
                <a:ext cx="223" cy="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 i="0"/>
                  <a:t>+</a:t>
                </a:r>
                <a:endParaRPr lang="en-US" altLang="zh-CN" sz="2800" b="0" i="0"/>
              </a:p>
            </p:txBody>
          </p:sp>
          <p:sp>
            <p:nvSpPr>
              <p:cNvPr id="60470" name="Text Box 32"/>
              <p:cNvSpPr txBox="1">
                <a:spLocks noChangeArrowheads="1"/>
              </p:cNvSpPr>
              <p:nvPr/>
            </p:nvSpPr>
            <p:spPr bwMode="auto">
              <a:xfrm>
                <a:off x="2288" y="1954"/>
                <a:ext cx="400" cy="2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 i="0"/>
                  <a:t>+</a:t>
                </a:r>
                <a:endParaRPr lang="en-US" altLang="zh-CN" sz="2800" b="0" i="0"/>
              </a:p>
            </p:txBody>
          </p:sp>
          <p:sp>
            <p:nvSpPr>
              <p:cNvPr id="60471" name="Text Box 33"/>
              <p:cNvSpPr txBox="1">
                <a:spLocks noChangeArrowheads="1"/>
              </p:cNvSpPr>
              <p:nvPr/>
            </p:nvSpPr>
            <p:spPr bwMode="auto">
              <a:xfrm>
                <a:off x="2185" y="1737"/>
                <a:ext cx="528" cy="2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400" i="0">
                    <a:ea typeface="创艺简宋体" charset="0"/>
                    <a:cs typeface="创艺简宋体" charset="0"/>
                    <a:sym typeface="Symbol" panose="05050102010706020507" charset="0"/>
                  </a:rPr>
                  <a:t></a:t>
                </a:r>
                <a:endParaRPr lang="en-US" altLang="zh-CN" sz="2400" b="0" i="0"/>
              </a:p>
            </p:txBody>
          </p:sp>
          <p:sp>
            <p:nvSpPr>
              <p:cNvPr id="60472" name="Line 34"/>
              <p:cNvSpPr>
                <a:spLocks noChangeShapeType="1"/>
              </p:cNvSpPr>
              <p:nvPr/>
            </p:nvSpPr>
            <p:spPr bwMode="auto">
              <a:xfrm>
                <a:off x="1686" y="2263"/>
                <a:ext cx="29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60473" name="Line 35"/>
              <p:cNvSpPr>
                <a:spLocks noChangeShapeType="1"/>
              </p:cNvSpPr>
              <p:nvPr/>
            </p:nvSpPr>
            <p:spPr bwMode="auto">
              <a:xfrm>
                <a:off x="2493" y="2099"/>
                <a:ext cx="25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60474" name="Line 36"/>
              <p:cNvSpPr>
                <a:spLocks noChangeShapeType="1"/>
              </p:cNvSpPr>
              <p:nvPr/>
            </p:nvSpPr>
            <p:spPr bwMode="auto">
              <a:xfrm>
                <a:off x="1779" y="1600"/>
                <a:ext cx="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60475" name="Line 37"/>
              <p:cNvSpPr>
                <a:spLocks noChangeShapeType="1"/>
              </p:cNvSpPr>
              <p:nvPr/>
            </p:nvSpPr>
            <p:spPr bwMode="auto">
              <a:xfrm>
                <a:off x="1686" y="2016"/>
                <a:ext cx="29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60476" name="Text Box 38"/>
              <p:cNvSpPr txBox="1">
                <a:spLocks noChangeArrowheads="1"/>
              </p:cNvSpPr>
              <p:nvPr/>
            </p:nvSpPr>
            <p:spPr bwMode="auto">
              <a:xfrm>
                <a:off x="1975" y="1824"/>
                <a:ext cx="330" cy="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 i="0"/>
                  <a:t>–</a:t>
                </a:r>
                <a:endParaRPr lang="en-US" altLang="zh-CN" sz="2800" b="0" i="0"/>
              </a:p>
            </p:txBody>
          </p:sp>
          <p:sp>
            <p:nvSpPr>
              <p:cNvPr id="60477" name="Text Box 39"/>
              <p:cNvSpPr txBox="1">
                <a:spLocks noChangeArrowheads="1"/>
              </p:cNvSpPr>
              <p:nvPr/>
            </p:nvSpPr>
            <p:spPr bwMode="auto">
              <a:xfrm rot="5400000">
                <a:off x="2081" y="1769"/>
                <a:ext cx="198" cy="2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kumimoji="0" lang="en-US" altLang="zh-CN" sz="2400" i="0">
                    <a:sym typeface="Symbol" panose="05050102010706020507" charset="0"/>
                  </a:rPr>
                  <a:t></a:t>
                </a:r>
                <a:endParaRPr kumimoji="0" lang="en-US" altLang="zh-CN" sz="2400" i="0"/>
              </a:p>
            </p:txBody>
          </p:sp>
        </p:grpSp>
        <p:sp>
          <p:nvSpPr>
            <p:cNvPr id="60443" name="Oval 40"/>
            <p:cNvSpPr>
              <a:spLocks noChangeArrowheads="1"/>
            </p:cNvSpPr>
            <p:nvPr/>
          </p:nvSpPr>
          <p:spPr bwMode="auto">
            <a:xfrm>
              <a:off x="672" y="1558"/>
              <a:ext cx="63" cy="63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0444" name="Oval 41"/>
            <p:cNvSpPr>
              <a:spLocks noChangeArrowheads="1"/>
            </p:cNvSpPr>
            <p:nvPr/>
          </p:nvSpPr>
          <p:spPr bwMode="auto">
            <a:xfrm>
              <a:off x="2304" y="1377"/>
              <a:ext cx="63" cy="63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0445" name="Text Box 42"/>
            <p:cNvSpPr txBox="1">
              <a:spLocks noChangeArrowheads="1"/>
            </p:cNvSpPr>
            <p:nvPr/>
          </p:nvSpPr>
          <p:spPr bwMode="auto">
            <a:xfrm>
              <a:off x="943" y="960"/>
              <a:ext cx="353" cy="27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/>
                <a:t>R</a:t>
              </a:r>
              <a:r>
                <a:rPr lang="en-US" altLang="zh-CN" sz="2800" i="0" baseline="-25000"/>
                <a:t>1</a:t>
              </a:r>
              <a:endParaRPr lang="en-US" altLang="zh-CN" sz="2800" i="0"/>
            </a:p>
          </p:txBody>
        </p:sp>
        <p:grpSp>
          <p:nvGrpSpPr>
            <p:cNvPr id="60446" name="Group 43"/>
            <p:cNvGrpSpPr/>
            <p:nvPr/>
          </p:nvGrpSpPr>
          <p:grpSpPr bwMode="auto">
            <a:xfrm>
              <a:off x="2256" y="1809"/>
              <a:ext cx="148" cy="207"/>
              <a:chOff x="2160" y="1713"/>
              <a:chExt cx="148" cy="207"/>
            </a:xfrm>
          </p:grpSpPr>
          <p:grpSp>
            <p:nvGrpSpPr>
              <p:cNvPr id="60464" name="Group 44"/>
              <p:cNvGrpSpPr/>
              <p:nvPr/>
            </p:nvGrpSpPr>
            <p:grpSpPr bwMode="auto">
              <a:xfrm>
                <a:off x="2160" y="1767"/>
                <a:ext cx="148" cy="153"/>
                <a:chOff x="720" y="2736"/>
                <a:chExt cx="185" cy="192"/>
              </a:xfrm>
            </p:grpSpPr>
            <p:sp>
              <p:nvSpPr>
                <p:cNvPr id="60466" name="Line 45"/>
                <p:cNvSpPr>
                  <a:spLocks noChangeShapeType="1"/>
                </p:cNvSpPr>
                <p:nvPr/>
              </p:nvSpPr>
              <p:spPr bwMode="auto">
                <a:xfrm>
                  <a:off x="720" y="2928"/>
                  <a:ext cx="185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60467" name="Line 46"/>
                <p:cNvSpPr>
                  <a:spLocks noChangeShapeType="1"/>
                </p:cNvSpPr>
                <p:nvPr/>
              </p:nvSpPr>
              <p:spPr bwMode="auto">
                <a:xfrm>
                  <a:off x="816" y="2736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</p:grpSp>
          <p:sp>
            <p:nvSpPr>
              <p:cNvPr id="60465" name="Oval 47"/>
              <p:cNvSpPr>
                <a:spLocks noChangeArrowheads="1"/>
              </p:cNvSpPr>
              <p:nvPr/>
            </p:nvSpPr>
            <p:spPr bwMode="auto">
              <a:xfrm>
                <a:off x="2208" y="1713"/>
                <a:ext cx="63" cy="63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  <p:sp>
          <p:nvSpPr>
            <p:cNvPr id="60447" name="Text Box 48"/>
            <p:cNvSpPr txBox="1">
              <a:spLocks noChangeArrowheads="1"/>
            </p:cNvSpPr>
            <p:nvPr/>
          </p:nvSpPr>
          <p:spPr bwMode="auto">
            <a:xfrm>
              <a:off x="2352" y="1257"/>
              <a:ext cx="288" cy="27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</a:rPr>
                <a:t>+</a:t>
              </a:r>
            </a:p>
          </p:txBody>
        </p:sp>
        <p:sp>
          <p:nvSpPr>
            <p:cNvPr id="60448" name="Text Box 49"/>
            <p:cNvSpPr txBox="1">
              <a:spLocks noChangeArrowheads="1"/>
            </p:cNvSpPr>
            <p:nvPr/>
          </p:nvSpPr>
          <p:spPr bwMode="auto">
            <a:xfrm>
              <a:off x="2352" y="1689"/>
              <a:ext cx="288" cy="27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</a:rPr>
                <a:t>–</a:t>
              </a:r>
            </a:p>
          </p:txBody>
        </p:sp>
        <p:sp>
          <p:nvSpPr>
            <p:cNvPr id="60449" name="Line 50"/>
            <p:cNvSpPr>
              <a:spLocks noChangeShapeType="1"/>
            </p:cNvSpPr>
            <p:nvPr/>
          </p:nvSpPr>
          <p:spPr bwMode="auto">
            <a:xfrm>
              <a:off x="1392" y="1575"/>
              <a:ext cx="0" cy="24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grpSp>
          <p:nvGrpSpPr>
            <p:cNvPr id="60450" name="Group 51"/>
            <p:cNvGrpSpPr/>
            <p:nvPr/>
          </p:nvGrpSpPr>
          <p:grpSpPr bwMode="auto">
            <a:xfrm>
              <a:off x="620" y="2016"/>
              <a:ext cx="148" cy="207"/>
              <a:chOff x="2160" y="1713"/>
              <a:chExt cx="148" cy="207"/>
            </a:xfrm>
          </p:grpSpPr>
          <p:grpSp>
            <p:nvGrpSpPr>
              <p:cNvPr id="60460" name="Group 52"/>
              <p:cNvGrpSpPr/>
              <p:nvPr/>
            </p:nvGrpSpPr>
            <p:grpSpPr bwMode="auto">
              <a:xfrm>
                <a:off x="2160" y="1767"/>
                <a:ext cx="148" cy="153"/>
                <a:chOff x="720" y="2736"/>
                <a:chExt cx="185" cy="192"/>
              </a:xfrm>
            </p:grpSpPr>
            <p:sp>
              <p:nvSpPr>
                <p:cNvPr id="60462" name="Line 53"/>
                <p:cNvSpPr>
                  <a:spLocks noChangeShapeType="1"/>
                </p:cNvSpPr>
                <p:nvPr/>
              </p:nvSpPr>
              <p:spPr bwMode="auto">
                <a:xfrm>
                  <a:off x="720" y="2928"/>
                  <a:ext cx="185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60463" name="Line 54"/>
                <p:cNvSpPr>
                  <a:spLocks noChangeShapeType="1"/>
                </p:cNvSpPr>
                <p:nvPr/>
              </p:nvSpPr>
              <p:spPr bwMode="auto">
                <a:xfrm>
                  <a:off x="816" y="2736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</p:grpSp>
          <p:sp>
            <p:nvSpPr>
              <p:cNvPr id="60461" name="Oval 55"/>
              <p:cNvSpPr>
                <a:spLocks noChangeArrowheads="1"/>
              </p:cNvSpPr>
              <p:nvPr/>
            </p:nvSpPr>
            <p:spPr bwMode="auto">
              <a:xfrm>
                <a:off x="2208" y="1713"/>
                <a:ext cx="63" cy="63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  <p:sp>
          <p:nvSpPr>
            <p:cNvPr id="60451" name="Text Box 56"/>
            <p:cNvSpPr txBox="1">
              <a:spLocks noChangeArrowheads="1"/>
            </p:cNvSpPr>
            <p:nvPr/>
          </p:nvSpPr>
          <p:spPr bwMode="auto">
            <a:xfrm>
              <a:off x="1392" y="1593"/>
              <a:ext cx="288" cy="27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</a:rPr>
                <a:t>+</a:t>
              </a:r>
            </a:p>
          </p:txBody>
        </p:sp>
        <p:grpSp>
          <p:nvGrpSpPr>
            <p:cNvPr id="60452" name="Group 57"/>
            <p:cNvGrpSpPr/>
            <p:nvPr/>
          </p:nvGrpSpPr>
          <p:grpSpPr bwMode="auto">
            <a:xfrm>
              <a:off x="572" y="1310"/>
              <a:ext cx="148" cy="153"/>
              <a:chOff x="720" y="2736"/>
              <a:chExt cx="185" cy="192"/>
            </a:xfrm>
          </p:grpSpPr>
          <p:sp>
            <p:nvSpPr>
              <p:cNvPr id="60458" name="Line 58"/>
              <p:cNvSpPr>
                <a:spLocks noChangeShapeType="1"/>
              </p:cNvSpPr>
              <p:nvPr/>
            </p:nvSpPr>
            <p:spPr bwMode="auto">
              <a:xfrm>
                <a:off x="720" y="2928"/>
                <a:ext cx="18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60459" name="Line 59"/>
              <p:cNvSpPr>
                <a:spLocks noChangeShapeType="1"/>
              </p:cNvSpPr>
              <p:nvPr/>
            </p:nvSpPr>
            <p:spPr bwMode="auto">
              <a:xfrm>
                <a:off x="816" y="2736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  <p:sp>
          <p:nvSpPr>
            <p:cNvPr id="60453" name="Text Box 60"/>
            <p:cNvSpPr txBox="1">
              <a:spLocks noChangeArrowheads="1"/>
            </p:cNvSpPr>
            <p:nvPr/>
          </p:nvSpPr>
          <p:spPr bwMode="auto">
            <a:xfrm>
              <a:off x="432" y="1440"/>
              <a:ext cx="288" cy="27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</a:rPr>
                <a:t>+</a:t>
              </a:r>
            </a:p>
          </p:txBody>
        </p:sp>
        <p:sp>
          <p:nvSpPr>
            <p:cNvPr id="60454" name="Text Box 61"/>
            <p:cNvSpPr txBox="1">
              <a:spLocks noChangeArrowheads="1"/>
            </p:cNvSpPr>
            <p:nvPr/>
          </p:nvSpPr>
          <p:spPr bwMode="auto">
            <a:xfrm>
              <a:off x="1392" y="1824"/>
              <a:ext cx="288" cy="27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</a:rPr>
                <a:t>–</a:t>
              </a:r>
            </a:p>
          </p:txBody>
        </p:sp>
        <p:sp>
          <p:nvSpPr>
            <p:cNvPr id="60455" name="Text Box 62"/>
            <p:cNvSpPr txBox="1">
              <a:spLocks noChangeArrowheads="1"/>
            </p:cNvSpPr>
            <p:nvPr/>
          </p:nvSpPr>
          <p:spPr bwMode="auto">
            <a:xfrm>
              <a:off x="432" y="1881"/>
              <a:ext cx="288" cy="27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</a:rPr>
                <a:t>–</a:t>
              </a:r>
            </a:p>
          </p:txBody>
        </p:sp>
        <p:sp>
          <p:nvSpPr>
            <p:cNvPr id="60456" name="Line 63"/>
            <p:cNvSpPr>
              <a:spLocks noChangeShapeType="1"/>
            </p:cNvSpPr>
            <p:nvPr/>
          </p:nvSpPr>
          <p:spPr bwMode="auto">
            <a:xfrm>
              <a:off x="1296" y="1824"/>
              <a:ext cx="19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0457" name="Line 64"/>
            <p:cNvSpPr>
              <a:spLocks noChangeShapeType="1"/>
            </p:cNvSpPr>
            <p:nvPr/>
          </p:nvSpPr>
          <p:spPr bwMode="auto">
            <a:xfrm>
              <a:off x="1296" y="1920"/>
              <a:ext cx="19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</p:grpSp>
      <p:sp>
        <p:nvSpPr>
          <p:cNvPr id="85057" name="Text Box 65"/>
          <p:cNvSpPr txBox="1">
            <a:spLocks noChangeArrowheads="1"/>
          </p:cNvSpPr>
          <p:nvPr/>
        </p:nvSpPr>
        <p:spPr bwMode="auto">
          <a:xfrm>
            <a:off x="4191000" y="700088"/>
            <a:ext cx="4648200" cy="51911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i="0"/>
              <a:t>设输入为正弦波信号</a:t>
            </a:r>
            <a:r>
              <a:rPr lang="en-US" altLang="zh-CN" sz="2800" i="0"/>
              <a:t>, </a:t>
            </a:r>
            <a:r>
              <a:rPr lang="zh-CN" altLang="en-US" sz="2800" i="0"/>
              <a:t>则有</a:t>
            </a:r>
          </a:p>
        </p:txBody>
      </p:sp>
      <p:sp>
        <p:nvSpPr>
          <p:cNvPr id="85058" name="Text Box 66"/>
          <p:cNvSpPr txBox="1">
            <a:spLocks noChangeArrowheads="1"/>
          </p:cNvSpPr>
          <p:nvPr/>
        </p:nvSpPr>
        <p:spPr bwMode="auto">
          <a:xfrm>
            <a:off x="533400" y="4052888"/>
            <a:ext cx="914400" cy="51911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i="0"/>
              <a:t>故：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5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4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4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5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4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4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057" grpId="0" autoUpdateAnimBg="0"/>
      <p:bldP spid="85058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8" name="Rectangle 4"/>
          <p:cNvSpPr>
            <a:spLocks noChangeArrowheads="1"/>
          </p:cNvSpPr>
          <p:nvPr/>
        </p:nvSpPr>
        <p:spPr bwMode="auto">
          <a:xfrm>
            <a:off x="2057400" y="2362200"/>
            <a:ext cx="1079500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800" b="1" i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+mn-cs"/>
              </a:rPr>
              <a:t>（</a:t>
            </a:r>
            <a:r>
              <a:rPr lang="en-US" altLang="zh-CN" sz="2800" b="1" i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2800" b="1" i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grpSp>
        <p:nvGrpSpPr>
          <p:cNvPr id="78851" name="Group 5"/>
          <p:cNvGrpSpPr/>
          <p:nvPr/>
        </p:nvGrpSpPr>
        <p:grpSpPr bwMode="auto">
          <a:xfrm>
            <a:off x="381000" y="228600"/>
            <a:ext cx="3805238" cy="2195513"/>
            <a:chOff x="3072" y="192"/>
            <a:chExt cx="2397" cy="1383"/>
          </a:xfrm>
        </p:grpSpPr>
        <p:grpSp>
          <p:nvGrpSpPr>
            <p:cNvPr id="78972" name="Group 6"/>
            <p:cNvGrpSpPr/>
            <p:nvPr/>
          </p:nvGrpSpPr>
          <p:grpSpPr bwMode="auto">
            <a:xfrm>
              <a:off x="4128" y="702"/>
              <a:ext cx="723" cy="873"/>
              <a:chOff x="1392" y="942"/>
              <a:chExt cx="723" cy="873"/>
            </a:xfrm>
          </p:grpSpPr>
          <p:sp>
            <p:nvSpPr>
              <p:cNvPr id="79011" name="Rectangle 7"/>
              <p:cNvSpPr>
                <a:spLocks noChangeArrowheads="1"/>
              </p:cNvSpPr>
              <p:nvPr/>
            </p:nvSpPr>
            <p:spPr bwMode="auto">
              <a:xfrm rot="10800000">
                <a:off x="1627" y="1440"/>
                <a:ext cx="245" cy="96"/>
              </a:xfrm>
              <a:prstGeom prst="rect">
                <a:avLst/>
              </a:prstGeom>
              <a:noFill/>
              <a:ln w="38100">
                <a:solidFill>
                  <a:srgbClr val="0000FF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9012" name="Line 8"/>
              <p:cNvSpPr>
                <a:spLocks noChangeShapeType="1"/>
              </p:cNvSpPr>
              <p:nvPr/>
            </p:nvSpPr>
            <p:spPr bwMode="auto">
              <a:xfrm>
                <a:off x="1392" y="1104"/>
                <a:ext cx="0" cy="399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9013" name="Line 9"/>
              <p:cNvSpPr>
                <a:spLocks noChangeShapeType="1"/>
              </p:cNvSpPr>
              <p:nvPr/>
            </p:nvSpPr>
            <p:spPr bwMode="auto">
              <a:xfrm>
                <a:off x="1392" y="1480"/>
                <a:ext cx="243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9014" name="Line 10"/>
              <p:cNvSpPr>
                <a:spLocks noChangeShapeType="1"/>
              </p:cNvSpPr>
              <p:nvPr/>
            </p:nvSpPr>
            <p:spPr bwMode="auto">
              <a:xfrm>
                <a:off x="1868" y="1480"/>
                <a:ext cx="247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9015" name="Line 11"/>
              <p:cNvSpPr>
                <a:spLocks noChangeShapeType="1"/>
              </p:cNvSpPr>
              <p:nvPr/>
            </p:nvSpPr>
            <p:spPr bwMode="auto">
              <a:xfrm flipV="1">
                <a:off x="2112" y="942"/>
                <a:ext cx="0" cy="56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134156" name="Text Box 12"/>
              <p:cNvSpPr txBox="1">
                <a:spLocks noChangeArrowheads="1"/>
              </p:cNvSpPr>
              <p:nvPr/>
            </p:nvSpPr>
            <p:spPr bwMode="auto">
              <a:xfrm>
                <a:off x="1584" y="1488"/>
                <a:ext cx="528" cy="327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R</a:t>
                </a:r>
                <a:r>
                  <a:rPr lang="en-US" altLang="zh-CN" sz="2800" i="0" baseline="-25000"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F</a:t>
                </a:r>
                <a:endParaRPr lang="en-US" altLang="zh-CN" sz="2800" b="0" i="0">
                  <a:effectLst>
                    <a:outerShdw blurRad="38100" dist="38100" dir="2700000" algn="tl">
                      <a:srgbClr val="DDDDDD"/>
                    </a:outerShdw>
                  </a:effectLst>
                </a:endParaRPr>
              </a:p>
            </p:txBody>
          </p:sp>
        </p:grpSp>
        <p:sp>
          <p:nvSpPr>
            <p:cNvPr id="134157" name="Rectangle 13"/>
            <p:cNvSpPr>
              <a:spLocks noChangeArrowheads="1"/>
            </p:cNvSpPr>
            <p:nvPr/>
          </p:nvSpPr>
          <p:spPr bwMode="auto">
            <a:xfrm>
              <a:off x="3744" y="873"/>
              <a:ext cx="400" cy="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800" b="1" i="1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/>
                  <a:cs typeface="Times New Roman" panose="02020603050405020304"/>
                </a:rPr>
                <a:t>R</a:t>
              </a:r>
              <a:r>
                <a:rPr lang="en-US" altLang="zh-CN" sz="2800" b="1" i="1" baseline="-2500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/>
                  <a:cs typeface="Times New Roman" panose="02020603050405020304"/>
                </a:rPr>
                <a:t>2</a:t>
              </a:r>
            </a:p>
          </p:txBody>
        </p:sp>
        <p:grpSp>
          <p:nvGrpSpPr>
            <p:cNvPr id="78974" name="Group 14"/>
            <p:cNvGrpSpPr/>
            <p:nvPr/>
          </p:nvGrpSpPr>
          <p:grpSpPr bwMode="auto">
            <a:xfrm>
              <a:off x="3072" y="192"/>
              <a:ext cx="2397" cy="1104"/>
              <a:chOff x="336" y="432"/>
              <a:chExt cx="2397" cy="1104"/>
            </a:xfrm>
          </p:grpSpPr>
          <p:sp>
            <p:nvSpPr>
              <p:cNvPr id="134159" name="Text Box 15"/>
              <p:cNvSpPr txBox="1">
                <a:spLocks noChangeArrowheads="1"/>
              </p:cNvSpPr>
              <p:nvPr/>
            </p:nvSpPr>
            <p:spPr bwMode="auto">
              <a:xfrm>
                <a:off x="2301" y="960"/>
                <a:ext cx="432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u</a:t>
                </a:r>
                <a:r>
                  <a:rPr lang="en-US" altLang="zh-CN" sz="2800" i="0" baseline="-250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o</a:t>
                </a:r>
                <a:endParaRPr lang="en-US" altLang="zh-CN" sz="2800" i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endParaRPr>
              </a:p>
            </p:txBody>
          </p:sp>
          <p:sp>
            <p:nvSpPr>
              <p:cNvPr id="134160" name="Text Box 16"/>
              <p:cNvSpPr txBox="1">
                <a:spLocks noChangeArrowheads="1"/>
              </p:cNvSpPr>
              <p:nvPr/>
            </p:nvSpPr>
            <p:spPr bwMode="auto">
              <a:xfrm>
                <a:off x="336" y="873"/>
                <a:ext cx="432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u</a:t>
                </a:r>
                <a:r>
                  <a:rPr lang="en-US" altLang="zh-CN" sz="2800" i="0" baseline="-250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i</a:t>
                </a:r>
                <a:endParaRPr lang="en-US" altLang="zh-CN" sz="2800" i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endParaRPr>
              </a:p>
            </p:txBody>
          </p:sp>
          <p:sp>
            <p:nvSpPr>
              <p:cNvPr id="78977" name="Rectangle 17"/>
              <p:cNvSpPr>
                <a:spLocks noChangeArrowheads="1"/>
              </p:cNvSpPr>
              <p:nvPr/>
            </p:nvSpPr>
            <p:spPr bwMode="auto">
              <a:xfrm>
                <a:off x="1038" y="1056"/>
                <a:ext cx="258" cy="7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8978" name="Rectangle 18"/>
              <p:cNvSpPr>
                <a:spLocks noChangeArrowheads="1"/>
              </p:cNvSpPr>
              <p:nvPr/>
            </p:nvSpPr>
            <p:spPr bwMode="auto">
              <a:xfrm>
                <a:off x="1038" y="797"/>
                <a:ext cx="258" cy="7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8979" name="Line 19"/>
              <p:cNvSpPr>
                <a:spLocks noChangeShapeType="1"/>
              </p:cNvSpPr>
              <p:nvPr/>
            </p:nvSpPr>
            <p:spPr bwMode="auto">
              <a:xfrm flipH="1">
                <a:off x="624" y="835"/>
                <a:ext cx="419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8980" name="Line 20"/>
              <p:cNvSpPr>
                <a:spLocks noChangeShapeType="1"/>
              </p:cNvSpPr>
              <p:nvPr/>
            </p:nvSpPr>
            <p:spPr bwMode="auto">
              <a:xfrm flipH="1">
                <a:off x="864" y="1104"/>
                <a:ext cx="1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8981" name="Rectangle 21" descr="40%"/>
              <p:cNvSpPr>
                <a:spLocks noChangeArrowheads="1"/>
              </p:cNvSpPr>
              <p:nvPr/>
            </p:nvSpPr>
            <p:spPr bwMode="auto">
              <a:xfrm>
                <a:off x="1486" y="605"/>
                <a:ext cx="518" cy="61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134166" name="Text Box 22"/>
              <p:cNvSpPr txBox="1">
                <a:spLocks noChangeArrowheads="1"/>
              </p:cNvSpPr>
              <p:nvPr/>
            </p:nvSpPr>
            <p:spPr bwMode="auto">
              <a:xfrm>
                <a:off x="1479" y="928"/>
                <a:ext cx="223" cy="327"/>
              </a:xfrm>
              <a:prstGeom prst="rect">
                <a:avLst/>
              </a:prstGeom>
              <a:noFill/>
              <a:ln w="28575">
                <a:noFill/>
                <a:miter lim="800000"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 i="0"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+</a:t>
                </a:r>
                <a:endParaRPr lang="en-US" altLang="zh-CN" sz="2800" b="0" i="0">
                  <a:effectLst>
                    <a:outerShdw blurRad="38100" dist="38100" dir="2700000" algn="tl">
                      <a:srgbClr val="DDDDDD"/>
                    </a:outerShdw>
                  </a:effectLst>
                </a:endParaRPr>
              </a:p>
            </p:txBody>
          </p:sp>
          <p:sp>
            <p:nvSpPr>
              <p:cNvPr id="134167" name="Text Box 23"/>
              <p:cNvSpPr txBox="1">
                <a:spLocks noChangeArrowheads="1"/>
              </p:cNvSpPr>
              <p:nvPr/>
            </p:nvSpPr>
            <p:spPr bwMode="auto">
              <a:xfrm>
                <a:off x="1797" y="787"/>
                <a:ext cx="402" cy="327"/>
              </a:xfrm>
              <a:prstGeom prst="rect">
                <a:avLst/>
              </a:prstGeom>
              <a:noFill/>
              <a:ln w="28575">
                <a:noFill/>
                <a:miter lim="800000"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 i="0"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+</a:t>
                </a:r>
                <a:endParaRPr lang="en-US" altLang="zh-CN" sz="2800" b="0" i="0">
                  <a:effectLst>
                    <a:outerShdw blurRad="38100" dist="38100" dir="2700000" algn="tl">
                      <a:srgbClr val="DDDDDD"/>
                    </a:outerShdw>
                  </a:effectLst>
                </a:endParaRPr>
              </a:p>
            </p:txBody>
          </p:sp>
          <p:sp>
            <p:nvSpPr>
              <p:cNvPr id="134168" name="Text Box 24"/>
              <p:cNvSpPr txBox="1">
                <a:spLocks noChangeArrowheads="1"/>
              </p:cNvSpPr>
              <p:nvPr/>
            </p:nvSpPr>
            <p:spPr bwMode="auto">
              <a:xfrm>
                <a:off x="1696" y="569"/>
                <a:ext cx="527" cy="288"/>
              </a:xfrm>
              <a:prstGeom prst="rect">
                <a:avLst/>
              </a:prstGeom>
              <a:noFill/>
              <a:ln w="28575">
                <a:noFill/>
                <a:miter lim="800000"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400" i="0">
                    <a:effectLst>
                      <a:outerShdw blurRad="38100" dist="38100" dir="2700000" algn="tl">
                        <a:srgbClr val="DDDDDD"/>
                      </a:outerShdw>
                    </a:effectLst>
                    <a:ea typeface="创艺简宋体" charset="0"/>
                    <a:cs typeface="创艺简宋体" charset="0"/>
                    <a:sym typeface="Symbol" panose="05050102010706020507" charset="0"/>
                  </a:rPr>
                  <a:t></a:t>
                </a:r>
                <a:endParaRPr lang="en-US" altLang="zh-CN" sz="2400" b="0" i="0">
                  <a:effectLst>
                    <a:outerShdw blurRad="38100" dist="38100" dir="2700000" algn="tl">
                      <a:srgbClr val="DDDDDD"/>
                    </a:outerShdw>
                  </a:effectLst>
                </a:endParaRPr>
              </a:p>
            </p:txBody>
          </p:sp>
          <p:sp>
            <p:nvSpPr>
              <p:cNvPr id="78985" name="Line 25"/>
              <p:cNvSpPr>
                <a:spLocks noChangeShapeType="1"/>
              </p:cNvSpPr>
              <p:nvPr/>
            </p:nvSpPr>
            <p:spPr bwMode="auto">
              <a:xfrm>
                <a:off x="1286" y="1095"/>
                <a:ext cx="199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8986" name="Line 26"/>
              <p:cNvSpPr>
                <a:spLocks noChangeShapeType="1"/>
              </p:cNvSpPr>
              <p:nvPr/>
            </p:nvSpPr>
            <p:spPr bwMode="auto">
              <a:xfrm>
                <a:off x="2004" y="931"/>
                <a:ext cx="25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8987" name="Line 27"/>
              <p:cNvSpPr>
                <a:spLocks noChangeShapeType="1"/>
              </p:cNvSpPr>
              <p:nvPr/>
            </p:nvSpPr>
            <p:spPr bwMode="auto">
              <a:xfrm>
                <a:off x="1389" y="432"/>
                <a:ext cx="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8988" name="Line 28"/>
              <p:cNvSpPr>
                <a:spLocks noChangeShapeType="1"/>
              </p:cNvSpPr>
              <p:nvPr/>
            </p:nvSpPr>
            <p:spPr bwMode="auto">
              <a:xfrm>
                <a:off x="1286" y="836"/>
                <a:ext cx="199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134173" name="Text Box 29"/>
              <p:cNvSpPr txBox="1">
                <a:spLocks noChangeArrowheads="1"/>
              </p:cNvSpPr>
              <p:nvPr/>
            </p:nvSpPr>
            <p:spPr bwMode="auto">
              <a:xfrm>
                <a:off x="1486" y="656"/>
                <a:ext cx="329" cy="327"/>
              </a:xfrm>
              <a:prstGeom prst="rect">
                <a:avLst/>
              </a:prstGeom>
              <a:noFill/>
              <a:ln w="28575">
                <a:noFill/>
                <a:miter lim="800000"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 i="0"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–</a:t>
                </a:r>
                <a:endParaRPr lang="en-US" altLang="zh-CN" sz="2800" b="0" i="0">
                  <a:effectLst>
                    <a:outerShdw blurRad="38100" dist="38100" dir="2700000" algn="tl">
                      <a:srgbClr val="DDDDDD"/>
                    </a:outerShdw>
                  </a:effectLst>
                </a:endParaRPr>
              </a:p>
            </p:txBody>
          </p:sp>
          <p:sp>
            <p:nvSpPr>
              <p:cNvPr id="134174" name="Text Box 30"/>
              <p:cNvSpPr txBox="1">
                <a:spLocks noChangeArrowheads="1"/>
              </p:cNvSpPr>
              <p:nvPr/>
            </p:nvSpPr>
            <p:spPr bwMode="auto">
              <a:xfrm rot="5400000">
                <a:off x="1554" y="581"/>
                <a:ext cx="234" cy="28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none"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kumimoji="0" lang="en-US" altLang="zh-CN" sz="2400" i="0">
                    <a:effectLst>
                      <a:outerShdw blurRad="38100" dist="38100" dir="2700000" algn="tl">
                        <a:srgbClr val="DDDDDD"/>
                      </a:outerShdw>
                    </a:effectLst>
                    <a:sym typeface="Symbol" panose="05050102010706020507" charset="0"/>
                  </a:rPr>
                  <a:t></a:t>
                </a:r>
                <a:endParaRPr kumimoji="0" lang="en-US" altLang="zh-CN" sz="2400" i="0">
                  <a:effectLst>
                    <a:outerShdw blurRad="38100" dist="38100" dir="2700000" algn="tl">
                      <a:srgbClr val="DDDDDD"/>
                    </a:outerShdw>
                  </a:effectLst>
                </a:endParaRPr>
              </a:p>
            </p:txBody>
          </p:sp>
          <p:sp>
            <p:nvSpPr>
              <p:cNvPr id="78991" name="Oval 31"/>
              <p:cNvSpPr>
                <a:spLocks noChangeArrowheads="1"/>
              </p:cNvSpPr>
              <p:nvPr/>
            </p:nvSpPr>
            <p:spPr bwMode="auto">
              <a:xfrm>
                <a:off x="2253" y="897"/>
                <a:ext cx="63" cy="63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8992" name="Oval 32"/>
              <p:cNvSpPr>
                <a:spLocks noChangeArrowheads="1"/>
              </p:cNvSpPr>
              <p:nvPr/>
            </p:nvSpPr>
            <p:spPr bwMode="auto">
              <a:xfrm>
                <a:off x="576" y="801"/>
                <a:ext cx="63" cy="63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134177" name="Text Box 33"/>
              <p:cNvSpPr txBox="1">
                <a:spLocks noChangeArrowheads="1"/>
              </p:cNvSpPr>
              <p:nvPr/>
            </p:nvSpPr>
            <p:spPr bwMode="auto">
              <a:xfrm>
                <a:off x="991" y="441"/>
                <a:ext cx="353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R</a:t>
                </a:r>
                <a:r>
                  <a:rPr lang="en-US" altLang="zh-CN" sz="2800" i="0" baseline="-25000"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1</a:t>
                </a:r>
                <a:endParaRPr lang="en-US" altLang="zh-CN" sz="2800" i="0">
                  <a:effectLst>
                    <a:outerShdw blurRad="38100" dist="38100" dir="2700000" algn="tl">
                      <a:srgbClr val="DDDDDD"/>
                    </a:outerShdw>
                  </a:effectLst>
                </a:endParaRPr>
              </a:p>
            </p:txBody>
          </p:sp>
          <p:grpSp>
            <p:nvGrpSpPr>
              <p:cNvPr id="78994" name="Group 34"/>
              <p:cNvGrpSpPr/>
              <p:nvPr/>
            </p:nvGrpSpPr>
            <p:grpSpPr bwMode="auto">
              <a:xfrm>
                <a:off x="2205" y="1329"/>
                <a:ext cx="148" cy="207"/>
                <a:chOff x="2160" y="1713"/>
                <a:chExt cx="148" cy="207"/>
              </a:xfrm>
            </p:grpSpPr>
            <p:grpSp>
              <p:nvGrpSpPr>
                <p:cNvPr id="79007" name="Group 35"/>
                <p:cNvGrpSpPr/>
                <p:nvPr/>
              </p:nvGrpSpPr>
              <p:grpSpPr bwMode="auto">
                <a:xfrm>
                  <a:off x="2160" y="1767"/>
                  <a:ext cx="148" cy="153"/>
                  <a:chOff x="720" y="2736"/>
                  <a:chExt cx="185" cy="192"/>
                </a:xfrm>
              </p:grpSpPr>
              <p:sp>
                <p:nvSpPr>
                  <p:cNvPr id="79009" name="Line 36"/>
                  <p:cNvSpPr>
                    <a:spLocks noChangeShapeType="1"/>
                  </p:cNvSpPr>
                  <p:nvPr/>
                </p:nvSpPr>
                <p:spPr bwMode="auto">
                  <a:xfrm>
                    <a:off x="720" y="2928"/>
                    <a:ext cx="185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latin typeface="Times New Roman" panose="02020603050405020304" charset="0"/>
                    </a:endParaRPr>
                  </a:p>
                </p:txBody>
              </p:sp>
              <p:sp>
                <p:nvSpPr>
                  <p:cNvPr id="79010" name="Line 37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2736"/>
                    <a:ext cx="0" cy="192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latin typeface="Times New Roman" panose="02020603050405020304" charset="0"/>
                    </a:endParaRPr>
                  </a:p>
                </p:txBody>
              </p:sp>
            </p:grpSp>
            <p:sp>
              <p:nvSpPr>
                <p:cNvPr id="79008" name="Oval 38"/>
                <p:cNvSpPr>
                  <a:spLocks noChangeArrowheads="1"/>
                </p:cNvSpPr>
                <p:nvPr/>
              </p:nvSpPr>
              <p:spPr bwMode="auto">
                <a:xfrm>
                  <a:off x="2208" y="1713"/>
                  <a:ext cx="63" cy="63"/>
                </a:xfrm>
                <a:prstGeom prst="ellips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</p:grpSp>
          <p:sp>
            <p:nvSpPr>
              <p:cNvPr id="134183" name="Text Box 39"/>
              <p:cNvSpPr txBox="1">
                <a:spLocks noChangeArrowheads="1"/>
              </p:cNvSpPr>
              <p:nvPr/>
            </p:nvSpPr>
            <p:spPr bwMode="auto">
              <a:xfrm>
                <a:off x="2301" y="777"/>
                <a:ext cx="288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 i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+</a:t>
                </a:r>
              </a:p>
            </p:txBody>
          </p:sp>
          <p:sp>
            <p:nvSpPr>
              <p:cNvPr id="134184" name="Text Box 40"/>
              <p:cNvSpPr txBox="1">
                <a:spLocks noChangeArrowheads="1"/>
              </p:cNvSpPr>
              <p:nvPr/>
            </p:nvSpPr>
            <p:spPr bwMode="auto">
              <a:xfrm>
                <a:off x="2301" y="1209"/>
                <a:ext cx="288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 i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–</a:t>
                </a:r>
              </a:p>
            </p:txBody>
          </p:sp>
          <p:grpSp>
            <p:nvGrpSpPr>
              <p:cNvPr id="78997" name="Group 41"/>
              <p:cNvGrpSpPr/>
              <p:nvPr/>
            </p:nvGrpSpPr>
            <p:grpSpPr bwMode="auto">
              <a:xfrm>
                <a:off x="768" y="1104"/>
                <a:ext cx="193" cy="197"/>
                <a:chOff x="720" y="2736"/>
                <a:chExt cx="185" cy="192"/>
              </a:xfrm>
            </p:grpSpPr>
            <p:sp>
              <p:nvSpPr>
                <p:cNvPr id="79005" name="Line 42"/>
                <p:cNvSpPr>
                  <a:spLocks noChangeShapeType="1"/>
                </p:cNvSpPr>
                <p:nvPr/>
              </p:nvSpPr>
              <p:spPr bwMode="auto">
                <a:xfrm>
                  <a:off x="720" y="2928"/>
                  <a:ext cx="185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79006" name="Line 43"/>
                <p:cNvSpPr>
                  <a:spLocks noChangeShapeType="1"/>
                </p:cNvSpPr>
                <p:nvPr/>
              </p:nvSpPr>
              <p:spPr bwMode="auto">
                <a:xfrm>
                  <a:off x="816" y="2736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</p:grpSp>
          <p:sp>
            <p:nvSpPr>
              <p:cNvPr id="134188" name="Text Box 44"/>
              <p:cNvSpPr txBox="1">
                <a:spLocks noChangeArrowheads="1"/>
              </p:cNvSpPr>
              <p:nvPr/>
            </p:nvSpPr>
            <p:spPr bwMode="auto">
              <a:xfrm>
                <a:off x="359" y="681"/>
                <a:ext cx="288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 i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+</a:t>
                </a:r>
              </a:p>
            </p:txBody>
          </p:sp>
          <p:grpSp>
            <p:nvGrpSpPr>
              <p:cNvPr id="78999" name="Group 45"/>
              <p:cNvGrpSpPr/>
              <p:nvPr/>
            </p:nvGrpSpPr>
            <p:grpSpPr bwMode="auto">
              <a:xfrm>
                <a:off x="524" y="1329"/>
                <a:ext cx="148" cy="207"/>
                <a:chOff x="2160" y="1713"/>
                <a:chExt cx="148" cy="207"/>
              </a:xfrm>
            </p:grpSpPr>
            <p:grpSp>
              <p:nvGrpSpPr>
                <p:cNvPr id="79001" name="Group 46"/>
                <p:cNvGrpSpPr/>
                <p:nvPr/>
              </p:nvGrpSpPr>
              <p:grpSpPr bwMode="auto">
                <a:xfrm>
                  <a:off x="2160" y="1767"/>
                  <a:ext cx="148" cy="153"/>
                  <a:chOff x="720" y="2736"/>
                  <a:chExt cx="185" cy="192"/>
                </a:xfrm>
              </p:grpSpPr>
              <p:sp>
                <p:nvSpPr>
                  <p:cNvPr id="79003" name="Line 47"/>
                  <p:cNvSpPr>
                    <a:spLocks noChangeShapeType="1"/>
                  </p:cNvSpPr>
                  <p:nvPr/>
                </p:nvSpPr>
                <p:spPr bwMode="auto">
                  <a:xfrm>
                    <a:off x="720" y="2928"/>
                    <a:ext cx="185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latin typeface="Times New Roman" panose="02020603050405020304" charset="0"/>
                    </a:endParaRPr>
                  </a:p>
                </p:txBody>
              </p:sp>
              <p:sp>
                <p:nvSpPr>
                  <p:cNvPr id="79004" name="Line 48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2736"/>
                    <a:ext cx="0" cy="192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latin typeface="Times New Roman" panose="02020603050405020304" charset="0"/>
                    </a:endParaRPr>
                  </a:p>
                </p:txBody>
              </p:sp>
            </p:grpSp>
            <p:sp>
              <p:nvSpPr>
                <p:cNvPr id="79002" name="Oval 49"/>
                <p:cNvSpPr>
                  <a:spLocks noChangeArrowheads="1"/>
                </p:cNvSpPr>
                <p:nvPr/>
              </p:nvSpPr>
              <p:spPr bwMode="auto">
                <a:xfrm>
                  <a:off x="2208" y="1713"/>
                  <a:ext cx="63" cy="63"/>
                </a:xfrm>
                <a:prstGeom prst="ellips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</p:grpSp>
          <p:sp>
            <p:nvSpPr>
              <p:cNvPr id="134194" name="Text Box 50"/>
              <p:cNvSpPr txBox="1">
                <a:spLocks noChangeArrowheads="1"/>
              </p:cNvSpPr>
              <p:nvPr/>
            </p:nvSpPr>
            <p:spPr bwMode="auto">
              <a:xfrm>
                <a:off x="336" y="1185"/>
                <a:ext cx="288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 i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–</a:t>
                </a:r>
              </a:p>
            </p:txBody>
          </p:sp>
        </p:grpSp>
      </p:grpSp>
      <p:grpSp>
        <p:nvGrpSpPr>
          <p:cNvPr id="78852" name="Group 51"/>
          <p:cNvGrpSpPr/>
          <p:nvPr/>
        </p:nvGrpSpPr>
        <p:grpSpPr bwMode="auto">
          <a:xfrm>
            <a:off x="4500563" y="214313"/>
            <a:ext cx="3805237" cy="2147887"/>
            <a:chOff x="192" y="96"/>
            <a:chExt cx="2397" cy="1353"/>
          </a:xfrm>
        </p:grpSpPr>
        <p:sp>
          <p:nvSpPr>
            <p:cNvPr id="78924" name="Oval 52"/>
            <p:cNvSpPr>
              <a:spLocks noChangeArrowheads="1"/>
            </p:cNvSpPr>
            <p:nvPr/>
          </p:nvSpPr>
          <p:spPr bwMode="auto">
            <a:xfrm rot="5400000">
              <a:off x="624" y="960"/>
              <a:ext cx="192" cy="19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8925" name="Line 53"/>
            <p:cNvSpPr>
              <a:spLocks noChangeShapeType="1"/>
            </p:cNvSpPr>
            <p:nvPr/>
          </p:nvSpPr>
          <p:spPr bwMode="auto">
            <a:xfrm>
              <a:off x="1119" y="96"/>
              <a:ext cx="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8926" name="Line 54"/>
            <p:cNvSpPr>
              <a:spLocks noChangeShapeType="1"/>
            </p:cNvSpPr>
            <p:nvPr/>
          </p:nvSpPr>
          <p:spPr bwMode="auto">
            <a:xfrm>
              <a:off x="637" y="1296"/>
              <a:ext cx="17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8927" name="Line 55"/>
            <p:cNvSpPr>
              <a:spLocks noChangeShapeType="1"/>
            </p:cNvSpPr>
            <p:nvPr/>
          </p:nvSpPr>
          <p:spPr bwMode="auto">
            <a:xfrm>
              <a:off x="720" y="768"/>
              <a:ext cx="0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134200" name="Text Box 56"/>
            <p:cNvSpPr txBox="1">
              <a:spLocks noChangeArrowheads="1"/>
            </p:cNvSpPr>
            <p:nvPr/>
          </p:nvSpPr>
          <p:spPr bwMode="auto">
            <a:xfrm>
              <a:off x="720" y="768"/>
              <a:ext cx="192" cy="288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i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+</a:t>
              </a:r>
              <a:endParaRPr lang="en-US" altLang="zh-CN" sz="2400" b="0" i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134201" name="Text Box 57"/>
            <p:cNvSpPr txBox="1">
              <a:spLocks noChangeArrowheads="1"/>
            </p:cNvSpPr>
            <p:nvPr/>
          </p:nvSpPr>
          <p:spPr bwMode="auto">
            <a:xfrm>
              <a:off x="768" y="912"/>
              <a:ext cx="384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U</a:t>
              </a:r>
              <a:r>
                <a:rPr lang="en-US" altLang="zh-CN" sz="2400" baseline="-250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R</a:t>
              </a:r>
              <a:endParaRPr lang="en-US" altLang="zh-CN" sz="32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134202" name="Text Box 58"/>
            <p:cNvSpPr txBox="1">
              <a:spLocks noChangeArrowheads="1"/>
            </p:cNvSpPr>
            <p:nvPr/>
          </p:nvSpPr>
          <p:spPr bwMode="auto">
            <a:xfrm>
              <a:off x="720" y="1033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i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ea typeface="楷体_GB2312" charset="0"/>
                  <a:cs typeface="楷体_GB2312" charset="0"/>
                </a:rPr>
                <a:t>–</a:t>
              </a:r>
              <a:endParaRPr lang="en-US" altLang="zh-CN" sz="3200" i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楷体_GB2312" charset="0"/>
                <a:cs typeface="楷体_GB2312" charset="0"/>
              </a:endParaRPr>
            </a:p>
          </p:txBody>
        </p:sp>
        <p:grpSp>
          <p:nvGrpSpPr>
            <p:cNvPr id="78931" name="Group 59"/>
            <p:cNvGrpSpPr/>
            <p:nvPr/>
          </p:nvGrpSpPr>
          <p:grpSpPr bwMode="auto">
            <a:xfrm>
              <a:off x="1248" y="615"/>
              <a:ext cx="723" cy="834"/>
              <a:chOff x="1392" y="942"/>
              <a:chExt cx="723" cy="834"/>
            </a:xfrm>
          </p:grpSpPr>
          <p:sp>
            <p:nvSpPr>
              <p:cNvPr id="78966" name="Rectangle 60"/>
              <p:cNvSpPr>
                <a:spLocks noChangeArrowheads="1"/>
              </p:cNvSpPr>
              <p:nvPr/>
            </p:nvSpPr>
            <p:spPr bwMode="auto">
              <a:xfrm rot="10800000">
                <a:off x="1627" y="1440"/>
                <a:ext cx="245" cy="96"/>
              </a:xfrm>
              <a:prstGeom prst="rect">
                <a:avLst/>
              </a:prstGeom>
              <a:noFill/>
              <a:ln w="38100">
                <a:solidFill>
                  <a:srgbClr val="0000FF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8967" name="Line 61"/>
              <p:cNvSpPr>
                <a:spLocks noChangeShapeType="1"/>
              </p:cNvSpPr>
              <p:nvPr/>
            </p:nvSpPr>
            <p:spPr bwMode="auto">
              <a:xfrm>
                <a:off x="1392" y="1104"/>
                <a:ext cx="0" cy="399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8968" name="Line 62"/>
              <p:cNvSpPr>
                <a:spLocks noChangeShapeType="1"/>
              </p:cNvSpPr>
              <p:nvPr/>
            </p:nvSpPr>
            <p:spPr bwMode="auto">
              <a:xfrm>
                <a:off x="1392" y="1480"/>
                <a:ext cx="243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8969" name="Line 63"/>
              <p:cNvSpPr>
                <a:spLocks noChangeShapeType="1"/>
              </p:cNvSpPr>
              <p:nvPr/>
            </p:nvSpPr>
            <p:spPr bwMode="auto">
              <a:xfrm>
                <a:off x="1868" y="1480"/>
                <a:ext cx="247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78970" name="Line 64"/>
              <p:cNvSpPr>
                <a:spLocks noChangeShapeType="1"/>
              </p:cNvSpPr>
              <p:nvPr/>
            </p:nvSpPr>
            <p:spPr bwMode="auto">
              <a:xfrm flipV="1">
                <a:off x="2112" y="942"/>
                <a:ext cx="0" cy="56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134209" name="Text Box 65"/>
              <p:cNvSpPr txBox="1">
                <a:spLocks noChangeArrowheads="1"/>
              </p:cNvSpPr>
              <p:nvPr/>
            </p:nvSpPr>
            <p:spPr bwMode="auto">
              <a:xfrm>
                <a:off x="1584" y="1488"/>
                <a:ext cx="528" cy="288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400"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R</a:t>
                </a:r>
                <a:r>
                  <a:rPr lang="en-US" altLang="zh-CN" sz="2400" i="0" baseline="-25000"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F</a:t>
                </a:r>
                <a:endParaRPr lang="en-US" altLang="zh-CN" sz="2400" b="0" i="0">
                  <a:effectLst>
                    <a:outerShdw blurRad="38100" dist="38100" dir="2700000" algn="tl">
                      <a:srgbClr val="DDDDDD"/>
                    </a:outerShdw>
                  </a:effectLst>
                </a:endParaRPr>
              </a:p>
            </p:txBody>
          </p:sp>
        </p:grpSp>
        <p:sp>
          <p:nvSpPr>
            <p:cNvPr id="134210" name="Rectangle 66"/>
            <p:cNvSpPr>
              <a:spLocks noChangeArrowheads="1"/>
            </p:cNvSpPr>
            <p:nvPr/>
          </p:nvSpPr>
          <p:spPr bwMode="auto">
            <a:xfrm>
              <a:off x="864" y="768"/>
              <a:ext cx="359" cy="2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400" b="1" i="1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/>
                  <a:cs typeface="Times New Roman" panose="02020603050405020304"/>
                </a:rPr>
                <a:t>R</a:t>
              </a:r>
              <a:r>
                <a:rPr lang="en-US" altLang="zh-CN" sz="2400" b="1" i="1" baseline="-2500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/>
                  <a:cs typeface="Times New Roman" panose="02020603050405020304"/>
                </a:rPr>
                <a:t>2</a:t>
              </a:r>
            </a:p>
          </p:txBody>
        </p:sp>
        <p:sp>
          <p:nvSpPr>
            <p:cNvPr id="134211" name="Text Box 67"/>
            <p:cNvSpPr txBox="1">
              <a:spLocks noChangeArrowheads="1"/>
            </p:cNvSpPr>
            <p:nvPr/>
          </p:nvSpPr>
          <p:spPr bwMode="auto">
            <a:xfrm>
              <a:off x="2157" y="633"/>
              <a:ext cx="432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u</a:t>
              </a:r>
              <a:r>
                <a:rPr lang="en-US" altLang="zh-CN" sz="2800" i="0" baseline="-250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o</a:t>
              </a:r>
              <a:endParaRPr lang="en-US" altLang="zh-CN" sz="2800" i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134212" name="Text Box 68"/>
            <p:cNvSpPr txBox="1">
              <a:spLocks noChangeArrowheads="1"/>
            </p:cNvSpPr>
            <p:nvPr/>
          </p:nvSpPr>
          <p:spPr bwMode="auto">
            <a:xfrm>
              <a:off x="192" y="585"/>
              <a:ext cx="432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u</a:t>
              </a:r>
              <a:r>
                <a:rPr lang="en-US" altLang="zh-CN" sz="2800" i="0" baseline="-250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i</a:t>
              </a:r>
              <a:endParaRPr lang="en-US" altLang="zh-CN" sz="2800" i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78935" name="Rectangle 69"/>
            <p:cNvSpPr>
              <a:spLocks noChangeArrowheads="1"/>
            </p:cNvSpPr>
            <p:nvPr/>
          </p:nvSpPr>
          <p:spPr bwMode="auto">
            <a:xfrm>
              <a:off x="894" y="729"/>
              <a:ext cx="258" cy="7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8936" name="Rectangle 70"/>
            <p:cNvSpPr>
              <a:spLocks noChangeArrowheads="1"/>
            </p:cNvSpPr>
            <p:nvPr/>
          </p:nvSpPr>
          <p:spPr bwMode="auto">
            <a:xfrm>
              <a:off x="894" y="470"/>
              <a:ext cx="258" cy="7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8937" name="Line 71"/>
            <p:cNvSpPr>
              <a:spLocks noChangeShapeType="1"/>
            </p:cNvSpPr>
            <p:nvPr/>
          </p:nvSpPr>
          <p:spPr bwMode="auto">
            <a:xfrm flipH="1">
              <a:off x="480" y="508"/>
              <a:ext cx="41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8938" name="Line 72"/>
            <p:cNvSpPr>
              <a:spLocks noChangeShapeType="1"/>
            </p:cNvSpPr>
            <p:nvPr/>
          </p:nvSpPr>
          <p:spPr bwMode="auto">
            <a:xfrm flipH="1">
              <a:off x="720" y="777"/>
              <a:ext cx="16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8939" name="Rectangle 73" descr="40%"/>
            <p:cNvSpPr>
              <a:spLocks noChangeArrowheads="1"/>
            </p:cNvSpPr>
            <p:nvPr/>
          </p:nvSpPr>
          <p:spPr bwMode="auto">
            <a:xfrm>
              <a:off x="1342" y="278"/>
              <a:ext cx="518" cy="61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134218" name="Text Box 74"/>
            <p:cNvSpPr txBox="1">
              <a:spLocks noChangeArrowheads="1"/>
            </p:cNvSpPr>
            <p:nvPr/>
          </p:nvSpPr>
          <p:spPr bwMode="auto">
            <a:xfrm>
              <a:off x="1335" y="601"/>
              <a:ext cx="223" cy="327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+</a:t>
              </a:r>
              <a:endParaRPr lang="en-US" altLang="zh-CN" sz="2800" b="0" i="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134219" name="Text Box 75"/>
            <p:cNvSpPr txBox="1">
              <a:spLocks noChangeArrowheads="1"/>
            </p:cNvSpPr>
            <p:nvPr/>
          </p:nvSpPr>
          <p:spPr bwMode="auto">
            <a:xfrm>
              <a:off x="1653" y="460"/>
              <a:ext cx="402" cy="327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+</a:t>
              </a:r>
              <a:endParaRPr lang="en-US" altLang="zh-CN" sz="2800" b="0" i="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134220" name="Text Box 76"/>
            <p:cNvSpPr txBox="1">
              <a:spLocks noChangeArrowheads="1"/>
            </p:cNvSpPr>
            <p:nvPr/>
          </p:nvSpPr>
          <p:spPr bwMode="auto">
            <a:xfrm>
              <a:off x="1552" y="242"/>
              <a:ext cx="527" cy="288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i="0">
                  <a:effectLst>
                    <a:outerShdw blurRad="38100" dist="38100" dir="2700000" algn="tl">
                      <a:srgbClr val="DDDDDD"/>
                    </a:outerShdw>
                  </a:effectLst>
                  <a:ea typeface="创艺简宋体" charset="0"/>
                  <a:cs typeface="创艺简宋体" charset="0"/>
                  <a:sym typeface="Symbol" panose="05050102010706020507" charset="0"/>
                </a:rPr>
                <a:t></a:t>
              </a:r>
              <a:endParaRPr lang="en-US" altLang="zh-CN" sz="2400" b="0" i="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78943" name="Line 77"/>
            <p:cNvSpPr>
              <a:spLocks noChangeShapeType="1"/>
            </p:cNvSpPr>
            <p:nvPr/>
          </p:nvSpPr>
          <p:spPr bwMode="auto">
            <a:xfrm>
              <a:off x="1142" y="768"/>
              <a:ext cx="1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8944" name="Line 78"/>
            <p:cNvSpPr>
              <a:spLocks noChangeShapeType="1"/>
            </p:cNvSpPr>
            <p:nvPr/>
          </p:nvSpPr>
          <p:spPr bwMode="auto">
            <a:xfrm>
              <a:off x="1860" y="604"/>
              <a:ext cx="25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8945" name="Line 79"/>
            <p:cNvSpPr>
              <a:spLocks noChangeShapeType="1"/>
            </p:cNvSpPr>
            <p:nvPr/>
          </p:nvSpPr>
          <p:spPr bwMode="auto">
            <a:xfrm>
              <a:off x="1245" y="105"/>
              <a:ext cx="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8946" name="Line 80"/>
            <p:cNvSpPr>
              <a:spLocks noChangeShapeType="1"/>
            </p:cNvSpPr>
            <p:nvPr/>
          </p:nvSpPr>
          <p:spPr bwMode="auto">
            <a:xfrm>
              <a:off x="1142" y="509"/>
              <a:ext cx="1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134225" name="Text Box 81"/>
            <p:cNvSpPr txBox="1">
              <a:spLocks noChangeArrowheads="1"/>
            </p:cNvSpPr>
            <p:nvPr/>
          </p:nvSpPr>
          <p:spPr bwMode="auto">
            <a:xfrm>
              <a:off x="1342" y="329"/>
              <a:ext cx="329" cy="327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–</a:t>
              </a:r>
              <a:endParaRPr lang="en-US" altLang="zh-CN" sz="2800" b="0" i="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134226" name="Text Box 82"/>
            <p:cNvSpPr txBox="1">
              <a:spLocks noChangeArrowheads="1"/>
            </p:cNvSpPr>
            <p:nvPr/>
          </p:nvSpPr>
          <p:spPr bwMode="auto">
            <a:xfrm rot="5400000">
              <a:off x="1410" y="254"/>
              <a:ext cx="234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en-US" altLang="zh-CN" sz="2400" i="0">
                  <a:effectLst>
                    <a:outerShdw blurRad="38100" dist="38100" dir="2700000" algn="tl">
                      <a:srgbClr val="DDDDDD"/>
                    </a:outerShdw>
                  </a:effectLst>
                  <a:sym typeface="Symbol" panose="05050102010706020507" charset="0"/>
                </a:rPr>
                <a:t></a:t>
              </a:r>
              <a:endParaRPr kumimoji="0" lang="en-US" altLang="zh-CN" sz="2400" i="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78949" name="Oval 83"/>
            <p:cNvSpPr>
              <a:spLocks noChangeArrowheads="1"/>
            </p:cNvSpPr>
            <p:nvPr/>
          </p:nvSpPr>
          <p:spPr bwMode="auto">
            <a:xfrm>
              <a:off x="2109" y="570"/>
              <a:ext cx="63" cy="63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8950" name="Oval 84"/>
            <p:cNvSpPr>
              <a:spLocks noChangeArrowheads="1"/>
            </p:cNvSpPr>
            <p:nvPr/>
          </p:nvSpPr>
          <p:spPr bwMode="auto">
            <a:xfrm>
              <a:off x="432" y="474"/>
              <a:ext cx="63" cy="63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134229" name="Text Box 85"/>
            <p:cNvSpPr txBox="1">
              <a:spLocks noChangeArrowheads="1"/>
            </p:cNvSpPr>
            <p:nvPr/>
          </p:nvSpPr>
          <p:spPr bwMode="auto">
            <a:xfrm>
              <a:off x="895" y="192"/>
              <a:ext cx="353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R</a:t>
              </a:r>
              <a:r>
                <a:rPr lang="en-US" altLang="zh-CN" sz="2400" i="0" baseline="-2500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1</a:t>
              </a:r>
              <a:endParaRPr lang="en-US" altLang="zh-CN" sz="2400" i="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grpSp>
          <p:nvGrpSpPr>
            <p:cNvPr id="78952" name="Group 86"/>
            <p:cNvGrpSpPr/>
            <p:nvPr/>
          </p:nvGrpSpPr>
          <p:grpSpPr bwMode="auto">
            <a:xfrm>
              <a:off x="2061" y="1002"/>
              <a:ext cx="148" cy="207"/>
              <a:chOff x="2160" y="1713"/>
              <a:chExt cx="148" cy="207"/>
            </a:xfrm>
          </p:grpSpPr>
          <p:grpSp>
            <p:nvGrpSpPr>
              <p:cNvPr id="78962" name="Group 87"/>
              <p:cNvGrpSpPr/>
              <p:nvPr/>
            </p:nvGrpSpPr>
            <p:grpSpPr bwMode="auto">
              <a:xfrm>
                <a:off x="2160" y="1767"/>
                <a:ext cx="148" cy="153"/>
                <a:chOff x="720" y="2736"/>
                <a:chExt cx="185" cy="192"/>
              </a:xfrm>
            </p:grpSpPr>
            <p:sp>
              <p:nvSpPr>
                <p:cNvPr id="78964" name="Line 88"/>
                <p:cNvSpPr>
                  <a:spLocks noChangeShapeType="1"/>
                </p:cNvSpPr>
                <p:nvPr/>
              </p:nvSpPr>
              <p:spPr bwMode="auto">
                <a:xfrm>
                  <a:off x="720" y="2928"/>
                  <a:ext cx="185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78965" name="Line 89"/>
                <p:cNvSpPr>
                  <a:spLocks noChangeShapeType="1"/>
                </p:cNvSpPr>
                <p:nvPr/>
              </p:nvSpPr>
              <p:spPr bwMode="auto">
                <a:xfrm>
                  <a:off x="816" y="2736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</p:grpSp>
          <p:sp>
            <p:nvSpPr>
              <p:cNvPr id="78963" name="Oval 90"/>
              <p:cNvSpPr>
                <a:spLocks noChangeArrowheads="1"/>
              </p:cNvSpPr>
              <p:nvPr/>
            </p:nvSpPr>
            <p:spPr bwMode="auto">
              <a:xfrm>
                <a:off x="2208" y="1713"/>
                <a:ext cx="63" cy="63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  <p:sp>
          <p:nvSpPr>
            <p:cNvPr id="134235" name="Text Box 91"/>
            <p:cNvSpPr txBox="1">
              <a:spLocks noChangeArrowheads="1"/>
            </p:cNvSpPr>
            <p:nvPr/>
          </p:nvSpPr>
          <p:spPr bwMode="auto">
            <a:xfrm>
              <a:off x="2157" y="450"/>
              <a:ext cx="288" cy="32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+</a:t>
              </a:r>
            </a:p>
          </p:txBody>
        </p:sp>
        <p:sp>
          <p:nvSpPr>
            <p:cNvPr id="134236" name="Text Box 92"/>
            <p:cNvSpPr txBox="1">
              <a:spLocks noChangeArrowheads="1"/>
            </p:cNvSpPr>
            <p:nvPr/>
          </p:nvSpPr>
          <p:spPr bwMode="auto">
            <a:xfrm>
              <a:off x="2157" y="882"/>
              <a:ext cx="288" cy="32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–</a:t>
              </a:r>
            </a:p>
          </p:txBody>
        </p:sp>
        <p:sp>
          <p:nvSpPr>
            <p:cNvPr id="134237" name="Text Box 93"/>
            <p:cNvSpPr txBox="1">
              <a:spLocks noChangeArrowheads="1"/>
            </p:cNvSpPr>
            <p:nvPr/>
          </p:nvSpPr>
          <p:spPr bwMode="auto">
            <a:xfrm>
              <a:off x="215" y="354"/>
              <a:ext cx="288" cy="32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+</a:t>
              </a:r>
            </a:p>
          </p:txBody>
        </p:sp>
        <p:grpSp>
          <p:nvGrpSpPr>
            <p:cNvPr id="78956" name="Group 94"/>
            <p:cNvGrpSpPr/>
            <p:nvPr/>
          </p:nvGrpSpPr>
          <p:grpSpPr bwMode="auto">
            <a:xfrm>
              <a:off x="380" y="1104"/>
              <a:ext cx="148" cy="207"/>
              <a:chOff x="2160" y="1713"/>
              <a:chExt cx="148" cy="207"/>
            </a:xfrm>
          </p:grpSpPr>
          <p:grpSp>
            <p:nvGrpSpPr>
              <p:cNvPr id="78958" name="Group 95"/>
              <p:cNvGrpSpPr/>
              <p:nvPr/>
            </p:nvGrpSpPr>
            <p:grpSpPr bwMode="auto">
              <a:xfrm>
                <a:off x="2160" y="1767"/>
                <a:ext cx="148" cy="153"/>
                <a:chOff x="720" y="2736"/>
                <a:chExt cx="185" cy="192"/>
              </a:xfrm>
            </p:grpSpPr>
            <p:sp>
              <p:nvSpPr>
                <p:cNvPr id="78960" name="Line 96"/>
                <p:cNvSpPr>
                  <a:spLocks noChangeShapeType="1"/>
                </p:cNvSpPr>
                <p:nvPr/>
              </p:nvSpPr>
              <p:spPr bwMode="auto">
                <a:xfrm>
                  <a:off x="720" y="2928"/>
                  <a:ext cx="185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78961" name="Line 97"/>
                <p:cNvSpPr>
                  <a:spLocks noChangeShapeType="1"/>
                </p:cNvSpPr>
                <p:nvPr/>
              </p:nvSpPr>
              <p:spPr bwMode="auto">
                <a:xfrm>
                  <a:off x="816" y="2736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</p:grpSp>
          <p:sp>
            <p:nvSpPr>
              <p:cNvPr id="78959" name="Oval 98"/>
              <p:cNvSpPr>
                <a:spLocks noChangeArrowheads="1"/>
              </p:cNvSpPr>
              <p:nvPr/>
            </p:nvSpPr>
            <p:spPr bwMode="auto">
              <a:xfrm>
                <a:off x="2208" y="1713"/>
                <a:ext cx="63" cy="63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  <p:sp>
          <p:nvSpPr>
            <p:cNvPr id="134243" name="Text Box 99"/>
            <p:cNvSpPr txBox="1">
              <a:spLocks noChangeArrowheads="1"/>
            </p:cNvSpPr>
            <p:nvPr/>
          </p:nvSpPr>
          <p:spPr bwMode="auto">
            <a:xfrm>
              <a:off x="192" y="858"/>
              <a:ext cx="288" cy="32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–</a:t>
              </a:r>
            </a:p>
          </p:txBody>
        </p:sp>
      </p:grpSp>
      <p:sp>
        <p:nvSpPr>
          <p:cNvPr id="134244" name="Rectangle 100"/>
          <p:cNvSpPr>
            <a:spLocks noChangeArrowheads="1"/>
          </p:cNvSpPr>
          <p:nvPr/>
        </p:nvSpPr>
        <p:spPr bwMode="auto">
          <a:xfrm>
            <a:off x="6235700" y="2286000"/>
            <a:ext cx="1079500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800" b="1" i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+mn-cs"/>
              </a:rPr>
              <a:t>（</a:t>
            </a:r>
            <a:r>
              <a:rPr lang="en-US" altLang="zh-CN" sz="2800" b="1" i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2800" b="1" i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grpSp>
        <p:nvGrpSpPr>
          <p:cNvPr id="16" name="Group 174"/>
          <p:cNvGrpSpPr/>
          <p:nvPr/>
        </p:nvGrpSpPr>
        <p:grpSpPr bwMode="auto">
          <a:xfrm>
            <a:off x="711200" y="2819400"/>
            <a:ext cx="3632200" cy="3352800"/>
            <a:chOff x="448" y="1776"/>
            <a:chExt cx="2288" cy="2112"/>
          </a:xfrm>
        </p:grpSpPr>
        <p:sp>
          <p:nvSpPr>
            <p:cNvPr id="78890" name="Line 103"/>
            <p:cNvSpPr>
              <a:spLocks noChangeShapeType="1"/>
            </p:cNvSpPr>
            <p:nvPr/>
          </p:nvSpPr>
          <p:spPr bwMode="auto">
            <a:xfrm>
              <a:off x="864" y="2256"/>
              <a:ext cx="91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sm" len="lg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8891" name="Line 104"/>
            <p:cNvSpPr>
              <a:spLocks noChangeShapeType="1"/>
            </p:cNvSpPr>
            <p:nvPr/>
          </p:nvSpPr>
          <p:spPr bwMode="auto">
            <a:xfrm>
              <a:off x="1776" y="2256"/>
              <a:ext cx="0" cy="105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sm" len="lg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8892" name="Line 105"/>
            <p:cNvSpPr>
              <a:spLocks noChangeShapeType="1"/>
            </p:cNvSpPr>
            <p:nvPr/>
          </p:nvSpPr>
          <p:spPr bwMode="auto">
            <a:xfrm flipV="1">
              <a:off x="1104" y="2256"/>
              <a:ext cx="0" cy="1056"/>
            </a:xfrm>
            <a:prstGeom prst="line">
              <a:avLst/>
            </a:prstGeom>
            <a:noFill/>
            <a:ln w="38100">
              <a:solidFill>
                <a:srgbClr val="339933"/>
              </a:solidFill>
              <a:prstDash val="dash"/>
              <a:round/>
              <a:tailEnd type="triangle" w="sm" len="lg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8893" name="Line 106"/>
            <p:cNvSpPr>
              <a:spLocks noChangeShapeType="1"/>
            </p:cNvSpPr>
            <p:nvPr/>
          </p:nvSpPr>
          <p:spPr bwMode="auto">
            <a:xfrm>
              <a:off x="1776" y="3312"/>
              <a:ext cx="432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8894" name="Line 107"/>
            <p:cNvSpPr>
              <a:spLocks noChangeShapeType="1"/>
            </p:cNvSpPr>
            <p:nvPr/>
          </p:nvSpPr>
          <p:spPr bwMode="auto">
            <a:xfrm>
              <a:off x="1824" y="2832"/>
              <a:ext cx="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8895" name="Line 108"/>
            <p:cNvSpPr>
              <a:spLocks noChangeShapeType="1"/>
            </p:cNvSpPr>
            <p:nvPr/>
          </p:nvSpPr>
          <p:spPr bwMode="auto">
            <a:xfrm>
              <a:off x="1824" y="2832"/>
              <a:ext cx="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8896" name="Line 109"/>
            <p:cNvSpPr>
              <a:spLocks noChangeShapeType="1"/>
            </p:cNvSpPr>
            <p:nvPr/>
          </p:nvSpPr>
          <p:spPr bwMode="auto">
            <a:xfrm flipV="1">
              <a:off x="1824" y="2832"/>
              <a:ext cx="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8897" name="Line 110"/>
            <p:cNvSpPr>
              <a:spLocks noChangeShapeType="1"/>
            </p:cNvSpPr>
            <p:nvPr/>
          </p:nvSpPr>
          <p:spPr bwMode="auto">
            <a:xfrm>
              <a:off x="1776" y="2832"/>
              <a:ext cx="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8898" name="Line 111"/>
            <p:cNvSpPr>
              <a:spLocks noChangeShapeType="1"/>
            </p:cNvSpPr>
            <p:nvPr/>
          </p:nvSpPr>
          <p:spPr bwMode="auto">
            <a:xfrm>
              <a:off x="1872" y="2832"/>
              <a:ext cx="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8899" name="Line 112"/>
            <p:cNvSpPr>
              <a:spLocks noChangeShapeType="1"/>
            </p:cNvSpPr>
            <p:nvPr/>
          </p:nvSpPr>
          <p:spPr bwMode="auto">
            <a:xfrm>
              <a:off x="1872" y="2832"/>
              <a:ext cx="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8900" name="Line 113"/>
            <p:cNvSpPr>
              <a:spLocks noChangeShapeType="1"/>
            </p:cNvSpPr>
            <p:nvPr/>
          </p:nvSpPr>
          <p:spPr bwMode="auto">
            <a:xfrm>
              <a:off x="1872" y="2832"/>
              <a:ext cx="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8901" name="Line 114"/>
            <p:cNvSpPr>
              <a:spLocks noChangeShapeType="1"/>
            </p:cNvSpPr>
            <p:nvPr/>
          </p:nvSpPr>
          <p:spPr bwMode="auto">
            <a:xfrm>
              <a:off x="1824" y="2784"/>
              <a:ext cx="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8902" name="Line 115"/>
            <p:cNvSpPr>
              <a:spLocks noChangeShapeType="1"/>
            </p:cNvSpPr>
            <p:nvPr/>
          </p:nvSpPr>
          <p:spPr bwMode="auto">
            <a:xfrm>
              <a:off x="1824" y="2784"/>
              <a:ext cx="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8903" name="Line 116"/>
            <p:cNvSpPr>
              <a:spLocks noChangeShapeType="1"/>
            </p:cNvSpPr>
            <p:nvPr/>
          </p:nvSpPr>
          <p:spPr bwMode="auto">
            <a:xfrm flipV="1">
              <a:off x="1824" y="2784"/>
              <a:ext cx="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8904" name="Line 117"/>
            <p:cNvSpPr>
              <a:spLocks noChangeShapeType="1"/>
            </p:cNvSpPr>
            <p:nvPr/>
          </p:nvSpPr>
          <p:spPr bwMode="auto">
            <a:xfrm>
              <a:off x="1776" y="2784"/>
              <a:ext cx="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8905" name="Line 118"/>
            <p:cNvSpPr>
              <a:spLocks noChangeShapeType="1"/>
            </p:cNvSpPr>
            <p:nvPr/>
          </p:nvSpPr>
          <p:spPr bwMode="auto">
            <a:xfrm>
              <a:off x="1872" y="2784"/>
              <a:ext cx="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8906" name="Line 119"/>
            <p:cNvSpPr>
              <a:spLocks noChangeShapeType="1"/>
            </p:cNvSpPr>
            <p:nvPr/>
          </p:nvSpPr>
          <p:spPr bwMode="auto">
            <a:xfrm>
              <a:off x="1872" y="2784"/>
              <a:ext cx="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8907" name="Line 120"/>
            <p:cNvSpPr>
              <a:spLocks noChangeShapeType="1"/>
            </p:cNvSpPr>
            <p:nvPr/>
          </p:nvSpPr>
          <p:spPr bwMode="auto">
            <a:xfrm>
              <a:off x="1872" y="2784"/>
              <a:ext cx="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8908" name="Line 121"/>
            <p:cNvSpPr>
              <a:spLocks noChangeShapeType="1"/>
            </p:cNvSpPr>
            <p:nvPr/>
          </p:nvSpPr>
          <p:spPr bwMode="auto">
            <a:xfrm>
              <a:off x="1104" y="2736"/>
              <a:ext cx="0" cy="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8909" name="Line 122"/>
            <p:cNvSpPr>
              <a:spLocks noChangeShapeType="1"/>
            </p:cNvSpPr>
            <p:nvPr/>
          </p:nvSpPr>
          <p:spPr bwMode="auto">
            <a:xfrm>
              <a:off x="1776" y="2736"/>
              <a:ext cx="0" cy="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8910" name="Line 123"/>
            <p:cNvSpPr>
              <a:spLocks noChangeShapeType="1"/>
            </p:cNvSpPr>
            <p:nvPr/>
          </p:nvSpPr>
          <p:spPr bwMode="auto">
            <a:xfrm rot="5400000">
              <a:off x="1464" y="2232"/>
              <a:ext cx="0" cy="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8911" name="Line 124"/>
            <p:cNvSpPr>
              <a:spLocks noChangeShapeType="1"/>
            </p:cNvSpPr>
            <p:nvPr/>
          </p:nvSpPr>
          <p:spPr bwMode="auto">
            <a:xfrm rot="5400000">
              <a:off x="1464" y="3288"/>
              <a:ext cx="0" cy="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8912" name="Line 125"/>
            <p:cNvSpPr>
              <a:spLocks noChangeShapeType="1"/>
            </p:cNvSpPr>
            <p:nvPr/>
          </p:nvSpPr>
          <p:spPr bwMode="auto">
            <a:xfrm flipV="1">
              <a:off x="1440" y="1920"/>
              <a:ext cx="0" cy="15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stealth" w="sm" len="lg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8913" name="Line 126"/>
            <p:cNvSpPr>
              <a:spLocks noChangeShapeType="1"/>
            </p:cNvSpPr>
            <p:nvPr/>
          </p:nvSpPr>
          <p:spPr bwMode="auto">
            <a:xfrm>
              <a:off x="672" y="2784"/>
              <a:ext cx="19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stealth" w="sm" len="lg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134271" name="Text Box 127"/>
            <p:cNvSpPr txBox="1">
              <a:spLocks noChangeArrowheads="1"/>
            </p:cNvSpPr>
            <p:nvPr/>
          </p:nvSpPr>
          <p:spPr bwMode="auto">
            <a:xfrm>
              <a:off x="2400" y="2457"/>
              <a:ext cx="336" cy="327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u</a:t>
              </a:r>
              <a:r>
                <a:rPr lang="en-US" altLang="zh-CN" sz="2800" i="0" baseline="-2500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i</a:t>
              </a:r>
              <a:endParaRPr lang="en-US" altLang="zh-CN" sz="2800" i="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134272" name="Text Box 128"/>
            <p:cNvSpPr txBox="1">
              <a:spLocks noChangeArrowheads="1"/>
            </p:cNvSpPr>
            <p:nvPr/>
          </p:nvSpPr>
          <p:spPr bwMode="auto">
            <a:xfrm>
              <a:off x="1104" y="1776"/>
              <a:ext cx="384" cy="327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u</a:t>
              </a:r>
              <a:r>
                <a:rPr lang="en-US" altLang="zh-CN" sz="2800" i="0" baseline="-2500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o</a:t>
              </a:r>
              <a:endParaRPr lang="en-US" altLang="zh-CN" sz="2800" i="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134273" name="Text Box 129"/>
            <p:cNvSpPr txBox="1">
              <a:spLocks noChangeArrowheads="1"/>
            </p:cNvSpPr>
            <p:nvPr/>
          </p:nvSpPr>
          <p:spPr bwMode="auto">
            <a:xfrm flipH="1">
              <a:off x="1248" y="2736"/>
              <a:ext cx="240" cy="250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O</a:t>
              </a:r>
            </a:p>
          </p:txBody>
        </p:sp>
        <p:sp>
          <p:nvSpPr>
            <p:cNvPr id="134274" name="Text Box 130"/>
            <p:cNvSpPr txBox="1">
              <a:spLocks noChangeArrowheads="1"/>
            </p:cNvSpPr>
            <p:nvPr/>
          </p:nvSpPr>
          <p:spPr bwMode="auto">
            <a:xfrm>
              <a:off x="1200" y="3264"/>
              <a:ext cx="288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i="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-</a:t>
              </a:r>
              <a:r>
                <a:rPr lang="en-US" altLang="zh-CN" i="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6</a:t>
              </a:r>
              <a:endParaRPr lang="en-US" altLang="zh-CN" sz="3200" i="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134275" name="Text Box 131"/>
            <p:cNvSpPr txBox="1">
              <a:spLocks noChangeArrowheads="1"/>
            </p:cNvSpPr>
            <p:nvPr/>
          </p:nvSpPr>
          <p:spPr bwMode="auto">
            <a:xfrm>
              <a:off x="864" y="2736"/>
              <a:ext cx="336" cy="250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i="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-2</a:t>
              </a:r>
              <a:endParaRPr lang="en-US" altLang="zh-CN" sz="3200" i="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134276" name="Rectangle 132"/>
            <p:cNvSpPr>
              <a:spLocks noChangeArrowheads="1"/>
            </p:cNvSpPr>
            <p:nvPr/>
          </p:nvSpPr>
          <p:spPr bwMode="auto">
            <a:xfrm>
              <a:off x="1776" y="2736"/>
              <a:ext cx="192" cy="250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i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 charset="0"/>
                </a:rPr>
                <a:t>2</a:t>
              </a:r>
            </a:p>
          </p:txBody>
        </p:sp>
        <p:sp>
          <p:nvSpPr>
            <p:cNvPr id="134277" name="Rectangle 133"/>
            <p:cNvSpPr>
              <a:spLocks noChangeArrowheads="1"/>
            </p:cNvSpPr>
            <p:nvPr/>
          </p:nvSpPr>
          <p:spPr bwMode="auto">
            <a:xfrm>
              <a:off x="1440" y="2016"/>
              <a:ext cx="144" cy="250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i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 charset="0"/>
                </a:rPr>
                <a:t>6</a:t>
              </a:r>
            </a:p>
          </p:txBody>
        </p:sp>
        <p:sp>
          <p:nvSpPr>
            <p:cNvPr id="134278" name="Rectangle 134"/>
            <p:cNvSpPr>
              <a:spLocks noChangeArrowheads="1"/>
            </p:cNvSpPr>
            <p:nvPr/>
          </p:nvSpPr>
          <p:spPr bwMode="auto">
            <a:xfrm>
              <a:off x="448" y="3600"/>
              <a:ext cx="1932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400" b="1" i="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lang="zh-CN" altLang="en-US" sz="2400" b="1" i="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/>
                  <a:cs typeface="Times New Roman" panose="02020603050405020304"/>
                </a:rPr>
                <a:t>图</a:t>
              </a:r>
              <a:r>
                <a:rPr lang="en-US" altLang="zh-CN" sz="2400" b="1" i="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/>
                  <a:cs typeface="Times New Roman" panose="02020603050405020304"/>
                </a:rPr>
                <a:t>(1)</a:t>
              </a:r>
              <a:r>
                <a:rPr lang="zh-CN" altLang="en-US" sz="2400" b="1" i="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/>
                  <a:cs typeface="Times New Roman" panose="02020603050405020304"/>
                </a:rPr>
                <a:t>的电压传输特性</a:t>
              </a:r>
            </a:p>
          </p:txBody>
        </p:sp>
        <p:sp>
          <p:nvSpPr>
            <p:cNvPr id="78922" name="Line 135"/>
            <p:cNvSpPr>
              <a:spLocks noChangeShapeType="1"/>
            </p:cNvSpPr>
            <p:nvPr/>
          </p:nvSpPr>
          <p:spPr bwMode="auto">
            <a:xfrm flipH="1">
              <a:off x="1104" y="3312"/>
              <a:ext cx="1104" cy="0"/>
            </a:xfrm>
            <a:prstGeom prst="line">
              <a:avLst/>
            </a:prstGeom>
            <a:noFill/>
            <a:ln w="38100">
              <a:solidFill>
                <a:srgbClr val="339933"/>
              </a:solidFill>
              <a:prstDash val="dash"/>
              <a:round/>
              <a:tailEnd type="triangle" w="sm" len="lg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8923" name="Line 136"/>
            <p:cNvSpPr>
              <a:spLocks noChangeShapeType="1"/>
            </p:cNvSpPr>
            <p:nvPr/>
          </p:nvSpPr>
          <p:spPr bwMode="auto">
            <a:xfrm flipH="1">
              <a:off x="816" y="2256"/>
              <a:ext cx="288" cy="0"/>
            </a:xfrm>
            <a:prstGeom prst="line">
              <a:avLst/>
            </a:prstGeom>
            <a:noFill/>
            <a:ln w="38100">
              <a:solidFill>
                <a:srgbClr val="339933"/>
              </a:solidFill>
              <a:prstDash val="dash"/>
              <a:round/>
              <a:tailEnd type="triangle" w="sm" len="lg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</p:grpSp>
      <p:grpSp>
        <p:nvGrpSpPr>
          <p:cNvPr id="17" name="Group 175"/>
          <p:cNvGrpSpPr/>
          <p:nvPr/>
        </p:nvGrpSpPr>
        <p:grpSpPr bwMode="auto">
          <a:xfrm>
            <a:off x="5029200" y="2895600"/>
            <a:ext cx="3429000" cy="3276600"/>
            <a:chOff x="3168" y="1824"/>
            <a:chExt cx="2160" cy="2064"/>
          </a:xfrm>
        </p:grpSpPr>
        <p:sp>
          <p:nvSpPr>
            <p:cNvPr id="134282" name="Rectangle 138"/>
            <p:cNvSpPr>
              <a:spLocks noChangeArrowheads="1"/>
            </p:cNvSpPr>
            <p:nvPr/>
          </p:nvSpPr>
          <p:spPr bwMode="auto">
            <a:xfrm>
              <a:off x="3168" y="3600"/>
              <a:ext cx="1884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2400" b="1" i="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/>
                  <a:cs typeface="Times New Roman" panose="02020603050405020304"/>
                </a:rPr>
                <a:t>图</a:t>
              </a:r>
              <a:r>
                <a:rPr lang="en-US" altLang="zh-CN" sz="2400" b="1" i="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/>
                  <a:cs typeface="Times New Roman" panose="02020603050405020304"/>
                </a:rPr>
                <a:t>(2)</a:t>
              </a:r>
              <a:r>
                <a:rPr lang="zh-CN" altLang="en-US" sz="2400" b="1" i="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/>
                  <a:cs typeface="Times New Roman" panose="02020603050405020304"/>
                </a:rPr>
                <a:t>的电压传输特性</a:t>
              </a:r>
              <a:endParaRPr lang="zh-CN" altLang="en-US" sz="2800" b="1" i="0" dirty="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endParaRPr>
            </a:p>
          </p:txBody>
        </p:sp>
        <p:sp>
          <p:nvSpPr>
            <p:cNvPr id="134283" name="Text Box 139"/>
            <p:cNvSpPr txBox="1">
              <a:spLocks noChangeArrowheads="1"/>
            </p:cNvSpPr>
            <p:nvPr/>
          </p:nvSpPr>
          <p:spPr bwMode="auto">
            <a:xfrm>
              <a:off x="3552" y="1824"/>
              <a:ext cx="384" cy="327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u</a:t>
              </a:r>
              <a:r>
                <a:rPr lang="en-US" altLang="zh-CN" sz="2800" i="0" baseline="-2500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o</a:t>
              </a:r>
              <a:endParaRPr lang="en-US" altLang="zh-CN" sz="2800" i="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78858" name="Line 140"/>
            <p:cNvSpPr>
              <a:spLocks noChangeShapeType="1"/>
            </p:cNvSpPr>
            <p:nvPr/>
          </p:nvSpPr>
          <p:spPr bwMode="auto">
            <a:xfrm>
              <a:off x="4704" y="2304"/>
              <a:ext cx="0" cy="105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sm" len="lg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8859" name="Line 141"/>
            <p:cNvSpPr>
              <a:spLocks noChangeShapeType="1"/>
            </p:cNvSpPr>
            <p:nvPr/>
          </p:nvSpPr>
          <p:spPr bwMode="auto">
            <a:xfrm>
              <a:off x="4272" y="2880"/>
              <a:ext cx="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8860" name="Line 142"/>
            <p:cNvSpPr>
              <a:spLocks noChangeShapeType="1"/>
            </p:cNvSpPr>
            <p:nvPr/>
          </p:nvSpPr>
          <p:spPr bwMode="auto">
            <a:xfrm>
              <a:off x="4272" y="2880"/>
              <a:ext cx="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8861" name="Line 143"/>
            <p:cNvSpPr>
              <a:spLocks noChangeShapeType="1"/>
            </p:cNvSpPr>
            <p:nvPr/>
          </p:nvSpPr>
          <p:spPr bwMode="auto">
            <a:xfrm flipV="1">
              <a:off x="4272" y="2880"/>
              <a:ext cx="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8862" name="Line 144"/>
            <p:cNvSpPr>
              <a:spLocks noChangeShapeType="1"/>
            </p:cNvSpPr>
            <p:nvPr/>
          </p:nvSpPr>
          <p:spPr bwMode="auto">
            <a:xfrm>
              <a:off x="4224" y="2880"/>
              <a:ext cx="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8863" name="Line 145"/>
            <p:cNvSpPr>
              <a:spLocks noChangeShapeType="1"/>
            </p:cNvSpPr>
            <p:nvPr/>
          </p:nvSpPr>
          <p:spPr bwMode="auto">
            <a:xfrm>
              <a:off x="4320" y="2880"/>
              <a:ext cx="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8864" name="Line 146"/>
            <p:cNvSpPr>
              <a:spLocks noChangeShapeType="1"/>
            </p:cNvSpPr>
            <p:nvPr/>
          </p:nvSpPr>
          <p:spPr bwMode="auto">
            <a:xfrm>
              <a:off x="4320" y="2880"/>
              <a:ext cx="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8865" name="Line 147"/>
            <p:cNvSpPr>
              <a:spLocks noChangeShapeType="1"/>
            </p:cNvSpPr>
            <p:nvPr/>
          </p:nvSpPr>
          <p:spPr bwMode="auto">
            <a:xfrm>
              <a:off x="4320" y="2880"/>
              <a:ext cx="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8866" name="Line 148"/>
            <p:cNvSpPr>
              <a:spLocks noChangeShapeType="1"/>
            </p:cNvSpPr>
            <p:nvPr/>
          </p:nvSpPr>
          <p:spPr bwMode="auto">
            <a:xfrm>
              <a:off x="4272" y="2832"/>
              <a:ext cx="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8867" name="Line 149"/>
            <p:cNvSpPr>
              <a:spLocks noChangeShapeType="1"/>
            </p:cNvSpPr>
            <p:nvPr/>
          </p:nvSpPr>
          <p:spPr bwMode="auto">
            <a:xfrm>
              <a:off x="4272" y="2832"/>
              <a:ext cx="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8868" name="Line 150"/>
            <p:cNvSpPr>
              <a:spLocks noChangeShapeType="1"/>
            </p:cNvSpPr>
            <p:nvPr/>
          </p:nvSpPr>
          <p:spPr bwMode="auto">
            <a:xfrm flipV="1">
              <a:off x="4272" y="2832"/>
              <a:ext cx="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8869" name="Line 151"/>
            <p:cNvSpPr>
              <a:spLocks noChangeShapeType="1"/>
            </p:cNvSpPr>
            <p:nvPr/>
          </p:nvSpPr>
          <p:spPr bwMode="auto">
            <a:xfrm>
              <a:off x="4224" y="2832"/>
              <a:ext cx="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8870" name="Line 152"/>
            <p:cNvSpPr>
              <a:spLocks noChangeShapeType="1"/>
            </p:cNvSpPr>
            <p:nvPr/>
          </p:nvSpPr>
          <p:spPr bwMode="auto">
            <a:xfrm>
              <a:off x="4320" y="2832"/>
              <a:ext cx="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8871" name="Line 153"/>
            <p:cNvSpPr>
              <a:spLocks noChangeShapeType="1"/>
            </p:cNvSpPr>
            <p:nvPr/>
          </p:nvSpPr>
          <p:spPr bwMode="auto">
            <a:xfrm>
              <a:off x="4320" y="2832"/>
              <a:ext cx="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8872" name="Line 154"/>
            <p:cNvSpPr>
              <a:spLocks noChangeShapeType="1"/>
            </p:cNvSpPr>
            <p:nvPr/>
          </p:nvSpPr>
          <p:spPr bwMode="auto">
            <a:xfrm>
              <a:off x="4320" y="2832"/>
              <a:ext cx="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8873" name="Line 155"/>
            <p:cNvSpPr>
              <a:spLocks noChangeShapeType="1"/>
            </p:cNvSpPr>
            <p:nvPr/>
          </p:nvSpPr>
          <p:spPr bwMode="auto">
            <a:xfrm>
              <a:off x="4128" y="2784"/>
              <a:ext cx="0" cy="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8874" name="Line 156"/>
            <p:cNvSpPr>
              <a:spLocks noChangeShapeType="1"/>
            </p:cNvSpPr>
            <p:nvPr/>
          </p:nvSpPr>
          <p:spPr bwMode="auto">
            <a:xfrm>
              <a:off x="4704" y="2784"/>
              <a:ext cx="0" cy="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8875" name="Line 157"/>
            <p:cNvSpPr>
              <a:spLocks noChangeShapeType="1"/>
            </p:cNvSpPr>
            <p:nvPr/>
          </p:nvSpPr>
          <p:spPr bwMode="auto">
            <a:xfrm rot="5400000">
              <a:off x="3912" y="2280"/>
              <a:ext cx="0" cy="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8876" name="Line 158"/>
            <p:cNvSpPr>
              <a:spLocks noChangeShapeType="1"/>
            </p:cNvSpPr>
            <p:nvPr/>
          </p:nvSpPr>
          <p:spPr bwMode="auto">
            <a:xfrm rot="5400000">
              <a:off x="4008" y="3240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8877" name="Line 159"/>
            <p:cNvSpPr>
              <a:spLocks noChangeShapeType="1"/>
            </p:cNvSpPr>
            <p:nvPr/>
          </p:nvSpPr>
          <p:spPr bwMode="auto">
            <a:xfrm flipV="1">
              <a:off x="3888" y="1968"/>
              <a:ext cx="0" cy="15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stealth" w="sm" len="lg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8878" name="Line 160"/>
            <p:cNvSpPr>
              <a:spLocks noChangeShapeType="1"/>
            </p:cNvSpPr>
            <p:nvPr/>
          </p:nvSpPr>
          <p:spPr bwMode="auto">
            <a:xfrm>
              <a:off x="3168" y="2832"/>
              <a:ext cx="20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stealth" w="sm" len="lg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134305" name="Text Box 161"/>
            <p:cNvSpPr txBox="1">
              <a:spLocks noChangeArrowheads="1"/>
            </p:cNvSpPr>
            <p:nvPr/>
          </p:nvSpPr>
          <p:spPr bwMode="auto">
            <a:xfrm>
              <a:off x="4992" y="2505"/>
              <a:ext cx="336" cy="327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u</a:t>
              </a:r>
              <a:r>
                <a:rPr lang="en-US" altLang="zh-CN" sz="2800" i="0" baseline="-2500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i</a:t>
              </a:r>
              <a:endParaRPr lang="en-US" altLang="zh-CN" sz="2800" i="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134306" name="Text Box 162"/>
            <p:cNvSpPr txBox="1">
              <a:spLocks noChangeArrowheads="1"/>
            </p:cNvSpPr>
            <p:nvPr/>
          </p:nvSpPr>
          <p:spPr bwMode="auto">
            <a:xfrm flipH="1">
              <a:off x="3696" y="2784"/>
              <a:ext cx="240" cy="250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O</a:t>
              </a:r>
            </a:p>
          </p:txBody>
        </p:sp>
        <p:sp>
          <p:nvSpPr>
            <p:cNvPr id="134307" name="Text Box 163"/>
            <p:cNvSpPr txBox="1">
              <a:spLocks noChangeArrowheads="1"/>
            </p:cNvSpPr>
            <p:nvPr/>
          </p:nvSpPr>
          <p:spPr bwMode="auto">
            <a:xfrm>
              <a:off x="3408" y="3216"/>
              <a:ext cx="528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i="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     -</a:t>
              </a:r>
              <a:r>
                <a:rPr lang="en-US" altLang="zh-CN" i="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6</a:t>
              </a:r>
              <a:endParaRPr lang="en-US" altLang="zh-CN" sz="3200" i="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134308" name="Text Box 164"/>
            <p:cNvSpPr txBox="1">
              <a:spLocks noChangeArrowheads="1"/>
            </p:cNvSpPr>
            <p:nvPr/>
          </p:nvSpPr>
          <p:spPr bwMode="auto">
            <a:xfrm>
              <a:off x="3888" y="2064"/>
              <a:ext cx="480" cy="250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i="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6</a:t>
              </a:r>
              <a:endParaRPr lang="en-US" altLang="zh-CN" sz="3200" i="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78883" name="Line 165"/>
            <p:cNvSpPr>
              <a:spLocks noChangeShapeType="1"/>
            </p:cNvSpPr>
            <p:nvPr/>
          </p:nvSpPr>
          <p:spPr bwMode="auto">
            <a:xfrm>
              <a:off x="3312" y="2304"/>
              <a:ext cx="13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sm" len="lg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8884" name="Line 166"/>
            <p:cNvSpPr>
              <a:spLocks noChangeShapeType="1"/>
            </p:cNvSpPr>
            <p:nvPr/>
          </p:nvSpPr>
          <p:spPr bwMode="auto">
            <a:xfrm flipV="1">
              <a:off x="4128" y="2304"/>
              <a:ext cx="0" cy="1056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prstDash val="dash"/>
              <a:round/>
              <a:tailEnd type="triangle" w="sm" len="lg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8885" name="Line 167"/>
            <p:cNvSpPr>
              <a:spLocks noChangeShapeType="1"/>
            </p:cNvSpPr>
            <p:nvPr/>
          </p:nvSpPr>
          <p:spPr bwMode="auto">
            <a:xfrm>
              <a:off x="4704" y="3360"/>
              <a:ext cx="240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8886" name="Line 168"/>
            <p:cNvSpPr>
              <a:spLocks noChangeShapeType="1"/>
            </p:cNvSpPr>
            <p:nvPr/>
          </p:nvSpPr>
          <p:spPr bwMode="auto">
            <a:xfrm>
              <a:off x="4128" y="3360"/>
              <a:ext cx="816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prstDash val="dash"/>
              <a:round/>
              <a:headEnd type="triangle" w="sm" len="lg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78887" name="Line 169"/>
            <p:cNvSpPr>
              <a:spLocks noChangeShapeType="1"/>
            </p:cNvSpPr>
            <p:nvPr/>
          </p:nvSpPr>
          <p:spPr bwMode="auto">
            <a:xfrm flipH="1">
              <a:off x="3408" y="2304"/>
              <a:ext cx="720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prstDash val="dash"/>
              <a:round/>
              <a:tailEnd type="triangle" w="sm" len="lg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134314" name="Text Box 170"/>
            <p:cNvSpPr txBox="1">
              <a:spLocks noChangeArrowheads="1"/>
            </p:cNvSpPr>
            <p:nvPr/>
          </p:nvSpPr>
          <p:spPr bwMode="auto">
            <a:xfrm>
              <a:off x="4128" y="2832"/>
              <a:ext cx="528" cy="250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i="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1.33</a:t>
              </a:r>
            </a:p>
          </p:txBody>
        </p:sp>
        <p:sp>
          <p:nvSpPr>
            <p:cNvPr id="134315" name="Text Box 171"/>
            <p:cNvSpPr txBox="1">
              <a:spLocks noChangeArrowheads="1"/>
            </p:cNvSpPr>
            <p:nvPr/>
          </p:nvSpPr>
          <p:spPr bwMode="auto">
            <a:xfrm>
              <a:off x="4704" y="2822"/>
              <a:ext cx="528" cy="250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i="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5.33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81000"/>
            <a:ext cx="7391400" cy="609600"/>
          </a:xfrm>
          <a:ln>
            <a:miter lim="800000"/>
          </a:ln>
        </p:spPr>
        <p:txBody>
          <a:bodyPr vert="horz" wrap="square" lIns="91440" tIns="45720" rIns="91440" bIns="45720" numCol="1" anchor="t" anchorCtr="0" compatLnSpc="1">
            <a:normAutofit fontScale="90000"/>
          </a:bodyPr>
          <a:lstStyle/>
          <a:p>
            <a:pPr eaLnBrk="1" hangingPunct="1"/>
            <a:r>
              <a:rPr lang="en-US" altLang="zh-CN" sz="3600" b="1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  <a:ea typeface="华文新魏" panose="02010800040101010101" charset="-122"/>
                <a:cs typeface="华文新魏" panose="02010800040101010101" charset="-122"/>
              </a:rPr>
              <a:t>16.5</a:t>
            </a:r>
            <a:r>
              <a:rPr lang="en-US" altLang="zh-CN" sz="3600" b="1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r>
              <a:rPr lang="zh-CN" altLang="en-US" sz="3600" b="1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运放在信号测量方面的应用</a:t>
            </a:r>
          </a:p>
        </p:txBody>
      </p:sp>
      <p:sp>
        <p:nvSpPr>
          <p:cNvPr id="118790" name="Rectangle 6"/>
          <p:cNvSpPr>
            <a:spLocks noChangeArrowheads="1"/>
          </p:cNvSpPr>
          <p:nvPr/>
        </p:nvSpPr>
        <p:spPr bwMode="auto">
          <a:xfrm>
            <a:off x="533400" y="987425"/>
            <a:ext cx="8153400" cy="4830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"/>
              </a:spcBef>
            </a:pPr>
            <a:r>
              <a:rPr lang="en-US" altLang="zh-CN" sz="2800" b="1" i="0" dirty="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</a:rPr>
              <a:t>    </a:t>
            </a:r>
            <a:r>
              <a:rPr lang="zh-CN" altLang="en-US" sz="2800" b="1" i="0" dirty="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</a:rPr>
              <a:t>在</a:t>
            </a:r>
            <a:r>
              <a:rPr lang="zh-CN" altLang="en-US" sz="2800" b="1" i="0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</a:rPr>
              <a:t>自动控制</a:t>
            </a:r>
            <a:r>
              <a:rPr lang="zh-CN" altLang="en-US" sz="2800" b="1" i="0" dirty="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</a:rPr>
              <a:t>和</a:t>
            </a:r>
            <a:r>
              <a:rPr lang="zh-CN" altLang="en-US" sz="2800" b="1" i="0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</a:rPr>
              <a:t>非电测量</a:t>
            </a:r>
            <a:r>
              <a:rPr lang="zh-CN" altLang="en-US" sz="2800" b="1" i="0" dirty="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</a:rPr>
              <a:t>等系统中，常用各种传感器将非电量</a:t>
            </a:r>
            <a:r>
              <a:rPr lang="en-US" altLang="zh-CN" sz="2800" b="1" i="0" dirty="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</a:rPr>
              <a:t>(</a:t>
            </a:r>
            <a:r>
              <a:rPr lang="zh-CN" altLang="en-US" sz="2800" b="1" i="0" dirty="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</a:rPr>
              <a:t>如温度、应变、压力和流量等</a:t>
            </a:r>
            <a:r>
              <a:rPr lang="en-US" altLang="zh-CN" sz="2800" b="1" i="0" dirty="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</a:rPr>
              <a:t>) </a:t>
            </a:r>
            <a:r>
              <a:rPr lang="zh-CN" altLang="en-US" sz="2800" b="1" i="0" dirty="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</a:rPr>
              <a:t>的变化转换为电信号</a:t>
            </a:r>
            <a:r>
              <a:rPr lang="en-US" altLang="zh-CN" sz="2800" b="1" i="0" dirty="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</a:rPr>
              <a:t>(</a:t>
            </a:r>
            <a:r>
              <a:rPr lang="zh-CN" altLang="en-US" sz="2800" b="1" i="0" dirty="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</a:rPr>
              <a:t>电压或电流</a:t>
            </a:r>
            <a:r>
              <a:rPr lang="en-US" altLang="zh-CN" sz="2800" b="1" i="0" dirty="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</a:rPr>
              <a:t>) </a:t>
            </a:r>
            <a:r>
              <a:rPr lang="zh-CN" altLang="en-US" sz="2800" b="1" i="0" dirty="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</a:rPr>
              <a:t>，而后输入系统。但这种非电量的变化是缓慢的，电信号的变化量常常很小 </a:t>
            </a:r>
            <a:r>
              <a:rPr lang="en-US" altLang="zh-CN" sz="2800" b="1" i="0" dirty="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</a:rPr>
              <a:t>( </a:t>
            </a:r>
            <a:r>
              <a:rPr lang="zh-CN" altLang="en-US" sz="2800" b="1" i="0" dirty="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</a:rPr>
              <a:t>一般只有几毫伏到几十毫伏</a:t>
            </a:r>
            <a:r>
              <a:rPr lang="en-US" altLang="zh-CN" sz="2800" b="1" i="0" dirty="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</a:rPr>
              <a:t>)</a:t>
            </a:r>
            <a:r>
              <a:rPr lang="zh-CN" altLang="en-US" sz="2800" b="1" i="0" dirty="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</a:rPr>
              <a:t>，所以要将电信号加以放大。</a:t>
            </a:r>
          </a:p>
          <a:p>
            <a:pPr>
              <a:spcBef>
                <a:spcPct val="5000"/>
              </a:spcBef>
            </a:pPr>
            <a:r>
              <a:rPr lang="zh-CN" altLang="en-US" sz="2800" b="1" i="0" dirty="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</a:rPr>
              <a:t>  </a:t>
            </a:r>
            <a:r>
              <a:rPr lang="zh-CN" altLang="en-US" sz="2800" b="1" i="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</a:rPr>
              <a:t>测量</a:t>
            </a:r>
            <a:r>
              <a:rPr lang="zh-CN" altLang="en-US" sz="2800" b="1" i="0" dirty="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</a:rPr>
              <a:t>放大电路的作用是将测量电路或传感器送来的微弱信号进行放大，再送到后面电路去处理。</a:t>
            </a:r>
          </a:p>
          <a:p>
            <a:pPr>
              <a:spcBef>
                <a:spcPct val="5000"/>
              </a:spcBef>
            </a:pPr>
            <a:r>
              <a:rPr lang="zh-CN" altLang="en-US" sz="2800" b="1" i="0" dirty="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</a:rPr>
              <a:t> </a:t>
            </a:r>
            <a:r>
              <a:rPr lang="zh-CN" altLang="en-US" sz="2800" b="1" i="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</a:rPr>
              <a:t> </a:t>
            </a:r>
            <a:r>
              <a:rPr lang="en-US" altLang="zh-CN" sz="2800" b="1" i="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</a:rPr>
              <a:t>  </a:t>
            </a:r>
            <a:r>
              <a:rPr lang="zh-CN" altLang="en-US" sz="2800" b="1" i="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</a:rPr>
              <a:t>一般对测量</a:t>
            </a:r>
            <a:r>
              <a:rPr lang="zh-CN" altLang="en-US" sz="2800" b="1" i="0" dirty="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</a:rPr>
              <a:t>放大电路的要求是</a:t>
            </a:r>
            <a:r>
              <a:rPr lang="zh-CN" altLang="en-US" sz="2800" b="1" i="0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</a:rPr>
              <a:t>输入电阻高</a:t>
            </a:r>
            <a:r>
              <a:rPr lang="zh-CN" altLang="en-US" sz="2800" b="1" i="0" dirty="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</a:rPr>
              <a:t>、</a:t>
            </a:r>
            <a:r>
              <a:rPr lang="zh-CN" altLang="en-US" sz="2800" b="1" i="0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</a:rPr>
              <a:t>噪声低</a:t>
            </a:r>
            <a:r>
              <a:rPr lang="zh-CN" altLang="en-US" sz="2800" b="1" i="0" dirty="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</a:rPr>
              <a:t>、</a:t>
            </a:r>
            <a:r>
              <a:rPr lang="zh-CN" altLang="en-US" sz="2800" b="1" i="0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</a:rPr>
              <a:t>稳定性好</a:t>
            </a:r>
            <a:r>
              <a:rPr lang="zh-CN" altLang="en-US" sz="2800" b="1" i="0" dirty="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</a:rPr>
              <a:t>、精度及可靠性高、共模抑制比大、线性度好、失调小、并有一定的</a:t>
            </a:r>
            <a:r>
              <a:rPr lang="zh-CN" altLang="en-US" sz="2800" b="1" i="0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</a:rPr>
              <a:t>抗干扰能力</a:t>
            </a:r>
            <a:r>
              <a:rPr lang="zh-CN" altLang="en-US" sz="2800" b="1" i="0" dirty="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</a:rPr>
              <a:t>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8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87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87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90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4648200" cy="457200"/>
          </a:xfrm>
          <a:ln>
            <a:miter lim="800000"/>
          </a:ln>
        </p:spPr>
        <p:txBody>
          <a:bodyPr vert="horz" wrap="square" lIns="91440" tIns="45720" rIns="91440" bIns="45720" numCol="1" anchor="t" anchorCtr="0" compatLnSpc="1">
            <a:normAutofit fontScale="90000"/>
          </a:bodyPr>
          <a:lstStyle/>
          <a:p>
            <a:pPr algn="l" eaLnBrk="1" hangingPunct="1"/>
            <a:r>
              <a:rPr lang="zh-CN" altLang="en-US" sz="2800" b="1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测量放大器的原理电路</a:t>
            </a:r>
          </a:p>
        </p:txBody>
      </p:sp>
      <p:graphicFrame>
        <p:nvGraphicFramePr>
          <p:cNvPr id="120835" name="Object 3"/>
          <p:cNvGraphicFramePr>
            <a:graphicFrameLocks noChangeAspect="1"/>
          </p:cNvGraphicFramePr>
          <p:nvPr/>
        </p:nvGraphicFramePr>
        <p:xfrm>
          <a:off x="5638800" y="1219200"/>
          <a:ext cx="3200400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81" name="Equation" r:id="rId3" imgW="1536700" imgH="393700" progId="Equation.3">
                  <p:embed/>
                </p:oleObj>
              </mc:Choice>
              <mc:Fallback>
                <p:oleObj name="Equation" r:id="rId3" imgW="1536700" imgH="393700" progId="Equation.3">
                  <p:embed/>
                  <p:pic>
                    <p:nvPicPr>
                      <p:cNvPr id="0" name="图片 833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1219200"/>
                        <a:ext cx="3200400" cy="110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36" name="Object 4"/>
          <p:cNvGraphicFramePr>
            <a:graphicFrameLocks noChangeAspect="1"/>
          </p:cNvGraphicFramePr>
          <p:nvPr/>
        </p:nvGraphicFramePr>
        <p:xfrm>
          <a:off x="5943600" y="2863850"/>
          <a:ext cx="2971800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82" name="Equation" r:id="rId5" imgW="1549400" imgH="393700" progId="Equation.3">
                  <p:embed/>
                </p:oleObj>
              </mc:Choice>
              <mc:Fallback>
                <p:oleObj name="Equation" r:id="rId5" imgW="1549400" imgH="393700" progId="Equation.3">
                  <p:embed/>
                  <p:pic>
                    <p:nvPicPr>
                      <p:cNvPr id="0" name="图片 833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2863850"/>
                        <a:ext cx="2971800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37" name="Object 5"/>
          <p:cNvGraphicFramePr>
            <a:graphicFrameLocks noChangeAspect="1"/>
          </p:cNvGraphicFramePr>
          <p:nvPr/>
        </p:nvGraphicFramePr>
        <p:xfrm>
          <a:off x="501650" y="5146675"/>
          <a:ext cx="536575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83" name="Equation" r:id="rId7" imgW="2921000" imgH="419100" progId="Equation.3">
                  <p:embed/>
                </p:oleObj>
              </mc:Choice>
              <mc:Fallback>
                <p:oleObj name="Equation" r:id="rId7" imgW="2921000" imgH="419100" progId="Equation.3">
                  <p:embed/>
                  <p:pic>
                    <p:nvPicPr>
                      <p:cNvPr id="0" name="图片 833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650" y="5146675"/>
                        <a:ext cx="5365750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01"/>
          <p:cNvGrpSpPr/>
          <p:nvPr/>
        </p:nvGrpSpPr>
        <p:grpSpPr bwMode="auto">
          <a:xfrm>
            <a:off x="341313" y="914400"/>
            <a:ext cx="5802312" cy="3978275"/>
            <a:chOff x="215" y="576"/>
            <a:chExt cx="3655" cy="2506"/>
          </a:xfrm>
        </p:grpSpPr>
        <p:sp>
          <p:nvSpPr>
            <p:cNvPr id="80907" name="Text Box 10"/>
            <p:cNvSpPr txBox="1">
              <a:spLocks noChangeArrowheads="1"/>
            </p:cNvSpPr>
            <p:nvPr/>
          </p:nvSpPr>
          <p:spPr bwMode="auto">
            <a:xfrm>
              <a:off x="223" y="754"/>
              <a:ext cx="428" cy="36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3200">
                  <a:solidFill>
                    <a:srgbClr val="000099"/>
                  </a:solidFill>
                </a:rPr>
                <a:t>u</a:t>
              </a:r>
              <a:r>
                <a:rPr lang="en-US" altLang="zh-CN" sz="2400" i="0" baseline="-25000">
                  <a:solidFill>
                    <a:srgbClr val="000099"/>
                  </a:solidFill>
                </a:rPr>
                <a:t>i1</a:t>
              </a:r>
              <a:endParaRPr lang="en-US" altLang="zh-CN" sz="2400" b="0" i="0">
                <a:solidFill>
                  <a:srgbClr val="000099"/>
                </a:solidFill>
              </a:endParaRPr>
            </a:p>
          </p:txBody>
        </p:sp>
        <p:sp>
          <p:nvSpPr>
            <p:cNvPr id="80908" name="Rectangle 11"/>
            <p:cNvSpPr>
              <a:spLocks noChangeArrowheads="1"/>
            </p:cNvSpPr>
            <p:nvPr/>
          </p:nvSpPr>
          <p:spPr bwMode="auto">
            <a:xfrm>
              <a:off x="1132" y="616"/>
              <a:ext cx="513" cy="76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0909" name="Text Box 12"/>
            <p:cNvSpPr txBox="1">
              <a:spLocks noChangeArrowheads="1"/>
            </p:cNvSpPr>
            <p:nvPr/>
          </p:nvSpPr>
          <p:spPr bwMode="auto">
            <a:xfrm>
              <a:off x="1127" y="705"/>
              <a:ext cx="151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/>
                <a:t>+</a:t>
              </a:r>
              <a:endParaRPr lang="en-US" altLang="zh-CN" sz="2400" b="0" i="0"/>
            </a:p>
          </p:txBody>
        </p:sp>
        <p:sp>
          <p:nvSpPr>
            <p:cNvPr id="80910" name="Text Box 13"/>
            <p:cNvSpPr txBox="1">
              <a:spLocks noChangeArrowheads="1"/>
            </p:cNvSpPr>
            <p:nvPr/>
          </p:nvSpPr>
          <p:spPr bwMode="auto">
            <a:xfrm>
              <a:off x="1463" y="1007"/>
              <a:ext cx="150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/>
                <a:t>+</a:t>
              </a:r>
              <a:endParaRPr lang="en-US" altLang="zh-CN" sz="2400" b="0" i="0"/>
            </a:p>
          </p:txBody>
        </p:sp>
        <p:sp>
          <p:nvSpPr>
            <p:cNvPr id="80911" name="Text Box 14"/>
            <p:cNvSpPr txBox="1">
              <a:spLocks noChangeArrowheads="1"/>
            </p:cNvSpPr>
            <p:nvPr/>
          </p:nvSpPr>
          <p:spPr bwMode="auto">
            <a:xfrm>
              <a:off x="1381" y="592"/>
              <a:ext cx="443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i="0">
                  <a:ea typeface="创艺简宋体" charset="0"/>
                  <a:cs typeface="创艺简宋体" charset="0"/>
                </a:rPr>
                <a:t>∞</a:t>
              </a:r>
              <a:endParaRPr lang="en-US" altLang="zh-CN" sz="2400" b="0" i="0"/>
            </a:p>
          </p:txBody>
        </p:sp>
        <p:sp>
          <p:nvSpPr>
            <p:cNvPr id="80912" name="Line 15"/>
            <p:cNvSpPr>
              <a:spLocks noChangeShapeType="1"/>
            </p:cNvSpPr>
            <p:nvPr/>
          </p:nvSpPr>
          <p:spPr bwMode="auto">
            <a:xfrm flipV="1">
              <a:off x="978" y="1218"/>
              <a:ext cx="154" cy="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0913" name="Line 16"/>
            <p:cNvSpPr>
              <a:spLocks noChangeShapeType="1"/>
            </p:cNvSpPr>
            <p:nvPr/>
          </p:nvSpPr>
          <p:spPr bwMode="auto">
            <a:xfrm>
              <a:off x="1645" y="1139"/>
              <a:ext cx="15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0914" name="Line 17"/>
            <p:cNvSpPr>
              <a:spLocks noChangeShapeType="1"/>
            </p:cNvSpPr>
            <p:nvPr/>
          </p:nvSpPr>
          <p:spPr bwMode="auto">
            <a:xfrm>
              <a:off x="604" y="837"/>
              <a:ext cx="5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0915" name="Line 18"/>
            <p:cNvSpPr>
              <a:spLocks noChangeShapeType="1"/>
            </p:cNvSpPr>
            <p:nvPr/>
          </p:nvSpPr>
          <p:spPr bwMode="auto">
            <a:xfrm>
              <a:off x="980" y="1546"/>
              <a:ext cx="263" cy="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0916" name="Line 19"/>
            <p:cNvSpPr>
              <a:spLocks noChangeShapeType="1"/>
            </p:cNvSpPr>
            <p:nvPr/>
          </p:nvSpPr>
          <p:spPr bwMode="auto">
            <a:xfrm flipV="1">
              <a:off x="1526" y="1546"/>
              <a:ext cx="27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0917" name="Line 20"/>
            <p:cNvSpPr>
              <a:spLocks noChangeShapeType="1"/>
            </p:cNvSpPr>
            <p:nvPr/>
          </p:nvSpPr>
          <p:spPr bwMode="auto">
            <a:xfrm flipV="1">
              <a:off x="1799" y="1134"/>
              <a:ext cx="0" cy="49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0918" name="Text Box 21"/>
            <p:cNvSpPr txBox="1">
              <a:spLocks noChangeArrowheads="1"/>
            </p:cNvSpPr>
            <p:nvPr/>
          </p:nvSpPr>
          <p:spPr bwMode="auto">
            <a:xfrm>
              <a:off x="1258" y="1546"/>
              <a:ext cx="470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/>
                <a:t>R</a:t>
              </a:r>
              <a:r>
                <a:rPr lang="en-US" altLang="zh-CN" sz="2400" i="0" baseline="-25000"/>
                <a:t>2</a:t>
              </a:r>
              <a:endParaRPr lang="en-US" altLang="zh-CN" sz="3200" b="0" i="0"/>
            </a:p>
          </p:txBody>
        </p:sp>
        <p:sp>
          <p:nvSpPr>
            <p:cNvPr id="80919" name="Rectangle 22"/>
            <p:cNvSpPr>
              <a:spLocks noChangeArrowheads="1"/>
            </p:cNvSpPr>
            <p:nvPr/>
          </p:nvSpPr>
          <p:spPr bwMode="auto">
            <a:xfrm>
              <a:off x="2568" y="1425"/>
              <a:ext cx="572" cy="72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0920" name="Rectangle 23"/>
            <p:cNvSpPr>
              <a:spLocks noChangeArrowheads="1"/>
            </p:cNvSpPr>
            <p:nvPr/>
          </p:nvSpPr>
          <p:spPr bwMode="auto">
            <a:xfrm>
              <a:off x="2732" y="1172"/>
              <a:ext cx="251" cy="75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0921" name="Line 24"/>
            <p:cNvSpPr>
              <a:spLocks noChangeShapeType="1"/>
            </p:cNvSpPr>
            <p:nvPr/>
          </p:nvSpPr>
          <p:spPr bwMode="auto">
            <a:xfrm>
              <a:off x="3255" y="1209"/>
              <a:ext cx="0" cy="53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0922" name="Text Box 25"/>
            <p:cNvSpPr txBox="1">
              <a:spLocks noChangeArrowheads="1"/>
            </p:cNvSpPr>
            <p:nvPr/>
          </p:nvSpPr>
          <p:spPr bwMode="auto">
            <a:xfrm>
              <a:off x="2544" y="1816"/>
              <a:ext cx="421" cy="36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3200" i="0"/>
                <a:t>+</a:t>
              </a:r>
              <a:endParaRPr lang="en-US" altLang="zh-CN" sz="2400" b="0" i="0"/>
            </a:p>
          </p:txBody>
        </p:sp>
        <p:sp>
          <p:nvSpPr>
            <p:cNvPr id="80923" name="Text Box 26"/>
            <p:cNvSpPr txBox="1">
              <a:spLocks noChangeArrowheads="1"/>
            </p:cNvSpPr>
            <p:nvPr/>
          </p:nvSpPr>
          <p:spPr bwMode="auto">
            <a:xfrm>
              <a:off x="2926" y="1577"/>
              <a:ext cx="143" cy="36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3200" i="0"/>
                <a:t>+</a:t>
              </a:r>
              <a:endParaRPr lang="en-US" altLang="zh-CN" sz="2400" b="0" i="0"/>
            </a:p>
          </p:txBody>
        </p:sp>
        <p:sp>
          <p:nvSpPr>
            <p:cNvPr id="80924" name="Text Box 27"/>
            <p:cNvSpPr txBox="1">
              <a:spLocks noChangeArrowheads="1"/>
            </p:cNvSpPr>
            <p:nvPr/>
          </p:nvSpPr>
          <p:spPr bwMode="auto">
            <a:xfrm>
              <a:off x="2832" y="1422"/>
              <a:ext cx="348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i="0">
                  <a:ea typeface="创艺简宋体" charset="0"/>
                  <a:cs typeface="创艺简宋体" charset="0"/>
                </a:rPr>
                <a:t>∞</a:t>
              </a:r>
              <a:endParaRPr lang="en-US" altLang="zh-CN" sz="2400" b="0" i="0"/>
            </a:p>
          </p:txBody>
        </p:sp>
        <p:sp>
          <p:nvSpPr>
            <p:cNvPr id="80925" name="Text Box 28"/>
            <p:cNvSpPr txBox="1">
              <a:spLocks noChangeArrowheads="1"/>
            </p:cNvSpPr>
            <p:nvPr/>
          </p:nvSpPr>
          <p:spPr bwMode="auto">
            <a:xfrm>
              <a:off x="1776" y="2016"/>
              <a:ext cx="410" cy="36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3200">
                  <a:solidFill>
                    <a:srgbClr val="000099"/>
                  </a:solidFill>
                </a:rPr>
                <a:t>u</a:t>
              </a:r>
              <a:r>
                <a:rPr lang="en-US" altLang="zh-CN" sz="2400" i="0" baseline="-25000">
                  <a:solidFill>
                    <a:srgbClr val="000099"/>
                  </a:solidFill>
                </a:rPr>
                <a:t>o2</a:t>
              </a:r>
              <a:endParaRPr lang="en-US" altLang="zh-CN" sz="2400" b="0" i="0">
                <a:solidFill>
                  <a:srgbClr val="000099"/>
                </a:solidFill>
              </a:endParaRPr>
            </a:p>
          </p:txBody>
        </p:sp>
        <p:sp>
          <p:nvSpPr>
            <p:cNvPr id="80926" name="Text Box 29"/>
            <p:cNvSpPr txBox="1">
              <a:spLocks noChangeArrowheads="1"/>
            </p:cNvSpPr>
            <p:nvPr/>
          </p:nvSpPr>
          <p:spPr bwMode="auto">
            <a:xfrm>
              <a:off x="1776" y="1056"/>
              <a:ext cx="530" cy="36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3200" dirty="0">
                  <a:solidFill>
                    <a:srgbClr val="000099"/>
                  </a:solidFill>
                </a:rPr>
                <a:t>u</a:t>
              </a:r>
              <a:r>
                <a:rPr lang="en-US" altLang="zh-CN" sz="2400" i="0" baseline="-25000" dirty="0">
                  <a:solidFill>
                    <a:srgbClr val="000099"/>
                  </a:solidFill>
                </a:rPr>
                <a:t>o1</a:t>
              </a:r>
              <a:endParaRPr lang="en-US" altLang="zh-CN" sz="2400" i="0" dirty="0">
                <a:solidFill>
                  <a:srgbClr val="000099"/>
                </a:solidFill>
              </a:endParaRPr>
            </a:p>
          </p:txBody>
        </p:sp>
        <p:sp>
          <p:nvSpPr>
            <p:cNvPr id="80927" name="Text Box 30"/>
            <p:cNvSpPr txBox="1">
              <a:spLocks noChangeArrowheads="1"/>
            </p:cNvSpPr>
            <p:nvPr/>
          </p:nvSpPr>
          <p:spPr bwMode="auto">
            <a:xfrm>
              <a:off x="3456" y="1797"/>
              <a:ext cx="414" cy="36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3200">
                  <a:solidFill>
                    <a:srgbClr val="000099"/>
                  </a:solidFill>
                </a:rPr>
                <a:t>u</a:t>
              </a:r>
              <a:r>
                <a:rPr lang="en-US" altLang="zh-CN" sz="2400" i="0" baseline="-25000">
                  <a:solidFill>
                    <a:srgbClr val="000099"/>
                  </a:solidFill>
                </a:rPr>
                <a:t>o</a:t>
              </a:r>
              <a:endParaRPr lang="en-US" altLang="zh-CN" sz="2400" i="0">
                <a:solidFill>
                  <a:srgbClr val="000099"/>
                </a:solidFill>
              </a:endParaRPr>
            </a:p>
          </p:txBody>
        </p:sp>
        <p:sp>
          <p:nvSpPr>
            <p:cNvPr id="80928" name="Text Box 31"/>
            <p:cNvSpPr txBox="1">
              <a:spLocks noChangeArrowheads="1"/>
            </p:cNvSpPr>
            <p:nvPr/>
          </p:nvSpPr>
          <p:spPr bwMode="auto">
            <a:xfrm>
              <a:off x="2115" y="2168"/>
              <a:ext cx="362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/>
                <a:t>R</a:t>
              </a:r>
              <a:r>
                <a:rPr lang="en-US" altLang="zh-CN" sz="2400" i="0" baseline="-25000"/>
                <a:t>6</a:t>
              </a:r>
              <a:endParaRPr lang="en-US" altLang="zh-CN" sz="2400" b="0" i="0"/>
            </a:p>
          </p:txBody>
        </p:sp>
        <p:sp>
          <p:nvSpPr>
            <p:cNvPr id="80929" name="Rectangle 32"/>
            <p:cNvSpPr>
              <a:spLocks noChangeArrowheads="1"/>
            </p:cNvSpPr>
            <p:nvPr/>
          </p:nvSpPr>
          <p:spPr bwMode="auto">
            <a:xfrm>
              <a:off x="2713" y="924"/>
              <a:ext cx="369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400" b="1" i="1" dirty="0">
                  <a:latin typeface="Times New Roman" panose="02020603050405020304"/>
                  <a:cs typeface="Times New Roman" panose="02020603050405020304"/>
                </a:rPr>
                <a:t>R</a:t>
              </a:r>
              <a:r>
                <a:rPr lang="en-US" altLang="zh-CN" sz="2400" b="1" i="1" baseline="-9000" dirty="0">
                  <a:latin typeface="Times New Roman" panose="02020603050405020304"/>
                  <a:cs typeface="Times New Roman" panose="02020603050405020304"/>
                </a:rPr>
                <a:t>6</a:t>
              </a:r>
            </a:p>
          </p:txBody>
        </p:sp>
        <p:sp>
          <p:nvSpPr>
            <p:cNvPr id="80930" name="Rectangle 33"/>
            <p:cNvSpPr>
              <a:spLocks noChangeArrowheads="1"/>
            </p:cNvSpPr>
            <p:nvPr/>
          </p:nvSpPr>
          <p:spPr bwMode="auto">
            <a:xfrm rot="-5400000">
              <a:off x="2310" y="2274"/>
              <a:ext cx="249" cy="77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0931" name="Rectangle 34"/>
            <p:cNvSpPr>
              <a:spLocks noChangeArrowheads="1"/>
            </p:cNvSpPr>
            <p:nvPr/>
          </p:nvSpPr>
          <p:spPr bwMode="auto">
            <a:xfrm>
              <a:off x="2023" y="1594"/>
              <a:ext cx="251" cy="7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0932" name="Line 35"/>
            <p:cNvSpPr>
              <a:spLocks noChangeShapeType="1"/>
            </p:cNvSpPr>
            <p:nvPr/>
          </p:nvSpPr>
          <p:spPr bwMode="auto">
            <a:xfrm>
              <a:off x="2471" y="1209"/>
              <a:ext cx="0" cy="40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0933" name="Rectangle 36"/>
            <p:cNvSpPr>
              <a:spLocks noChangeArrowheads="1"/>
            </p:cNvSpPr>
            <p:nvPr/>
          </p:nvSpPr>
          <p:spPr bwMode="auto">
            <a:xfrm>
              <a:off x="2016" y="1296"/>
              <a:ext cx="359" cy="29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400" b="1" i="1" dirty="0">
                  <a:latin typeface="Times New Roman" panose="02020603050405020304"/>
                  <a:cs typeface="Times New Roman" panose="02020603050405020304"/>
                </a:rPr>
                <a:t>R</a:t>
              </a:r>
              <a:r>
                <a:rPr lang="en-US" altLang="zh-CN" sz="2400" b="1" i="1" baseline="-25000" dirty="0">
                  <a:latin typeface="Times New Roman" panose="02020603050405020304"/>
                  <a:cs typeface="Times New Roman" panose="02020603050405020304"/>
                </a:rPr>
                <a:t>4</a:t>
              </a:r>
            </a:p>
          </p:txBody>
        </p:sp>
        <p:sp>
          <p:nvSpPr>
            <p:cNvPr id="80934" name="Line 37"/>
            <p:cNvSpPr>
              <a:spLocks noChangeShapeType="1"/>
            </p:cNvSpPr>
            <p:nvPr/>
          </p:nvSpPr>
          <p:spPr bwMode="auto">
            <a:xfrm>
              <a:off x="2285" y="2039"/>
              <a:ext cx="29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0935" name="Line 38"/>
            <p:cNvSpPr>
              <a:spLocks noChangeShapeType="1"/>
            </p:cNvSpPr>
            <p:nvPr/>
          </p:nvSpPr>
          <p:spPr bwMode="auto">
            <a:xfrm>
              <a:off x="3143" y="1742"/>
              <a:ext cx="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0936" name="Line 39"/>
            <p:cNvSpPr>
              <a:spLocks noChangeShapeType="1"/>
            </p:cNvSpPr>
            <p:nvPr/>
          </p:nvSpPr>
          <p:spPr bwMode="auto">
            <a:xfrm>
              <a:off x="2359" y="1209"/>
              <a:ext cx="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0937" name="Line 40"/>
            <p:cNvSpPr>
              <a:spLocks noChangeShapeType="1"/>
            </p:cNvSpPr>
            <p:nvPr/>
          </p:nvSpPr>
          <p:spPr bwMode="auto">
            <a:xfrm>
              <a:off x="2471" y="1209"/>
              <a:ext cx="2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0938" name="Line 41"/>
            <p:cNvSpPr>
              <a:spLocks noChangeShapeType="1"/>
            </p:cNvSpPr>
            <p:nvPr/>
          </p:nvSpPr>
          <p:spPr bwMode="auto">
            <a:xfrm>
              <a:off x="2285" y="1616"/>
              <a:ext cx="29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0939" name="Line 42"/>
            <p:cNvSpPr>
              <a:spLocks noChangeShapeType="1"/>
            </p:cNvSpPr>
            <p:nvPr/>
          </p:nvSpPr>
          <p:spPr bwMode="auto">
            <a:xfrm>
              <a:off x="2993" y="1209"/>
              <a:ext cx="26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0940" name="Line 43"/>
            <p:cNvSpPr>
              <a:spLocks noChangeShapeType="1"/>
            </p:cNvSpPr>
            <p:nvPr/>
          </p:nvSpPr>
          <p:spPr bwMode="auto">
            <a:xfrm flipH="1">
              <a:off x="1910" y="1631"/>
              <a:ext cx="11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0941" name="Line 44"/>
            <p:cNvSpPr>
              <a:spLocks noChangeShapeType="1"/>
            </p:cNvSpPr>
            <p:nvPr/>
          </p:nvSpPr>
          <p:spPr bwMode="auto">
            <a:xfrm flipH="1">
              <a:off x="1799" y="2039"/>
              <a:ext cx="22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0942" name="Line 45"/>
            <p:cNvSpPr>
              <a:spLocks noChangeShapeType="1"/>
            </p:cNvSpPr>
            <p:nvPr/>
          </p:nvSpPr>
          <p:spPr bwMode="auto">
            <a:xfrm>
              <a:off x="2352" y="2565"/>
              <a:ext cx="18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0943" name="Line 46"/>
            <p:cNvSpPr>
              <a:spLocks noChangeShapeType="1"/>
            </p:cNvSpPr>
            <p:nvPr/>
          </p:nvSpPr>
          <p:spPr bwMode="auto">
            <a:xfrm>
              <a:off x="2434" y="2448"/>
              <a:ext cx="0" cy="1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0944" name="Line 47"/>
            <p:cNvSpPr>
              <a:spLocks noChangeShapeType="1"/>
            </p:cNvSpPr>
            <p:nvPr/>
          </p:nvSpPr>
          <p:spPr bwMode="auto">
            <a:xfrm>
              <a:off x="2433" y="2039"/>
              <a:ext cx="0" cy="14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0945" name="Text Box 48"/>
            <p:cNvSpPr txBox="1">
              <a:spLocks noChangeArrowheads="1"/>
            </p:cNvSpPr>
            <p:nvPr/>
          </p:nvSpPr>
          <p:spPr bwMode="auto">
            <a:xfrm>
              <a:off x="2010" y="1728"/>
              <a:ext cx="342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/>
                <a:t>R</a:t>
              </a:r>
              <a:r>
                <a:rPr lang="en-US" altLang="zh-CN" sz="2400" i="0" baseline="-25000"/>
                <a:t>4</a:t>
              </a:r>
              <a:endParaRPr lang="en-US" altLang="zh-CN" sz="2400" b="0" i="0"/>
            </a:p>
          </p:txBody>
        </p:sp>
        <p:sp>
          <p:nvSpPr>
            <p:cNvPr id="80946" name="Line 49"/>
            <p:cNvSpPr>
              <a:spLocks noChangeShapeType="1"/>
            </p:cNvSpPr>
            <p:nvPr/>
          </p:nvSpPr>
          <p:spPr bwMode="auto">
            <a:xfrm flipH="1">
              <a:off x="1799" y="1631"/>
              <a:ext cx="14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0947" name="Rectangle 50"/>
            <p:cNvSpPr>
              <a:spLocks noChangeArrowheads="1"/>
            </p:cNvSpPr>
            <p:nvPr/>
          </p:nvSpPr>
          <p:spPr bwMode="auto">
            <a:xfrm flipV="1">
              <a:off x="1132" y="2293"/>
              <a:ext cx="513" cy="761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0948" name="Text Box 51"/>
            <p:cNvSpPr txBox="1">
              <a:spLocks noChangeArrowheads="1"/>
            </p:cNvSpPr>
            <p:nvPr/>
          </p:nvSpPr>
          <p:spPr bwMode="auto">
            <a:xfrm flipV="1">
              <a:off x="789" y="798"/>
              <a:ext cx="151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</a:rPr>
                <a:t>+</a:t>
              </a:r>
              <a:endParaRPr lang="en-US" altLang="zh-CN" sz="2400" b="0" i="0">
                <a:solidFill>
                  <a:srgbClr val="FF0000"/>
                </a:solidFill>
              </a:endParaRPr>
            </a:p>
          </p:txBody>
        </p:sp>
        <p:sp>
          <p:nvSpPr>
            <p:cNvPr id="80949" name="Text Box 52"/>
            <p:cNvSpPr txBox="1">
              <a:spLocks noChangeArrowheads="1"/>
            </p:cNvSpPr>
            <p:nvPr/>
          </p:nvSpPr>
          <p:spPr bwMode="auto">
            <a:xfrm flipV="1">
              <a:off x="1392" y="2575"/>
              <a:ext cx="281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/>
                <a:t>+</a:t>
              </a:r>
              <a:endParaRPr lang="en-US" altLang="zh-CN" sz="2400" b="0" i="0"/>
            </a:p>
          </p:txBody>
        </p:sp>
        <p:sp>
          <p:nvSpPr>
            <p:cNvPr id="80950" name="Text Box 53"/>
            <p:cNvSpPr txBox="1">
              <a:spLocks noChangeArrowheads="1"/>
            </p:cNvSpPr>
            <p:nvPr/>
          </p:nvSpPr>
          <p:spPr bwMode="auto">
            <a:xfrm flipV="1">
              <a:off x="1296" y="2277"/>
              <a:ext cx="351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i="0">
                  <a:ea typeface="创艺简宋体" charset="0"/>
                  <a:cs typeface="创艺简宋体" charset="0"/>
                </a:rPr>
                <a:t>∞</a:t>
              </a:r>
              <a:endParaRPr lang="en-US" altLang="zh-CN" sz="2400" b="0" i="0"/>
            </a:p>
          </p:txBody>
        </p:sp>
        <p:sp>
          <p:nvSpPr>
            <p:cNvPr id="80951" name="Line 54"/>
            <p:cNvSpPr>
              <a:spLocks noChangeShapeType="1"/>
            </p:cNvSpPr>
            <p:nvPr/>
          </p:nvSpPr>
          <p:spPr bwMode="auto">
            <a:xfrm>
              <a:off x="980" y="2582"/>
              <a:ext cx="17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0952" name="Line 55"/>
            <p:cNvSpPr>
              <a:spLocks noChangeShapeType="1"/>
            </p:cNvSpPr>
            <p:nvPr/>
          </p:nvSpPr>
          <p:spPr bwMode="auto">
            <a:xfrm flipV="1">
              <a:off x="1645" y="2744"/>
              <a:ext cx="15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grpSp>
          <p:nvGrpSpPr>
            <p:cNvPr id="80953" name="Group 56"/>
            <p:cNvGrpSpPr/>
            <p:nvPr/>
          </p:nvGrpSpPr>
          <p:grpSpPr bwMode="auto">
            <a:xfrm>
              <a:off x="3363" y="2395"/>
              <a:ext cx="139" cy="90"/>
              <a:chOff x="3402" y="2580"/>
              <a:chExt cx="154" cy="99"/>
            </a:xfrm>
          </p:grpSpPr>
          <p:sp>
            <p:nvSpPr>
              <p:cNvPr id="80992" name="Line 57"/>
              <p:cNvSpPr>
                <a:spLocks noChangeShapeType="1"/>
              </p:cNvSpPr>
              <p:nvPr/>
            </p:nvSpPr>
            <p:spPr bwMode="auto">
              <a:xfrm>
                <a:off x="3402" y="2679"/>
                <a:ext cx="15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80993" name="Line 58"/>
              <p:cNvSpPr>
                <a:spLocks noChangeShapeType="1"/>
              </p:cNvSpPr>
              <p:nvPr/>
            </p:nvSpPr>
            <p:spPr bwMode="auto">
              <a:xfrm>
                <a:off x="3482" y="2580"/>
                <a:ext cx="0" cy="9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  <p:sp>
          <p:nvSpPr>
            <p:cNvPr id="80954" name="Line 59"/>
            <p:cNvSpPr>
              <a:spLocks noChangeShapeType="1"/>
            </p:cNvSpPr>
            <p:nvPr/>
          </p:nvSpPr>
          <p:spPr bwMode="auto">
            <a:xfrm flipV="1">
              <a:off x="980" y="2118"/>
              <a:ext cx="26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0955" name="Line 60"/>
            <p:cNvSpPr>
              <a:spLocks noChangeShapeType="1"/>
            </p:cNvSpPr>
            <p:nvPr/>
          </p:nvSpPr>
          <p:spPr bwMode="auto">
            <a:xfrm flipV="1">
              <a:off x="1526" y="2124"/>
              <a:ext cx="27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0956" name="Line 61"/>
            <p:cNvSpPr>
              <a:spLocks noChangeShapeType="1"/>
            </p:cNvSpPr>
            <p:nvPr/>
          </p:nvSpPr>
          <p:spPr bwMode="auto">
            <a:xfrm>
              <a:off x="1799" y="2039"/>
              <a:ext cx="0" cy="70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0957" name="Text Box 62"/>
            <p:cNvSpPr txBox="1">
              <a:spLocks noChangeArrowheads="1"/>
            </p:cNvSpPr>
            <p:nvPr/>
          </p:nvSpPr>
          <p:spPr bwMode="auto">
            <a:xfrm>
              <a:off x="1248" y="1797"/>
              <a:ext cx="384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/>
                <a:t>R</a:t>
              </a:r>
              <a:r>
                <a:rPr lang="en-US" altLang="zh-CN" sz="2400" i="0" baseline="-25000"/>
                <a:t>2</a:t>
              </a:r>
              <a:endParaRPr lang="en-US" altLang="zh-CN" sz="3200" b="0" i="0"/>
            </a:p>
          </p:txBody>
        </p:sp>
        <p:sp>
          <p:nvSpPr>
            <p:cNvPr id="80958" name="Text Box 63"/>
            <p:cNvSpPr txBox="1">
              <a:spLocks noChangeArrowheads="1"/>
            </p:cNvSpPr>
            <p:nvPr/>
          </p:nvSpPr>
          <p:spPr bwMode="auto">
            <a:xfrm>
              <a:off x="1021" y="1670"/>
              <a:ext cx="371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/>
                <a:t>R</a:t>
              </a:r>
              <a:r>
                <a:rPr lang="en-US" altLang="zh-CN" sz="2400" i="0" baseline="-25000"/>
                <a:t>1</a:t>
              </a:r>
              <a:endParaRPr lang="en-US" altLang="zh-CN" sz="3200" b="0" i="0"/>
            </a:p>
          </p:txBody>
        </p:sp>
        <p:sp>
          <p:nvSpPr>
            <p:cNvPr id="80959" name="Line 64"/>
            <p:cNvSpPr>
              <a:spLocks noChangeShapeType="1"/>
            </p:cNvSpPr>
            <p:nvPr/>
          </p:nvSpPr>
          <p:spPr bwMode="auto">
            <a:xfrm>
              <a:off x="980" y="1223"/>
              <a:ext cx="0" cy="45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grpSp>
          <p:nvGrpSpPr>
            <p:cNvPr id="80960" name="Group 65"/>
            <p:cNvGrpSpPr/>
            <p:nvPr/>
          </p:nvGrpSpPr>
          <p:grpSpPr bwMode="auto">
            <a:xfrm>
              <a:off x="831" y="1741"/>
              <a:ext cx="107" cy="151"/>
              <a:chOff x="587" y="1853"/>
              <a:chExt cx="94" cy="168"/>
            </a:xfrm>
          </p:grpSpPr>
          <p:sp>
            <p:nvSpPr>
              <p:cNvPr id="80990" name="Line 66"/>
              <p:cNvSpPr>
                <a:spLocks noChangeShapeType="1"/>
              </p:cNvSpPr>
              <p:nvPr/>
            </p:nvSpPr>
            <p:spPr bwMode="auto">
              <a:xfrm rot="5400000" flipH="1">
                <a:off x="503" y="1937"/>
                <a:ext cx="1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80991" name="Line 67"/>
              <p:cNvSpPr>
                <a:spLocks noChangeShapeType="1"/>
              </p:cNvSpPr>
              <p:nvPr/>
            </p:nvSpPr>
            <p:spPr bwMode="auto">
              <a:xfrm rot="5400000" flipH="1">
                <a:off x="634" y="1887"/>
                <a:ext cx="0" cy="9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  <p:sp>
          <p:nvSpPr>
            <p:cNvPr id="80961" name="Line 68"/>
            <p:cNvSpPr>
              <a:spLocks noChangeShapeType="1"/>
            </p:cNvSpPr>
            <p:nvPr/>
          </p:nvSpPr>
          <p:spPr bwMode="auto">
            <a:xfrm flipH="1">
              <a:off x="980" y="1960"/>
              <a:ext cx="0" cy="62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0962" name="Rectangle 69"/>
            <p:cNvSpPr>
              <a:spLocks noChangeArrowheads="1"/>
            </p:cNvSpPr>
            <p:nvPr/>
          </p:nvSpPr>
          <p:spPr bwMode="auto">
            <a:xfrm rot="16200000" flipH="1">
              <a:off x="837" y="1784"/>
              <a:ext cx="275" cy="8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0963" name="Line 70"/>
            <p:cNvSpPr>
              <a:spLocks noChangeShapeType="1"/>
            </p:cNvSpPr>
            <p:nvPr/>
          </p:nvSpPr>
          <p:spPr bwMode="auto">
            <a:xfrm>
              <a:off x="598" y="2914"/>
              <a:ext cx="52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0964" name="Text Box 71"/>
            <p:cNvSpPr txBox="1">
              <a:spLocks noChangeArrowheads="1"/>
            </p:cNvSpPr>
            <p:nvPr/>
          </p:nvSpPr>
          <p:spPr bwMode="auto">
            <a:xfrm flipV="1">
              <a:off x="576" y="2622"/>
              <a:ext cx="316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</a:rPr>
                <a:t>+</a:t>
              </a:r>
              <a:endParaRPr lang="en-US" altLang="zh-CN" sz="2400" b="0" i="0">
                <a:solidFill>
                  <a:srgbClr val="FF0000"/>
                </a:solidFill>
              </a:endParaRPr>
            </a:p>
          </p:txBody>
        </p:sp>
        <p:sp>
          <p:nvSpPr>
            <p:cNvPr id="80965" name="Text Box 72"/>
            <p:cNvSpPr txBox="1">
              <a:spLocks noChangeArrowheads="1"/>
            </p:cNvSpPr>
            <p:nvPr/>
          </p:nvSpPr>
          <p:spPr bwMode="auto">
            <a:xfrm>
              <a:off x="215" y="2466"/>
              <a:ext cx="419" cy="36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3200">
                  <a:solidFill>
                    <a:srgbClr val="000099"/>
                  </a:solidFill>
                </a:rPr>
                <a:t>u</a:t>
              </a:r>
              <a:r>
                <a:rPr lang="en-US" altLang="zh-CN" sz="2400" i="0" baseline="-25000">
                  <a:solidFill>
                    <a:srgbClr val="000099"/>
                  </a:solidFill>
                </a:rPr>
                <a:t>i2</a:t>
              </a:r>
              <a:endParaRPr lang="en-US" altLang="zh-CN" sz="2400" b="0" i="0">
                <a:solidFill>
                  <a:srgbClr val="000099"/>
                </a:solidFill>
              </a:endParaRPr>
            </a:p>
          </p:txBody>
        </p:sp>
        <p:sp>
          <p:nvSpPr>
            <p:cNvPr id="80966" name="Text Box 73"/>
            <p:cNvSpPr txBox="1">
              <a:spLocks noChangeArrowheads="1"/>
            </p:cNvSpPr>
            <p:nvPr/>
          </p:nvSpPr>
          <p:spPr bwMode="auto">
            <a:xfrm>
              <a:off x="308" y="1653"/>
              <a:ext cx="316" cy="36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3200">
                  <a:solidFill>
                    <a:srgbClr val="000099"/>
                  </a:solidFill>
                </a:rPr>
                <a:t>u</a:t>
              </a:r>
              <a:r>
                <a:rPr lang="en-US" altLang="zh-CN" sz="2400" i="0" baseline="-25000">
                  <a:solidFill>
                    <a:srgbClr val="000099"/>
                  </a:solidFill>
                </a:rPr>
                <a:t>i</a:t>
              </a:r>
              <a:endParaRPr lang="en-US" altLang="zh-CN" sz="2400" b="0" i="0">
                <a:solidFill>
                  <a:srgbClr val="000099"/>
                </a:solidFill>
              </a:endParaRPr>
            </a:p>
          </p:txBody>
        </p:sp>
        <p:sp>
          <p:nvSpPr>
            <p:cNvPr id="80967" name="Text Box 74"/>
            <p:cNvSpPr txBox="1">
              <a:spLocks noChangeArrowheads="1"/>
            </p:cNvSpPr>
            <p:nvPr/>
          </p:nvSpPr>
          <p:spPr bwMode="auto">
            <a:xfrm flipV="1">
              <a:off x="288" y="693"/>
              <a:ext cx="296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</a:rPr>
                <a:t>+</a:t>
              </a:r>
              <a:endParaRPr lang="en-US" altLang="zh-CN" sz="2400" b="0" i="0">
                <a:solidFill>
                  <a:srgbClr val="FF0000"/>
                </a:solidFill>
              </a:endParaRPr>
            </a:p>
          </p:txBody>
        </p:sp>
        <p:sp>
          <p:nvSpPr>
            <p:cNvPr id="80968" name="Rectangle 75"/>
            <p:cNvSpPr>
              <a:spLocks noChangeArrowheads="1"/>
            </p:cNvSpPr>
            <p:nvPr/>
          </p:nvSpPr>
          <p:spPr bwMode="auto">
            <a:xfrm>
              <a:off x="2023" y="2002"/>
              <a:ext cx="251" cy="7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0969" name="Rectangle 76"/>
            <p:cNvSpPr>
              <a:spLocks noChangeArrowheads="1"/>
            </p:cNvSpPr>
            <p:nvPr/>
          </p:nvSpPr>
          <p:spPr bwMode="auto">
            <a:xfrm rot="10800000" flipV="1">
              <a:off x="1247" y="2076"/>
              <a:ext cx="277" cy="85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0970" name="Rectangle 77"/>
            <p:cNvSpPr>
              <a:spLocks noChangeArrowheads="1"/>
            </p:cNvSpPr>
            <p:nvPr/>
          </p:nvSpPr>
          <p:spPr bwMode="auto">
            <a:xfrm rot="10800000">
              <a:off x="1247" y="1509"/>
              <a:ext cx="277" cy="85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0971" name="Text Box 78"/>
            <p:cNvSpPr txBox="1">
              <a:spLocks noChangeArrowheads="1"/>
            </p:cNvSpPr>
            <p:nvPr/>
          </p:nvSpPr>
          <p:spPr bwMode="auto">
            <a:xfrm>
              <a:off x="1106" y="2755"/>
              <a:ext cx="150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/>
                <a:t>+</a:t>
              </a:r>
              <a:endParaRPr lang="en-US" altLang="zh-CN" sz="2400" b="0" i="0"/>
            </a:p>
          </p:txBody>
        </p:sp>
        <p:sp>
          <p:nvSpPr>
            <p:cNvPr id="80972" name="Text Box 79"/>
            <p:cNvSpPr txBox="1">
              <a:spLocks noChangeArrowheads="1"/>
            </p:cNvSpPr>
            <p:nvPr/>
          </p:nvSpPr>
          <p:spPr bwMode="auto">
            <a:xfrm>
              <a:off x="1232" y="2582"/>
              <a:ext cx="592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i="0"/>
                <a:t>A</a:t>
              </a:r>
              <a:r>
                <a:rPr lang="en-US" altLang="zh-CN" sz="2400" i="0" baseline="-25000"/>
                <a:t>2</a:t>
              </a:r>
              <a:endParaRPr lang="en-US" altLang="zh-CN" sz="3200" b="0" i="0"/>
            </a:p>
          </p:txBody>
        </p:sp>
        <p:sp>
          <p:nvSpPr>
            <p:cNvPr id="80973" name="Text Box 80"/>
            <p:cNvSpPr txBox="1">
              <a:spLocks noChangeArrowheads="1"/>
            </p:cNvSpPr>
            <p:nvPr/>
          </p:nvSpPr>
          <p:spPr bwMode="auto">
            <a:xfrm>
              <a:off x="1274" y="883"/>
              <a:ext cx="454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i="0"/>
                <a:t>A</a:t>
              </a:r>
              <a:r>
                <a:rPr lang="en-US" altLang="zh-CN" sz="2400" i="0" baseline="-25000"/>
                <a:t>1</a:t>
              </a:r>
              <a:endParaRPr lang="en-US" altLang="zh-CN" sz="3200" b="0" i="0"/>
            </a:p>
          </p:txBody>
        </p:sp>
        <p:sp>
          <p:nvSpPr>
            <p:cNvPr id="80974" name="Text Box 81"/>
            <p:cNvSpPr txBox="1">
              <a:spLocks noChangeArrowheads="1"/>
            </p:cNvSpPr>
            <p:nvPr/>
          </p:nvSpPr>
          <p:spPr bwMode="auto">
            <a:xfrm>
              <a:off x="2745" y="1670"/>
              <a:ext cx="423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i="0"/>
                <a:t>A</a:t>
              </a:r>
              <a:r>
                <a:rPr lang="en-US" altLang="zh-CN" sz="2400" i="0" baseline="-25000"/>
                <a:t>3</a:t>
              </a:r>
              <a:endParaRPr lang="en-US" altLang="zh-CN" sz="3200" b="0" i="0"/>
            </a:p>
          </p:txBody>
        </p:sp>
        <p:sp>
          <p:nvSpPr>
            <p:cNvPr id="80975" name="Text Box 82"/>
            <p:cNvSpPr txBox="1">
              <a:spLocks noChangeArrowheads="1"/>
            </p:cNvSpPr>
            <p:nvPr/>
          </p:nvSpPr>
          <p:spPr bwMode="auto">
            <a:xfrm rot="5400000">
              <a:off x="2625" y="1428"/>
              <a:ext cx="357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800" i="0">
                  <a:sym typeface="Symbol" panose="05050102010706020507" charset="0"/>
                </a:rPr>
                <a:t></a:t>
              </a:r>
              <a:endParaRPr lang="en-US" altLang="zh-CN" sz="2800" i="0"/>
            </a:p>
          </p:txBody>
        </p:sp>
        <p:sp>
          <p:nvSpPr>
            <p:cNvPr id="80976" name="Text Box 83"/>
            <p:cNvSpPr txBox="1">
              <a:spLocks noChangeArrowheads="1"/>
            </p:cNvSpPr>
            <p:nvPr/>
          </p:nvSpPr>
          <p:spPr bwMode="auto">
            <a:xfrm rot="5400000">
              <a:off x="1185" y="591"/>
              <a:ext cx="357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800" i="0">
                  <a:sym typeface="Symbol" panose="05050102010706020507" charset="0"/>
                </a:rPr>
                <a:t></a:t>
              </a:r>
              <a:endParaRPr lang="en-US" altLang="zh-CN" sz="2800" i="0"/>
            </a:p>
          </p:txBody>
        </p:sp>
        <p:sp>
          <p:nvSpPr>
            <p:cNvPr id="80977" name="Text Box 84"/>
            <p:cNvSpPr txBox="1">
              <a:spLocks noChangeArrowheads="1"/>
            </p:cNvSpPr>
            <p:nvPr/>
          </p:nvSpPr>
          <p:spPr bwMode="auto">
            <a:xfrm rot="5400000">
              <a:off x="1137" y="2271"/>
              <a:ext cx="357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800" i="0">
                  <a:sym typeface="Symbol" panose="05050102010706020507" charset="0"/>
                </a:rPr>
                <a:t></a:t>
              </a:r>
              <a:endParaRPr lang="en-US" altLang="zh-CN" sz="2800" i="0"/>
            </a:p>
          </p:txBody>
        </p:sp>
        <p:sp>
          <p:nvSpPr>
            <p:cNvPr id="80978" name="Text Box 85"/>
            <p:cNvSpPr txBox="1">
              <a:spLocks noChangeArrowheads="1"/>
            </p:cNvSpPr>
            <p:nvPr/>
          </p:nvSpPr>
          <p:spPr bwMode="auto">
            <a:xfrm>
              <a:off x="1081" y="2406"/>
              <a:ext cx="336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800" i="0"/>
                <a:t>–</a:t>
              </a:r>
            </a:p>
          </p:txBody>
        </p:sp>
        <p:sp>
          <p:nvSpPr>
            <p:cNvPr id="80979" name="Text Box 86"/>
            <p:cNvSpPr txBox="1">
              <a:spLocks noChangeArrowheads="1"/>
            </p:cNvSpPr>
            <p:nvPr/>
          </p:nvSpPr>
          <p:spPr bwMode="auto">
            <a:xfrm>
              <a:off x="1081" y="1029"/>
              <a:ext cx="336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800" i="0"/>
                <a:t>–</a:t>
              </a:r>
            </a:p>
          </p:txBody>
        </p:sp>
        <p:sp>
          <p:nvSpPr>
            <p:cNvPr id="80980" name="Text Box 87"/>
            <p:cNvSpPr txBox="1">
              <a:spLocks noChangeArrowheads="1"/>
            </p:cNvSpPr>
            <p:nvPr/>
          </p:nvSpPr>
          <p:spPr bwMode="auto">
            <a:xfrm>
              <a:off x="2544" y="1509"/>
              <a:ext cx="336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800" i="0"/>
                <a:t>–</a:t>
              </a:r>
            </a:p>
          </p:txBody>
        </p:sp>
        <p:sp>
          <p:nvSpPr>
            <p:cNvPr id="80981" name="Text Box 88"/>
            <p:cNvSpPr txBox="1">
              <a:spLocks noChangeArrowheads="1"/>
            </p:cNvSpPr>
            <p:nvPr/>
          </p:nvSpPr>
          <p:spPr bwMode="auto">
            <a:xfrm>
              <a:off x="288" y="2736"/>
              <a:ext cx="336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</a:rPr>
                <a:t>–</a:t>
              </a:r>
            </a:p>
          </p:txBody>
        </p:sp>
        <p:sp>
          <p:nvSpPr>
            <p:cNvPr id="80982" name="Oval 89"/>
            <p:cNvSpPr>
              <a:spLocks noChangeArrowheads="1"/>
            </p:cNvSpPr>
            <p:nvPr/>
          </p:nvSpPr>
          <p:spPr bwMode="auto">
            <a:xfrm>
              <a:off x="3402" y="1713"/>
              <a:ext cx="54" cy="54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0983" name="Oval 90"/>
            <p:cNvSpPr>
              <a:spLocks noChangeArrowheads="1"/>
            </p:cNvSpPr>
            <p:nvPr/>
          </p:nvSpPr>
          <p:spPr bwMode="auto">
            <a:xfrm>
              <a:off x="3408" y="2325"/>
              <a:ext cx="54" cy="54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0984" name="Oval 91"/>
            <p:cNvSpPr>
              <a:spLocks noChangeArrowheads="1"/>
            </p:cNvSpPr>
            <p:nvPr/>
          </p:nvSpPr>
          <p:spPr bwMode="auto">
            <a:xfrm>
              <a:off x="550" y="808"/>
              <a:ext cx="54" cy="54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0985" name="Oval 92"/>
            <p:cNvSpPr>
              <a:spLocks noChangeArrowheads="1"/>
            </p:cNvSpPr>
            <p:nvPr/>
          </p:nvSpPr>
          <p:spPr bwMode="auto">
            <a:xfrm>
              <a:off x="528" y="2895"/>
              <a:ext cx="54" cy="54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0986" name="Text Box 93"/>
            <p:cNvSpPr txBox="1">
              <a:spLocks noChangeArrowheads="1"/>
            </p:cNvSpPr>
            <p:nvPr/>
          </p:nvSpPr>
          <p:spPr bwMode="auto">
            <a:xfrm>
              <a:off x="624" y="1728"/>
              <a:ext cx="336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</a:rPr>
                <a:t>–</a:t>
              </a:r>
            </a:p>
          </p:txBody>
        </p:sp>
        <p:sp>
          <p:nvSpPr>
            <p:cNvPr id="80987" name="Text Box 94"/>
            <p:cNvSpPr txBox="1">
              <a:spLocks noChangeArrowheads="1"/>
            </p:cNvSpPr>
            <p:nvPr/>
          </p:nvSpPr>
          <p:spPr bwMode="auto">
            <a:xfrm>
              <a:off x="624" y="1593"/>
              <a:ext cx="336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</a:rPr>
                <a:t>–</a:t>
              </a:r>
            </a:p>
          </p:txBody>
        </p:sp>
        <p:sp>
          <p:nvSpPr>
            <p:cNvPr id="80988" name="Text Box 95"/>
            <p:cNvSpPr txBox="1">
              <a:spLocks noChangeArrowheads="1"/>
            </p:cNvSpPr>
            <p:nvPr/>
          </p:nvSpPr>
          <p:spPr bwMode="auto">
            <a:xfrm>
              <a:off x="3408" y="2133"/>
              <a:ext cx="336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</a:rPr>
                <a:t>–</a:t>
              </a:r>
            </a:p>
          </p:txBody>
        </p:sp>
        <p:sp>
          <p:nvSpPr>
            <p:cNvPr id="80989" name="Text Box 96"/>
            <p:cNvSpPr txBox="1">
              <a:spLocks noChangeArrowheads="1"/>
            </p:cNvSpPr>
            <p:nvPr/>
          </p:nvSpPr>
          <p:spPr bwMode="auto">
            <a:xfrm>
              <a:off x="3408" y="1557"/>
              <a:ext cx="336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</a:rPr>
                <a:t>+</a:t>
              </a:r>
            </a:p>
          </p:txBody>
        </p:sp>
      </p:grpSp>
      <p:sp>
        <p:nvSpPr>
          <p:cNvPr id="120929" name="Rectangle 97"/>
          <p:cNvSpPr>
            <a:spLocks noChangeArrowheads="1"/>
          </p:cNvSpPr>
          <p:nvPr/>
        </p:nvSpPr>
        <p:spPr bwMode="auto">
          <a:xfrm>
            <a:off x="5867400" y="762000"/>
            <a:ext cx="2362200" cy="533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zh-CN" altLang="en-US" sz="2800" b="1" i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+mn-cs"/>
              </a:rPr>
              <a:t>对</a:t>
            </a:r>
            <a:r>
              <a:rPr lang="en-US" altLang="zh-CN" sz="2800" b="1" i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+mn-cs"/>
              </a:rPr>
              <a:t>A</a:t>
            </a:r>
            <a:r>
              <a:rPr lang="en-US" altLang="zh-CN" sz="2800" b="1" i="0" baseline="-250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2800" b="1" i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+mn-cs"/>
              </a:rPr>
              <a:t>和</a:t>
            </a:r>
            <a:r>
              <a:rPr lang="en-US" altLang="zh-CN" sz="2800" b="1" i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+mn-cs"/>
              </a:rPr>
              <a:t>A</a:t>
            </a:r>
            <a:r>
              <a:rPr lang="en-US" altLang="zh-CN" sz="2800" b="1" i="0" baseline="-250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2800" b="1" i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+mn-cs"/>
              </a:rPr>
              <a:t>有</a:t>
            </a:r>
          </a:p>
        </p:txBody>
      </p:sp>
      <p:sp>
        <p:nvSpPr>
          <p:cNvPr id="120930" name="Rectangle 98"/>
          <p:cNvSpPr>
            <a:spLocks noChangeArrowheads="1"/>
          </p:cNvSpPr>
          <p:nvPr/>
        </p:nvSpPr>
        <p:spPr bwMode="auto">
          <a:xfrm>
            <a:off x="6019800" y="2362200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zh-CN" altLang="en-US" sz="2800" b="1" i="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+mn-cs"/>
              </a:rPr>
              <a:t>对</a:t>
            </a:r>
            <a:r>
              <a:rPr lang="en-US" altLang="zh-CN" sz="2800" b="1" i="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+mn-cs"/>
              </a:rPr>
              <a:t>A</a:t>
            </a:r>
            <a:r>
              <a:rPr lang="en-US" altLang="zh-CN" sz="2800" b="1" i="0" baseline="-250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+mn-cs"/>
              </a:rPr>
              <a:t>3</a:t>
            </a:r>
            <a:r>
              <a:rPr lang="zh-CN" altLang="en-US" sz="2800" b="1" i="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+mn-cs"/>
              </a:rPr>
              <a:t>有</a:t>
            </a:r>
            <a:endParaRPr lang="zh-CN" altLang="en-US" sz="2800" b="1" i="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20931" name="Object 99"/>
          <p:cNvGraphicFramePr>
            <a:graphicFrameLocks noChangeAspect="1"/>
          </p:cNvGraphicFramePr>
          <p:nvPr/>
        </p:nvGraphicFramePr>
        <p:xfrm>
          <a:off x="4191001" y="3817452"/>
          <a:ext cx="4038599" cy="1231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84" name="公式" r:id="rId9" imgW="2038985" imgH="466090" progId="Equation.3">
                  <p:embed/>
                </p:oleObj>
              </mc:Choice>
              <mc:Fallback>
                <p:oleObj name="公式" r:id="rId9" imgW="2038985" imgH="466090" progId="Equation.3">
                  <p:embed/>
                  <p:pic>
                    <p:nvPicPr>
                      <p:cNvPr id="0" name="图片 833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1" y="3817452"/>
                        <a:ext cx="4038599" cy="12313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932" name="Rectangle 100"/>
          <p:cNvSpPr>
            <a:spLocks noChangeArrowheads="1"/>
          </p:cNvSpPr>
          <p:nvPr/>
        </p:nvSpPr>
        <p:spPr bwMode="auto">
          <a:xfrm>
            <a:off x="6248400" y="5105400"/>
            <a:ext cx="2514600" cy="1447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altLang="zh-CN" sz="2800" b="1" i="0" dirty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    </a:t>
            </a:r>
            <a:r>
              <a:rPr lang="zh-CN" altLang="en-US" sz="2800" b="1" i="0" dirty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改变</a:t>
            </a:r>
            <a:r>
              <a:rPr lang="en-US" altLang="zh-CN" sz="2800" b="1" i="1" dirty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R</a:t>
            </a:r>
            <a:r>
              <a:rPr lang="en-US" altLang="zh-CN" sz="2800" b="1" i="1" baseline="-25000" dirty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1</a:t>
            </a:r>
            <a:r>
              <a:rPr lang="zh-CN" altLang="en-US" sz="2800" b="1" i="0" dirty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的阻值，即可调节电压放大倍数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09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0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09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0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0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0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09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929" grpId="0" build="p" autoUpdateAnimBg="0"/>
      <p:bldP spid="120930" grpId="0" build="p" autoUpdateAnimBg="0"/>
      <p:bldP spid="120932" grpId="0" build="p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0" y="381000"/>
            <a:ext cx="8915400" cy="914400"/>
          </a:xfr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eaLnBrk="1" hangingPunct="1"/>
            <a:r>
              <a:rPr lang="en-US" altLang="zh-CN" sz="3600" b="1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  <a:ea typeface="华文新魏" panose="02010800040101010101" charset="-122"/>
                <a:cs typeface="华文新魏" panose="02010800040101010101" charset="-122"/>
              </a:rPr>
              <a:t>16.6</a:t>
            </a:r>
            <a:r>
              <a:rPr lang="en-US" altLang="zh-CN" sz="3600" b="1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r>
              <a:rPr lang="zh-CN" altLang="en-US" sz="3600" b="1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运放在波形产生方面的应用</a:t>
            </a:r>
          </a:p>
        </p:txBody>
      </p:sp>
      <p:grpSp>
        <p:nvGrpSpPr>
          <p:cNvPr id="81923" name="Group 3"/>
          <p:cNvGrpSpPr/>
          <p:nvPr/>
        </p:nvGrpSpPr>
        <p:grpSpPr bwMode="auto">
          <a:xfrm>
            <a:off x="685800" y="1143000"/>
            <a:ext cx="7772400" cy="171450"/>
            <a:chOff x="288" y="618"/>
            <a:chExt cx="4896" cy="108"/>
          </a:xfrm>
        </p:grpSpPr>
        <p:pic>
          <p:nvPicPr>
            <p:cNvPr id="81926" name="Picture 4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" y="62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27" name="Picture 5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" y="62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28" name="Picture 6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" y="62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29" name="Picture 7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6" y="62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30" name="Picture 8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" y="62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31" name="Picture 9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4" y="62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32" name="Picture 10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" y="62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33" name="Picture 11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6" y="62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34" name="Picture 12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2" y="62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35" name="Picture 13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4" y="62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36" name="Picture 14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0" y="62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37" name="Picture 15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0" y="62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38" name="Picture 16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6" y="62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39" name="Picture 17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2" y="62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40" name="Picture 18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2" y="62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41" name="Picture 19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8" y="62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42" name="Picture 20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8" y="62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43" name="Picture 21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0" y="62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44" name="Picture 22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6" y="62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45" name="Picture 23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6" y="62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46" name="Picture 24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8" y="62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47" name="Picture 25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4" y="62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48" name="Picture 26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6" y="62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49" name="Picture 27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" y="62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50" name="Picture 28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2" y="62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51" name="Picture 29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4" y="62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52" name="Picture 30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0" y="62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53" name="Picture 31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2" y="62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54" name="Picture 32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8" y="62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55" name="Picture 33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8" y="62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56" name="Picture 34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4" y="62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57" name="Picture 35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0" y="62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58" name="Picture 36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0" y="62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59" name="Picture 37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6" y="62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60" name="Picture 38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6" y="62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61" name="Picture 39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8" y="62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62" name="Picture 40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4" y="62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63" name="Picture 41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" y="62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64" name="Picture 42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6" y="62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65" name="Picture 43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2" y="62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66" name="Picture 44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4" y="62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67" name="Picture 45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0" y="62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68" name="Picture 46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0" y="62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69" name="Picture 47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2" y="62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70" name="Picture 48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2" y="62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1971" name="Group 49"/>
            <p:cNvGrpSpPr/>
            <p:nvPr/>
          </p:nvGrpSpPr>
          <p:grpSpPr bwMode="auto">
            <a:xfrm>
              <a:off x="288" y="618"/>
              <a:ext cx="582" cy="102"/>
              <a:chOff x="4698" y="720"/>
              <a:chExt cx="582" cy="102"/>
            </a:xfrm>
          </p:grpSpPr>
          <p:pic>
            <p:nvPicPr>
              <p:cNvPr id="81972" name="Picture 50" descr="C:\Program Files\Microsoft Office\Clipart\Bullets\Green and Black Diamond.gif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88" y="720"/>
                <a:ext cx="102" cy="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973" name="Picture 51" descr="C:\Program Files\Microsoft Office\Clipart\Bullets\Green and Black Diamond.gif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90" y="720"/>
                <a:ext cx="102" cy="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974" name="Picture 52" descr="C:\Program Files\Microsoft Office\Clipart\Bullets\Green and Black Diamond.gif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6" y="720"/>
                <a:ext cx="102" cy="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975" name="Picture 53" descr="C:\Program Files\Microsoft Office\Clipart\Bullets\Green and Black Diamond.gif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6" y="720"/>
                <a:ext cx="102" cy="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976" name="Picture 54" descr="C:\Program Files\Microsoft Office\Clipart\Bullets\Green and Black Diamond.gif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8" y="720"/>
                <a:ext cx="102" cy="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977" name="Picture 55" descr="C:\Program Files\Microsoft Office\Clipart\Bullets\Green and Black Diamond.gif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98" y="720"/>
                <a:ext cx="102" cy="1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aphicFrame>
        <p:nvGraphicFramePr>
          <p:cNvPr id="81924" name="Object 56"/>
          <p:cNvGraphicFramePr>
            <a:graphicFrameLocks noChangeAspect="1"/>
          </p:cNvGraphicFramePr>
          <p:nvPr/>
        </p:nvGraphicFramePr>
        <p:xfrm>
          <a:off x="6172200" y="3581400"/>
          <a:ext cx="2590800" cy="243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78" name="剪辑" r:id="rId4" imgW="3764280" imgH="3535680" progId="MS_ClipArt_Gallery.2">
                  <p:embed/>
                </p:oleObj>
              </mc:Choice>
              <mc:Fallback>
                <p:oleObj name="剪辑" r:id="rId4" imgW="3764280" imgH="3535680" progId="MS_ClipArt_Gallery.2">
                  <p:embed/>
                  <p:pic>
                    <p:nvPicPr>
                      <p:cNvPr id="0" name="图片 840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3581400"/>
                        <a:ext cx="2590800" cy="2433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604" name="Rectangle 60"/>
          <p:cNvSpPr>
            <a:spLocks noChangeArrowheads="1"/>
          </p:cNvSpPr>
          <p:nvPr/>
        </p:nvSpPr>
        <p:spPr bwMode="auto">
          <a:xfrm>
            <a:off x="609600" y="1666875"/>
            <a:ext cx="8001000" cy="2143125"/>
          </a:xfrm>
          <a:prstGeom prst="rect">
            <a:avLst/>
          </a:prstGeom>
          <a:noFill/>
          <a:ln w="38100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i="0" dirty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</a:rPr>
              <a:t>波形发生器的作用：</a:t>
            </a:r>
          </a:p>
          <a:p>
            <a:pPr>
              <a:lnSpc>
                <a:spcPct val="120000"/>
              </a:lnSpc>
            </a:pPr>
            <a:r>
              <a:rPr lang="zh-CN" altLang="en-US" sz="2800" b="1" i="0" dirty="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</a:rPr>
              <a:t>  </a:t>
            </a:r>
            <a:r>
              <a:rPr lang="zh-CN" altLang="en-US" sz="2800" b="1" i="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</a:rPr>
              <a:t>产生一定频率</a:t>
            </a:r>
            <a:r>
              <a:rPr lang="zh-CN" altLang="en-US" sz="2800" b="1" i="0" dirty="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</a:rPr>
              <a:t>、幅值的波形（如正弦波、方波、三角波、锯齿波等）。</a:t>
            </a:r>
          </a:p>
          <a:p>
            <a:pPr>
              <a:lnSpc>
                <a:spcPct val="120000"/>
              </a:lnSpc>
            </a:pPr>
            <a:r>
              <a:rPr lang="zh-CN" altLang="en-US" sz="2800" b="1" i="0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</a:rPr>
              <a:t>特点：</a:t>
            </a:r>
            <a:r>
              <a:rPr lang="zh-CN" altLang="en-US" sz="2800" b="1" i="0" dirty="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</a:rPr>
              <a:t>不用外接输入信号，即有输出信号。</a:t>
            </a:r>
            <a:endParaRPr lang="zh-CN" altLang="en-US" sz="2800" b="1" i="0" dirty="0">
              <a:solidFill>
                <a:schemeClr val="hlink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panose="0202060305040502030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8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8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8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604" grpId="0" build="p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457200" y="381000"/>
            <a:ext cx="4419600" cy="457200"/>
          </a:xfrm>
          <a:ln>
            <a:miter lim="800000"/>
          </a:ln>
        </p:spPr>
        <p:txBody>
          <a:bodyPr vert="horz" wrap="square" lIns="91440" tIns="45720" rIns="91440" bIns="45720" numCol="1" anchor="t" anchorCtr="0" compatLnSpc="1">
            <a:normAutofit fontScale="90000"/>
          </a:bodyPr>
          <a:lstStyle/>
          <a:p>
            <a:pPr algn="l" eaLnBrk="1" hangingPunct="1"/>
            <a:r>
              <a:rPr lang="en-US" altLang="zh-CN" sz="3200" b="1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  <a:ea typeface="宋体" panose="02010600030101010101" pitchFamily="2" charset="-122"/>
              </a:rPr>
              <a:t>16.6.1   </a:t>
            </a:r>
            <a:r>
              <a:rPr lang="zh-CN" altLang="en-US" sz="3200" b="1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  <a:ea typeface="宋体" panose="02010600030101010101" pitchFamily="2" charset="-122"/>
              </a:rPr>
              <a:t>矩形波发生器</a:t>
            </a:r>
            <a:endParaRPr lang="zh-CN" altLang="en-US" sz="3200">
              <a:solidFill>
                <a:srgbClr val="000099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33400" y="990600"/>
            <a:ext cx="2895600" cy="533400"/>
          </a:xfr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l" eaLnBrk="1" hangingPunct="1"/>
            <a:r>
              <a:rPr lang="en-US" altLang="zh-CN" sz="2800" b="1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  <a:ea typeface="宋体" panose="02010600030101010101" pitchFamily="2" charset="-122"/>
              </a:rPr>
              <a:t>1.  </a:t>
            </a:r>
            <a:r>
              <a:rPr lang="zh-CN" altLang="en-US" sz="2800" b="1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  <a:ea typeface="宋体" panose="02010600030101010101" pitchFamily="2" charset="-122"/>
              </a:rPr>
              <a:t>电路结构</a:t>
            </a:r>
            <a:endParaRPr lang="zh-CN" altLang="en-US" sz="2800">
              <a:solidFill>
                <a:srgbClr val="CC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109572" name="Text Box 4"/>
          <p:cNvSpPr txBox="1">
            <a:spLocks noChangeArrowheads="1"/>
          </p:cNvSpPr>
          <p:nvPr/>
        </p:nvSpPr>
        <p:spPr bwMode="auto">
          <a:xfrm>
            <a:off x="533400" y="1371600"/>
            <a:ext cx="3429000" cy="647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800" b="0" i="0">
                <a:effectLst>
                  <a:outerShdw blurRad="38100" dist="38100" dir="2700000" algn="tl">
                    <a:srgbClr val="DDDDDD"/>
                  </a:outerShdw>
                </a:effectLst>
              </a:rPr>
              <a:t>   </a:t>
            </a:r>
            <a:r>
              <a:rPr lang="zh-CN" altLang="en-US" sz="2800" i="0">
                <a:effectLst>
                  <a:outerShdw blurRad="38100" dist="38100" dir="2700000" algn="tl">
                    <a:srgbClr val="DDDDDD"/>
                  </a:outerShdw>
                </a:effectLst>
              </a:rPr>
              <a:t>由滞回比较器、</a:t>
            </a:r>
            <a:endParaRPr lang="zh-CN" altLang="en-US" sz="2800" b="0" i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grpSp>
        <p:nvGrpSpPr>
          <p:cNvPr id="82949" name="Group 5"/>
          <p:cNvGrpSpPr/>
          <p:nvPr/>
        </p:nvGrpSpPr>
        <p:grpSpPr bwMode="auto">
          <a:xfrm>
            <a:off x="466725" y="838200"/>
            <a:ext cx="3952875" cy="171450"/>
            <a:chOff x="144" y="468"/>
            <a:chExt cx="2490" cy="108"/>
          </a:xfrm>
        </p:grpSpPr>
        <p:pic>
          <p:nvPicPr>
            <p:cNvPr id="83011" name="Picture 6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" y="47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012" name="Picture 7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" y="47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013" name="Picture 8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" y="47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014" name="Picture 9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2" y="47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015" name="Picture 10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4" y="47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016" name="Picture 11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0" y="47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017" name="Picture 12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0" y="47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018" name="Picture 13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2" y="47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019" name="Picture 14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8" y="47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020" name="Picture 15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0" y="47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021" name="Picture 16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6" y="47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022" name="Picture 17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6" y="47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023" name="Picture 18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" y="47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024" name="Picture 19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8" y="47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025" name="Picture 20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8" y="47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026" name="Picture 21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4" y="47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027" name="Picture 22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4" y="47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028" name="Picture 23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6" y="47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029" name="Picture 24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2" y="47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030" name="Picture 25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2" y="47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3031" name="Group 26"/>
            <p:cNvGrpSpPr/>
            <p:nvPr/>
          </p:nvGrpSpPr>
          <p:grpSpPr bwMode="auto">
            <a:xfrm>
              <a:off x="144" y="468"/>
              <a:ext cx="582" cy="102"/>
              <a:chOff x="4698" y="720"/>
              <a:chExt cx="582" cy="102"/>
            </a:xfrm>
          </p:grpSpPr>
          <p:pic>
            <p:nvPicPr>
              <p:cNvPr id="83032" name="Picture 27" descr="C:\Program Files\Microsoft Office\Clipart\Bullets\Green and Black Diamond.gif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88" y="720"/>
                <a:ext cx="102" cy="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033" name="Picture 28" descr="C:\Program Files\Microsoft Office\Clipart\Bullets\Green and Black Diamond.gif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90" y="720"/>
                <a:ext cx="102" cy="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034" name="Picture 29" descr="C:\Program Files\Microsoft Office\Clipart\Bullets\Green and Black Diamond.gif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6" y="720"/>
                <a:ext cx="102" cy="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035" name="Picture 30" descr="C:\Program Files\Microsoft Office\Clipart\Bullets\Green and Black Diamond.gif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6" y="720"/>
                <a:ext cx="102" cy="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036" name="Picture 31" descr="C:\Program Files\Microsoft Office\Clipart\Bullets\Green and Black Diamond.gif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8" y="720"/>
                <a:ext cx="102" cy="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037" name="Picture 32" descr="C:\Program Files\Microsoft Office\Clipart\Bullets\Green and Black Diamond.gif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98" y="720"/>
                <a:ext cx="102" cy="1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09604" name="Text Box 36"/>
          <p:cNvSpPr txBox="1">
            <a:spLocks noChangeArrowheads="1"/>
          </p:cNvSpPr>
          <p:nvPr/>
        </p:nvSpPr>
        <p:spPr bwMode="auto">
          <a:xfrm>
            <a:off x="457200" y="1828800"/>
            <a:ext cx="4038600" cy="647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800">
                <a:effectLst>
                  <a:outerShdw blurRad="38100" dist="38100" dir="2700000" algn="tl">
                    <a:srgbClr val="DDDDDD"/>
                  </a:outerShdw>
                </a:effectLst>
              </a:rPr>
              <a:t>    RC</a:t>
            </a:r>
            <a:r>
              <a:rPr lang="zh-CN" altLang="en-US" sz="2800" i="0">
                <a:effectLst>
                  <a:outerShdw blurRad="38100" dist="38100" dir="2700000" algn="tl">
                    <a:srgbClr val="DDDDDD"/>
                  </a:outerShdw>
                </a:effectLst>
              </a:rPr>
              <a:t>充放电电路组成，</a:t>
            </a:r>
            <a:endParaRPr lang="zh-CN" altLang="en-US" sz="2800" b="0" i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109605" name="Text Box 37"/>
          <p:cNvSpPr txBox="1">
            <a:spLocks noChangeArrowheads="1"/>
          </p:cNvSpPr>
          <p:nvPr/>
        </p:nvSpPr>
        <p:spPr bwMode="auto">
          <a:xfrm>
            <a:off x="457200" y="2362200"/>
            <a:ext cx="4267200" cy="1031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sz="2800" i="0">
                <a:effectLst>
                  <a:outerShdw blurRad="38100" dist="38100" dir="2700000" algn="tl">
                    <a:srgbClr val="DDDDDD"/>
                  </a:outerShdw>
                </a:effectLst>
              </a:rPr>
              <a:t>    </a:t>
            </a:r>
            <a:r>
              <a:rPr lang="zh-CN" altLang="en-US" sz="2800" i="0">
                <a:effectLst>
                  <a:outerShdw blurRad="38100" dist="38100" dir="2700000" algn="tl">
                    <a:srgbClr val="DDDDDD"/>
                  </a:outerShdw>
                </a:effectLst>
              </a:rPr>
              <a:t>电容电压</a:t>
            </a:r>
            <a:r>
              <a:rPr lang="en-US" altLang="zh-CN" sz="2800">
                <a:effectLst>
                  <a:outerShdw blurRad="38100" dist="38100" dir="2700000" algn="tl">
                    <a:srgbClr val="DDDDDD"/>
                  </a:outerShdw>
                </a:effectLst>
              </a:rPr>
              <a:t>u</a:t>
            </a:r>
            <a:r>
              <a:rPr lang="en-US" altLang="zh-CN" sz="2800" baseline="-25000">
                <a:effectLst>
                  <a:outerShdw blurRad="38100" dist="38100" dir="2700000" algn="tl">
                    <a:srgbClr val="DDDDDD"/>
                  </a:outerShdw>
                </a:effectLst>
              </a:rPr>
              <a:t>C</a:t>
            </a:r>
            <a:r>
              <a:rPr lang="en-US" altLang="zh-CN" sz="2800" i="0" baseline="-25000">
                <a:effectLst>
                  <a:outerShdw blurRad="38100" dist="38100" dir="2700000" algn="tl">
                    <a:srgbClr val="DDDDDD"/>
                  </a:outerShdw>
                </a:effectLst>
              </a:rPr>
              <a:t> </a:t>
            </a:r>
            <a:r>
              <a:rPr lang="zh-CN" altLang="en-US" sz="2800" i="0">
                <a:effectLst>
                  <a:outerShdw blurRad="38100" dist="38100" dir="2700000" algn="tl">
                    <a:srgbClr val="DDDDDD"/>
                  </a:outerShdw>
                </a:effectLst>
              </a:rPr>
              <a:t>即是比较器的输入电压，</a:t>
            </a:r>
            <a:endParaRPr lang="zh-CN" altLang="en-US" sz="2800" b="0" i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109606" name="Rectangle 38"/>
          <p:cNvSpPr>
            <a:spLocks noChangeArrowheads="1"/>
          </p:cNvSpPr>
          <p:nvPr/>
        </p:nvSpPr>
        <p:spPr bwMode="auto">
          <a:xfrm>
            <a:off x="609600" y="4343400"/>
            <a:ext cx="2819400" cy="609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US" altLang="zh-CN" sz="2800" b="1" i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+mn-cs"/>
              </a:rPr>
              <a:t>2.  </a:t>
            </a:r>
            <a:r>
              <a:rPr lang="zh-CN" altLang="en-US" sz="2800" b="1" i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+mn-cs"/>
              </a:rPr>
              <a:t>工作原理</a:t>
            </a:r>
          </a:p>
        </p:txBody>
      </p:sp>
      <p:sp>
        <p:nvSpPr>
          <p:cNvPr id="109607" name="Text Box 39"/>
          <p:cNvSpPr txBox="1">
            <a:spLocks noChangeArrowheads="1"/>
          </p:cNvSpPr>
          <p:nvPr/>
        </p:nvSpPr>
        <p:spPr bwMode="auto">
          <a:xfrm>
            <a:off x="685800" y="4876800"/>
            <a:ext cx="7467600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"/>
              </a:spcBef>
            </a:pPr>
            <a:r>
              <a:rPr lang="zh-CN" altLang="en-US" sz="2800" i="0">
                <a:effectLst>
                  <a:outerShdw blurRad="38100" dist="38100" dir="2700000" algn="tl">
                    <a:srgbClr val="DDDDDD"/>
                  </a:outerShdw>
                </a:effectLst>
              </a:rPr>
              <a:t>设电源接通时，</a:t>
            </a:r>
            <a:r>
              <a:rPr lang="zh-CN" altLang="en-US" sz="2800">
                <a:effectLst>
                  <a:outerShdw blurRad="38100" dist="38100" dir="2700000" algn="tl">
                    <a:srgbClr val="DDDDDD"/>
                  </a:outerShdw>
                </a:effectLst>
              </a:rPr>
              <a:t> </a:t>
            </a:r>
            <a:r>
              <a:rPr lang="en-US" altLang="zh-CN" sz="2800">
                <a:effectLst>
                  <a:outerShdw blurRad="38100" dist="38100" dir="2700000" algn="tl">
                    <a:srgbClr val="DDDDDD"/>
                  </a:outerShdw>
                </a:effectLst>
              </a:rPr>
              <a:t>u</a:t>
            </a:r>
            <a:r>
              <a:rPr lang="en-US" altLang="zh-CN" sz="2800" i="0" baseline="-25000">
                <a:effectLst>
                  <a:outerShdw blurRad="38100" dist="38100" dir="2700000" algn="tl">
                    <a:srgbClr val="DDDDDD"/>
                  </a:outerShdw>
                </a:effectLst>
              </a:rPr>
              <a:t>o</a:t>
            </a:r>
            <a:r>
              <a:rPr lang="en-US" altLang="zh-CN" sz="2800" baseline="-25000">
                <a:effectLst>
                  <a:outerShdw blurRad="38100" dist="38100" dir="2700000" algn="tl">
                    <a:srgbClr val="DDDDDD"/>
                  </a:outerShdw>
                </a:effectLst>
              </a:rPr>
              <a:t> </a:t>
            </a:r>
            <a:r>
              <a:rPr lang="en-US" altLang="zh-CN" sz="2800" i="0">
                <a:effectLst>
                  <a:outerShdw blurRad="38100" dist="38100" dir="2700000" algn="tl">
                    <a:srgbClr val="DDDDDD"/>
                  </a:outerShdw>
                </a:effectLst>
              </a:rPr>
              <a:t>= +</a:t>
            </a:r>
            <a:r>
              <a:rPr lang="en-US" altLang="zh-CN" sz="2800">
                <a:effectLst>
                  <a:outerShdw blurRad="38100" dist="38100" dir="2700000" algn="tl">
                    <a:srgbClr val="DDDDDD"/>
                  </a:outerShdw>
                </a:effectLst>
              </a:rPr>
              <a:t>U</a:t>
            </a:r>
            <a:r>
              <a:rPr lang="en-US" altLang="zh-CN" sz="2800" i="0" baseline="-25000">
                <a:effectLst>
                  <a:outerShdw blurRad="38100" dist="38100" dir="2700000" algn="tl">
                    <a:srgbClr val="DDDDDD"/>
                  </a:outerShdw>
                </a:effectLst>
              </a:rPr>
              <a:t>o</a:t>
            </a:r>
            <a:r>
              <a:rPr lang="en-US" altLang="zh-CN" sz="2800" i="0" baseline="-25000">
                <a:effectLst>
                  <a:outerShdw blurRad="38100" dist="38100" dir="2700000" algn="tl">
                    <a:srgbClr val="DDDDDD"/>
                  </a:outerShdw>
                </a:effectLst>
                <a:ea typeface="楷体_GB2312" charset="0"/>
                <a:cs typeface="楷体_GB2312" charset="0"/>
              </a:rPr>
              <a:t>(sat)</a:t>
            </a:r>
            <a:r>
              <a:rPr lang="en-US" altLang="zh-CN" sz="2800" i="0" baseline="-25000">
                <a:effectLst>
                  <a:outerShdw blurRad="38100" dist="38100" dir="2700000" algn="tl">
                    <a:srgbClr val="DDDDDD"/>
                  </a:outerShdw>
                </a:effectLst>
              </a:rPr>
              <a:t> </a:t>
            </a:r>
            <a:r>
              <a:rPr lang="zh-CN" altLang="en-US" sz="2800" i="0">
                <a:effectLst>
                  <a:outerShdw blurRad="38100" dist="38100" dir="2700000" algn="tl">
                    <a:srgbClr val="DDDDDD"/>
                  </a:outerShdw>
                </a:effectLst>
              </a:rPr>
              <a:t>，</a:t>
            </a:r>
            <a:r>
              <a:rPr lang="en-US" altLang="zh-CN" sz="2800">
                <a:effectLst>
                  <a:outerShdw blurRad="38100" dist="38100" dir="2700000" algn="tl">
                    <a:srgbClr val="DDDDDD"/>
                  </a:outerShdw>
                </a:effectLst>
              </a:rPr>
              <a:t>u</a:t>
            </a:r>
            <a:r>
              <a:rPr lang="en-US" altLang="zh-CN" sz="2800" baseline="-25000">
                <a:effectLst>
                  <a:outerShdw blurRad="38100" dist="38100" dir="2700000" algn="tl">
                    <a:srgbClr val="DDDDDD"/>
                  </a:outerShdw>
                </a:effectLst>
              </a:rPr>
              <a:t>C</a:t>
            </a:r>
            <a:r>
              <a:rPr lang="en-US" altLang="zh-CN" sz="2800" i="0">
                <a:effectLst>
                  <a:outerShdw blurRad="38100" dist="38100" dir="2700000" algn="tl">
                    <a:srgbClr val="DDDDDD"/>
                  </a:outerShdw>
                </a:effectLst>
              </a:rPr>
              <a:t>(0) = 0</a:t>
            </a:r>
            <a:r>
              <a:rPr lang="zh-CN" altLang="en-US" sz="2800" i="0">
                <a:effectLst>
                  <a:outerShdw blurRad="38100" dist="38100" dir="2700000" algn="tl">
                    <a:srgbClr val="DDDDDD"/>
                  </a:outerShdw>
                </a:effectLst>
              </a:rPr>
              <a:t>。</a:t>
            </a:r>
          </a:p>
        </p:txBody>
      </p:sp>
      <p:sp>
        <p:nvSpPr>
          <p:cNvPr id="109608" name="Text Box 40"/>
          <p:cNvSpPr txBox="1">
            <a:spLocks noChangeArrowheads="1"/>
          </p:cNvSpPr>
          <p:nvPr/>
        </p:nvSpPr>
        <p:spPr bwMode="auto">
          <a:xfrm>
            <a:off x="457200" y="3311525"/>
            <a:ext cx="5791200" cy="1031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sz="2800" i="0">
                <a:effectLst>
                  <a:outerShdw blurRad="38100" dist="38100" dir="2700000" algn="tl">
                    <a:srgbClr val="DDDDDD"/>
                  </a:outerShdw>
                </a:effectLst>
              </a:rPr>
              <a:t>    </a:t>
            </a:r>
            <a:r>
              <a:rPr lang="zh-CN" altLang="en-US" sz="2800" i="0">
                <a:effectLst>
                  <a:outerShdw blurRad="38100" dist="38100" dir="2700000" algn="tl">
                    <a:srgbClr val="DDDDDD"/>
                  </a:outerShdw>
                </a:effectLst>
              </a:rPr>
              <a:t>电阻</a:t>
            </a:r>
            <a:r>
              <a:rPr lang="en-US" altLang="zh-CN" sz="2800">
                <a:effectLst>
                  <a:outerShdw blurRad="38100" dist="38100" dir="2700000" algn="tl">
                    <a:srgbClr val="DDDDDD"/>
                  </a:outerShdw>
                </a:effectLst>
              </a:rPr>
              <a:t>R</a:t>
            </a:r>
            <a:r>
              <a:rPr lang="en-US" altLang="zh-CN" sz="2800" i="0" baseline="-25000">
                <a:effectLst>
                  <a:outerShdw blurRad="38100" dist="38100" dir="2700000" algn="tl">
                    <a:srgbClr val="DDDDDD"/>
                  </a:outerShdw>
                </a:effectLst>
              </a:rPr>
              <a:t>2</a:t>
            </a:r>
            <a:r>
              <a:rPr lang="zh-CN" altLang="en-US" sz="2800" i="0">
                <a:effectLst>
                  <a:outerShdw blurRad="38100" dist="38100" dir="2700000" algn="tl">
                    <a:srgbClr val="DDDDDD"/>
                  </a:outerShdw>
                </a:effectLst>
              </a:rPr>
              <a:t>两端的电压</a:t>
            </a:r>
            <a:r>
              <a:rPr lang="en-US" altLang="zh-CN" sz="2800">
                <a:effectLst>
                  <a:outerShdw blurRad="38100" dist="38100" dir="2700000" algn="tl">
                    <a:srgbClr val="DDDDDD"/>
                  </a:outerShdw>
                </a:effectLst>
              </a:rPr>
              <a:t>U</a:t>
            </a:r>
            <a:r>
              <a:rPr lang="en-US" altLang="zh-CN" sz="2800" i="0" baseline="-25000">
                <a:effectLst>
                  <a:outerShdw blurRad="38100" dist="38100" dir="2700000" algn="tl">
                    <a:srgbClr val="DDDDDD"/>
                  </a:outerShdw>
                </a:effectLst>
              </a:rPr>
              <a:t>R</a:t>
            </a:r>
            <a:r>
              <a:rPr lang="zh-CN" altLang="en-US" sz="2800" i="0">
                <a:effectLst>
                  <a:outerShdw blurRad="38100" dist="38100" dir="2700000" algn="tl">
                    <a:srgbClr val="DDDDDD"/>
                  </a:outerShdw>
                </a:effectLst>
              </a:rPr>
              <a:t>即是比较器的参考电压。</a:t>
            </a:r>
          </a:p>
        </p:txBody>
      </p:sp>
      <p:sp>
        <p:nvSpPr>
          <p:cNvPr id="109609" name="Text Box 41"/>
          <p:cNvSpPr txBox="1">
            <a:spLocks noChangeArrowheads="1"/>
          </p:cNvSpPr>
          <p:nvPr/>
        </p:nvSpPr>
        <p:spPr bwMode="auto">
          <a:xfrm>
            <a:off x="304800" y="5410200"/>
            <a:ext cx="8229600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"/>
              </a:spcBef>
            </a:pPr>
            <a:r>
              <a:rPr lang="en-US" altLang="zh-CN" sz="2800">
                <a:effectLst>
                  <a:outerShdw blurRad="38100" dist="38100" dir="2700000" algn="tl">
                    <a:srgbClr val="DDDDDD"/>
                  </a:outerShdw>
                </a:effectLst>
              </a:rPr>
              <a:t>    u</a:t>
            </a:r>
            <a:r>
              <a:rPr lang="en-US" altLang="zh-CN" sz="2800" i="0" baseline="-25000">
                <a:effectLst>
                  <a:outerShdw blurRad="38100" dist="38100" dir="2700000" algn="tl">
                    <a:srgbClr val="DDDDDD"/>
                  </a:outerShdw>
                </a:effectLst>
              </a:rPr>
              <a:t>o</a:t>
            </a:r>
            <a:r>
              <a:rPr lang="en-US" altLang="zh-CN" sz="2800" baseline="-25000">
                <a:effectLst>
                  <a:outerShdw blurRad="38100" dist="38100" dir="2700000" algn="tl">
                    <a:srgbClr val="DDDDDD"/>
                  </a:outerShdw>
                </a:effectLst>
              </a:rPr>
              <a:t> </a:t>
            </a:r>
            <a:r>
              <a:rPr lang="zh-CN" altLang="en-US" sz="2800" i="0">
                <a:effectLst>
                  <a:outerShdw blurRad="38100" dist="38100" dir="2700000" algn="tl">
                    <a:srgbClr val="DDDDDD"/>
                  </a:outerShdw>
                </a:effectLst>
              </a:rPr>
              <a:t>通过 </a:t>
            </a:r>
            <a:r>
              <a:rPr lang="en-US" altLang="zh-CN" sz="2800">
                <a:effectLst>
                  <a:outerShdw blurRad="38100" dist="38100" dir="2700000" algn="tl">
                    <a:srgbClr val="DDDDDD"/>
                  </a:outerShdw>
                </a:effectLst>
              </a:rPr>
              <a:t>R</a:t>
            </a:r>
            <a:r>
              <a:rPr lang="en-US" altLang="zh-CN" sz="2800" i="0" baseline="-25000">
                <a:effectLst>
                  <a:outerShdw blurRad="38100" dist="38100" dir="2700000" algn="tl">
                    <a:srgbClr val="DDDDDD"/>
                  </a:outerShdw>
                </a:effectLst>
              </a:rPr>
              <a:t>F </a:t>
            </a:r>
            <a:r>
              <a:rPr lang="zh-CN" altLang="en-US" sz="2800" i="0">
                <a:effectLst>
                  <a:outerShdw blurRad="38100" dist="38100" dir="2700000" algn="tl">
                    <a:srgbClr val="DDDDDD"/>
                  </a:outerShdw>
                </a:effectLst>
              </a:rPr>
              <a:t>对电容</a:t>
            </a:r>
            <a:r>
              <a:rPr lang="en-US" altLang="zh-CN" sz="2800">
                <a:effectLst>
                  <a:outerShdw blurRad="38100" dist="38100" dir="2700000" algn="tl">
                    <a:srgbClr val="DDDDDD"/>
                  </a:outerShdw>
                </a:effectLst>
              </a:rPr>
              <a:t>C</a:t>
            </a:r>
            <a:r>
              <a:rPr lang="zh-CN" altLang="en-US" sz="2800" i="0">
                <a:effectLst>
                  <a:outerShdw blurRad="38100" dist="38100" dir="2700000" algn="tl">
                    <a:srgbClr val="DDDDDD"/>
                  </a:outerShdw>
                </a:effectLst>
              </a:rPr>
              <a:t>充电， </a:t>
            </a:r>
            <a:r>
              <a:rPr lang="en-US" altLang="zh-CN" sz="2800">
                <a:effectLst>
                  <a:outerShdw blurRad="38100" dist="38100" dir="2700000" algn="tl">
                    <a:srgbClr val="DDDDDD"/>
                  </a:outerShdw>
                </a:effectLst>
              </a:rPr>
              <a:t>u</a:t>
            </a:r>
            <a:r>
              <a:rPr lang="en-US" altLang="zh-CN" sz="2800" baseline="-25000">
                <a:effectLst>
                  <a:outerShdw blurRad="38100" dist="38100" dir="2700000" algn="tl">
                    <a:srgbClr val="DDDDDD"/>
                  </a:outerShdw>
                </a:effectLst>
              </a:rPr>
              <a:t>C</a:t>
            </a:r>
            <a:r>
              <a:rPr lang="en-US" altLang="zh-CN" sz="2800" i="0">
                <a:effectLst>
                  <a:outerShdw blurRad="38100" dist="38100" dir="2700000" algn="tl">
                    <a:srgbClr val="DDDDDD"/>
                  </a:outerShdw>
                </a:effectLst>
              </a:rPr>
              <a:t> </a:t>
            </a:r>
            <a:r>
              <a:rPr lang="zh-CN" altLang="en-US" sz="2800" i="0">
                <a:effectLst>
                  <a:outerShdw blurRad="38100" dist="38100" dir="2700000" algn="tl">
                    <a:srgbClr val="DDDDDD"/>
                  </a:outerShdw>
                </a:effectLst>
              </a:rPr>
              <a:t>按指数规律增长。 </a:t>
            </a:r>
          </a:p>
        </p:txBody>
      </p:sp>
      <p:grpSp>
        <p:nvGrpSpPr>
          <p:cNvPr id="4" name="Group 42"/>
          <p:cNvGrpSpPr/>
          <p:nvPr/>
        </p:nvGrpSpPr>
        <p:grpSpPr bwMode="auto">
          <a:xfrm>
            <a:off x="5486400" y="609600"/>
            <a:ext cx="2300288" cy="1600200"/>
            <a:chOff x="3456" y="384"/>
            <a:chExt cx="1449" cy="1008"/>
          </a:xfrm>
        </p:grpSpPr>
        <p:sp>
          <p:nvSpPr>
            <p:cNvPr id="83000" name="Line 43"/>
            <p:cNvSpPr>
              <a:spLocks noChangeShapeType="1"/>
            </p:cNvSpPr>
            <p:nvPr/>
          </p:nvSpPr>
          <p:spPr bwMode="auto">
            <a:xfrm flipH="1">
              <a:off x="3811" y="789"/>
              <a:ext cx="4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3001" name="Line 44"/>
            <p:cNvSpPr>
              <a:spLocks noChangeShapeType="1"/>
            </p:cNvSpPr>
            <p:nvPr/>
          </p:nvSpPr>
          <p:spPr bwMode="auto">
            <a:xfrm>
              <a:off x="4656" y="789"/>
              <a:ext cx="24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3002" name="Rectangle 45"/>
            <p:cNvSpPr>
              <a:spLocks noChangeArrowheads="1"/>
            </p:cNvSpPr>
            <p:nvPr/>
          </p:nvSpPr>
          <p:spPr bwMode="auto">
            <a:xfrm>
              <a:off x="4300" y="735"/>
              <a:ext cx="356" cy="10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109614" name="Rectangle 46"/>
            <p:cNvSpPr>
              <a:spLocks noChangeArrowheads="1"/>
            </p:cNvSpPr>
            <p:nvPr/>
          </p:nvSpPr>
          <p:spPr bwMode="auto">
            <a:xfrm>
              <a:off x="4285" y="406"/>
              <a:ext cx="419" cy="327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 b="1" i="1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/>
                  <a:cs typeface="Times New Roman" panose="02020603050405020304"/>
                </a:rPr>
                <a:t>R</a:t>
              </a:r>
              <a:r>
                <a:rPr lang="en-US" altLang="zh-CN" sz="2800" b="1" i="1" baseline="-2500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/>
                  <a:cs typeface="Times New Roman" panose="02020603050405020304"/>
                </a:rPr>
                <a:t>F</a:t>
              </a:r>
            </a:p>
          </p:txBody>
        </p:sp>
        <p:sp>
          <p:nvSpPr>
            <p:cNvPr id="83004" name="Line 47"/>
            <p:cNvSpPr>
              <a:spLocks noChangeShapeType="1"/>
            </p:cNvSpPr>
            <p:nvPr/>
          </p:nvSpPr>
          <p:spPr bwMode="auto">
            <a:xfrm flipV="1">
              <a:off x="4900" y="789"/>
              <a:ext cx="0" cy="60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3005" name="Line 48"/>
            <p:cNvSpPr>
              <a:spLocks noChangeShapeType="1"/>
            </p:cNvSpPr>
            <p:nvPr/>
          </p:nvSpPr>
          <p:spPr bwMode="auto">
            <a:xfrm flipV="1">
              <a:off x="4080" y="786"/>
              <a:ext cx="0" cy="4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3006" name="Line 49"/>
            <p:cNvSpPr>
              <a:spLocks noChangeShapeType="1"/>
            </p:cNvSpPr>
            <p:nvPr/>
          </p:nvSpPr>
          <p:spPr bwMode="auto">
            <a:xfrm>
              <a:off x="3811" y="680"/>
              <a:ext cx="0" cy="21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3007" name="Line 50"/>
            <p:cNvSpPr>
              <a:spLocks noChangeShapeType="1"/>
            </p:cNvSpPr>
            <p:nvPr/>
          </p:nvSpPr>
          <p:spPr bwMode="auto">
            <a:xfrm flipV="1">
              <a:off x="3710" y="680"/>
              <a:ext cx="0" cy="21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3008" name="Line 51"/>
            <p:cNvSpPr>
              <a:spLocks noChangeShapeType="1"/>
            </p:cNvSpPr>
            <p:nvPr/>
          </p:nvSpPr>
          <p:spPr bwMode="auto">
            <a:xfrm flipH="1">
              <a:off x="3456" y="789"/>
              <a:ext cx="25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3009" name="Line 52"/>
            <p:cNvSpPr>
              <a:spLocks noChangeShapeType="1"/>
            </p:cNvSpPr>
            <p:nvPr/>
          </p:nvSpPr>
          <p:spPr bwMode="auto">
            <a:xfrm>
              <a:off x="3456" y="680"/>
              <a:ext cx="0" cy="21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109621" name="Text Box 53"/>
            <p:cNvSpPr txBox="1">
              <a:spLocks noChangeArrowheads="1"/>
            </p:cNvSpPr>
            <p:nvPr/>
          </p:nvSpPr>
          <p:spPr bwMode="auto">
            <a:xfrm>
              <a:off x="3625" y="384"/>
              <a:ext cx="407" cy="327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C</a:t>
              </a:r>
              <a:endParaRPr lang="en-US" altLang="zh-CN" sz="2800" i="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</p:grpSp>
      <p:grpSp>
        <p:nvGrpSpPr>
          <p:cNvPr id="5" name="Group 54"/>
          <p:cNvGrpSpPr/>
          <p:nvPr/>
        </p:nvGrpSpPr>
        <p:grpSpPr bwMode="auto">
          <a:xfrm>
            <a:off x="5562600" y="1066800"/>
            <a:ext cx="844550" cy="725488"/>
            <a:chOff x="3072" y="1248"/>
            <a:chExt cx="532" cy="457"/>
          </a:xfrm>
        </p:grpSpPr>
        <p:sp>
          <p:nvSpPr>
            <p:cNvPr id="109623" name="Text Box 55"/>
            <p:cNvSpPr txBox="1">
              <a:spLocks noChangeArrowheads="1"/>
            </p:cNvSpPr>
            <p:nvPr/>
          </p:nvSpPr>
          <p:spPr bwMode="auto">
            <a:xfrm>
              <a:off x="3168" y="1378"/>
              <a:ext cx="384" cy="32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u</a:t>
              </a:r>
              <a:r>
                <a:rPr lang="en-US" altLang="zh-CN" sz="2800" baseline="-250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C</a:t>
              </a:r>
              <a:endParaRPr lang="en-US" altLang="zh-CN" sz="2800" b="0" i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109624" name="Rectangle 56"/>
            <p:cNvSpPr>
              <a:spLocks noChangeArrowheads="1"/>
            </p:cNvSpPr>
            <p:nvPr/>
          </p:nvSpPr>
          <p:spPr bwMode="auto">
            <a:xfrm>
              <a:off x="3360" y="1248"/>
              <a:ext cx="244" cy="38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i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 charset="0"/>
                </a:rPr>
                <a:t>+</a:t>
              </a:r>
            </a:p>
          </p:txBody>
        </p:sp>
        <p:sp>
          <p:nvSpPr>
            <p:cNvPr id="109625" name="Rectangle 57"/>
            <p:cNvSpPr>
              <a:spLocks noChangeArrowheads="1"/>
            </p:cNvSpPr>
            <p:nvPr/>
          </p:nvSpPr>
          <p:spPr bwMode="auto">
            <a:xfrm>
              <a:off x="3072" y="1248"/>
              <a:ext cx="228" cy="38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i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 charset="0"/>
                </a:rPr>
                <a:t>–</a:t>
              </a:r>
            </a:p>
          </p:txBody>
        </p:sp>
      </p:grpSp>
      <p:grpSp>
        <p:nvGrpSpPr>
          <p:cNvPr id="6" name="Group 58"/>
          <p:cNvGrpSpPr/>
          <p:nvPr/>
        </p:nvGrpSpPr>
        <p:grpSpPr bwMode="auto">
          <a:xfrm>
            <a:off x="5643563" y="1589088"/>
            <a:ext cx="3119437" cy="1978025"/>
            <a:chOff x="3363" y="1673"/>
            <a:chExt cx="1965" cy="1246"/>
          </a:xfrm>
        </p:grpSpPr>
        <p:sp>
          <p:nvSpPr>
            <p:cNvPr id="82967" name="Rectangle 59"/>
            <p:cNvSpPr>
              <a:spLocks noChangeArrowheads="1"/>
            </p:cNvSpPr>
            <p:nvPr/>
          </p:nvSpPr>
          <p:spPr bwMode="auto">
            <a:xfrm rot="10800000">
              <a:off x="4222" y="2544"/>
              <a:ext cx="245" cy="9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2968" name="Line 60"/>
            <p:cNvSpPr>
              <a:spLocks noChangeShapeType="1"/>
            </p:cNvSpPr>
            <p:nvPr/>
          </p:nvSpPr>
          <p:spPr bwMode="auto">
            <a:xfrm>
              <a:off x="3987" y="2208"/>
              <a:ext cx="0" cy="39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2969" name="Line 61"/>
            <p:cNvSpPr>
              <a:spLocks noChangeShapeType="1"/>
            </p:cNvSpPr>
            <p:nvPr/>
          </p:nvSpPr>
          <p:spPr bwMode="auto">
            <a:xfrm>
              <a:off x="3987" y="2584"/>
              <a:ext cx="24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2970" name="Line 62"/>
            <p:cNvSpPr>
              <a:spLocks noChangeShapeType="1"/>
            </p:cNvSpPr>
            <p:nvPr/>
          </p:nvSpPr>
          <p:spPr bwMode="auto">
            <a:xfrm>
              <a:off x="4463" y="2584"/>
              <a:ext cx="24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2971" name="Line 63"/>
            <p:cNvSpPr>
              <a:spLocks noChangeShapeType="1"/>
            </p:cNvSpPr>
            <p:nvPr/>
          </p:nvSpPr>
          <p:spPr bwMode="auto">
            <a:xfrm flipV="1">
              <a:off x="4707" y="2046"/>
              <a:ext cx="0" cy="56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109632" name="Text Box 64"/>
            <p:cNvSpPr txBox="1">
              <a:spLocks noChangeArrowheads="1"/>
            </p:cNvSpPr>
            <p:nvPr/>
          </p:nvSpPr>
          <p:spPr bwMode="auto">
            <a:xfrm>
              <a:off x="4179" y="2592"/>
              <a:ext cx="528" cy="327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R</a:t>
              </a:r>
              <a:r>
                <a:rPr lang="en-US" altLang="zh-CN" sz="2800" i="0" baseline="-2500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1</a:t>
              </a:r>
              <a:endParaRPr lang="en-US" altLang="zh-CN" sz="2800" b="0" i="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109633" name="Rectangle 65"/>
            <p:cNvSpPr>
              <a:spLocks noChangeArrowheads="1"/>
            </p:cNvSpPr>
            <p:nvPr/>
          </p:nvSpPr>
          <p:spPr bwMode="auto">
            <a:xfrm>
              <a:off x="3603" y="2217"/>
              <a:ext cx="400" cy="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800" b="1" i="1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/>
                  <a:cs typeface="Times New Roman" panose="02020603050405020304"/>
                </a:rPr>
                <a:t>R</a:t>
              </a:r>
              <a:r>
                <a:rPr lang="en-US" altLang="zh-CN" sz="2800" b="1" i="1" baseline="-2500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/>
                  <a:cs typeface="Times New Roman" panose="02020603050405020304"/>
                </a:rPr>
                <a:t>2</a:t>
              </a:r>
            </a:p>
          </p:txBody>
        </p:sp>
        <p:sp>
          <p:nvSpPr>
            <p:cNvPr id="109634" name="Text Box 66"/>
            <p:cNvSpPr txBox="1">
              <a:spLocks noChangeArrowheads="1"/>
            </p:cNvSpPr>
            <p:nvPr/>
          </p:nvSpPr>
          <p:spPr bwMode="auto">
            <a:xfrm>
              <a:off x="4896" y="2064"/>
              <a:ext cx="432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u</a:t>
              </a:r>
              <a:r>
                <a:rPr lang="en-US" altLang="zh-CN" sz="2800" i="0" baseline="-250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o</a:t>
              </a:r>
              <a:endParaRPr lang="en-US" altLang="zh-CN" sz="2800" i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82975" name="Rectangle 67"/>
            <p:cNvSpPr>
              <a:spLocks noChangeArrowheads="1"/>
            </p:cNvSpPr>
            <p:nvPr/>
          </p:nvSpPr>
          <p:spPr bwMode="auto">
            <a:xfrm>
              <a:off x="3633" y="2160"/>
              <a:ext cx="258" cy="7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2976" name="Line 68"/>
            <p:cNvSpPr>
              <a:spLocks noChangeShapeType="1"/>
            </p:cNvSpPr>
            <p:nvPr/>
          </p:nvSpPr>
          <p:spPr bwMode="auto">
            <a:xfrm flipH="1">
              <a:off x="3459" y="2208"/>
              <a:ext cx="16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2977" name="Rectangle 69" descr="40%"/>
            <p:cNvSpPr>
              <a:spLocks noChangeArrowheads="1"/>
            </p:cNvSpPr>
            <p:nvPr/>
          </p:nvSpPr>
          <p:spPr bwMode="auto">
            <a:xfrm>
              <a:off x="4081" y="1709"/>
              <a:ext cx="518" cy="61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109638" name="Text Box 70"/>
            <p:cNvSpPr txBox="1">
              <a:spLocks noChangeArrowheads="1"/>
            </p:cNvSpPr>
            <p:nvPr/>
          </p:nvSpPr>
          <p:spPr bwMode="auto">
            <a:xfrm>
              <a:off x="4074" y="2032"/>
              <a:ext cx="223" cy="327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+</a:t>
              </a:r>
              <a:endParaRPr lang="en-US" altLang="zh-CN" sz="2800" b="0" i="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109639" name="Text Box 71"/>
            <p:cNvSpPr txBox="1">
              <a:spLocks noChangeArrowheads="1"/>
            </p:cNvSpPr>
            <p:nvPr/>
          </p:nvSpPr>
          <p:spPr bwMode="auto">
            <a:xfrm>
              <a:off x="4392" y="1891"/>
              <a:ext cx="402" cy="327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+</a:t>
              </a:r>
              <a:endParaRPr lang="en-US" altLang="zh-CN" sz="2800" b="0" i="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109640" name="Text Box 72"/>
            <p:cNvSpPr txBox="1">
              <a:spLocks noChangeArrowheads="1"/>
            </p:cNvSpPr>
            <p:nvPr/>
          </p:nvSpPr>
          <p:spPr bwMode="auto">
            <a:xfrm>
              <a:off x="4291" y="1673"/>
              <a:ext cx="527" cy="288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i="0">
                  <a:effectLst>
                    <a:outerShdw blurRad="38100" dist="38100" dir="2700000" algn="tl">
                      <a:srgbClr val="DDDDDD"/>
                    </a:outerShdw>
                  </a:effectLst>
                  <a:ea typeface="创艺简宋体" charset="0"/>
                  <a:cs typeface="创艺简宋体" charset="0"/>
                  <a:sym typeface="Symbol" panose="05050102010706020507" charset="0"/>
                </a:rPr>
                <a:t></a:t>
              </a:r>
              <a:endParaRPr lang="en-US" altLang="zh-CN" sz="2400" b="0" i="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82981" name="Line 73"/>
            <p:cNvSpPr>
              <a:spLocks noChangeShapeType="1"/>
            </p:cNvSpPr>
            <p:nvPr/>
          </p:nvSpPr>
          <p:spPr bwMode="auto">
            <a:xfrm>
              <a:off x="3881" y="2199"/>
              <a:ext cx="1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2982" name="Line 74"/>
            <p:cNvSpPr>
              <a:spLocks noChangeShapeType="1"/>
            </p:cNvSpPr>
            <p:nvPr/>
          </p:nvSpPr>
          <p:spPr bwMode="auto">
            <a:xfrm>
              <a:off x="4599" y="2035"/>
              <a:ext cx="25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2983" name="Line 75"/>
            <p:cNvSpPr>
              <a:spLocks noChangeShapeType="1"/>
            </p:cNvSpPr>
            <p:nvPr/>
          </p:nvSpPr>
          <p:spPr bwMode="auto">
            <a:xfrm>
              <a:off x="3881" y="1940"/>
              <a:ext cx="1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109644" name="Text Box 76"/>
            <p:cNvSpPr txBox="1">
              <a:spLocks noChangeArrowheads="1"/>
            </p:cNvSpPr>
            <p:nvPr/>
          </p:nvSpPr>
          <p:spPr bwMode="auto">
            <a:xfrm>
              <a:off x="4081" y="1760"/>
              <a:ext cx="329" cy="327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–</a:t>
              </a:r>
              <a:endParaRPr lang="en-US" altLang="zh-CN" sz="2800" b="0" i="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109645" name="Text Box 77"/>
            <p:cNvSpPr txBox="1">
              <a:spLocks noChangeArrowheads="1"/>
            </p:cNvSpPr>
            <p:nvPr/>
          </p:nvSpPr>
          <p:spPr bwMode="auto">
            <a:xfrm rot="5400000">
              <a:off x="4149" y="1685"/>
              <a:ext cx="234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en-US" altLang="zh-CN" sz="2400" i="0">
                  <a:effectLst>
                    <a:outerShdw blurRad="38100" dist="38100" dir="2700000" algn="tl">
                      <a:srgbClr val="DDDDDD"/>
                    </a:outerShdw>
                  </a:effectLst>
                  <a:sym typeface="Symbol" panose="05050102010706020507" charset="0"/>
                </a:rPr>
                <a:t></a:t>
              </a:r>
              <a:endParaRPr kumimoji="0" lang="en-US" altLang="zh-CN" sz="2400" i="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82986" name="Oval 78"/>
            <p:cNvSpPr>
              <a:spLocks noChangeArrowheads="1"/>
            </p:cNvSpPr>
            <p:nvPr/>
          </p:nvSpPr>
          <p:spPr bwMode="auto">
            <a:xfrm>
              <a:off x="4848" y="2001"/>
              <a:ext cx="63" cy="63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grpSp>
          <p:nvGrpSpPr>
            <p:cNvPr id="82987" name="Group 79"/>
            <p:cNvGrpSpPr/>
            <p:nvPr/>
          </p:nvGrpSpPr>
          <p:grpSpPr bwMode="auto">
            <a:xfrm>
              <a:off x="4800" y="2433"/>
              <a:ext cx="148" cy="207"/>
              <a:chOff x="2160" y="1713"/>
              <a:chExt cx="148" cy="207"/>
            </a:xfrm>
          </p:grpSpPr>
          <p:grpSp>
            <p:nvGrpSpPr>
              <p:cNvPr id="82993" name="Group 80"/>
              <p:cNvGrpSpPr/>
              <p:nvPr/>
            </p:nvGrpSpPr>
            <p:grpSpPr bwMode="auto">
              <a:xfrm>
                <a:off x="2160" y="1767"/>
                <a:ext cx="148" cy="153"/>
                <a:chOff x="720" y="2736"/>
                <a:chExt cx="185" cy="192"/>
              </a:xfrm>
            </p:grpSpPr>
            <p:sp>
              <p:nvSpPr>
                <p:cNvPr id="82995" name="Line 81"/>
                <p:cNvSpPr>
                  <a:spLocks noChangeShapeType="1"/>
                </p:cNvSpPr>
                <p:nvPr/>
              </p:nvSpPr>
              <p:spPr bwMode="auto">
                <a:xfrm>
                  <a:off x="720" y="2928"/>
                  <a:ext cx="185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82996" name="Line 82"/>
                <p:cNvSpPr>
                  <a:spLocks noChangeShapeType="1"/>
                </p:cNvSpPr>
                <p:nvPr/>
              </p:nvSpPr>
              <p:spPr bwMode="auto">
                <a:xfrm>
                  <a:off x="816" y="2736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</p:grpSp>
          <p:sp>
            <p:nvSpPr>
              <p:cNvPr id="82994" name="Oval 83"/>
              <p:cNvSpPr>
                <a:spLocks noChangeArrowheads="1"/>
              </p:cNvSpPr>
              <p:nvPr/>
            </p:nvSpPr>
            <p:spPr bwMode="auto">
              <a:xfrm>
                <a:off x="2208" y="1713"/>
                <a:ext cx="63" cy="63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  <p:sp>
          <p:nvSpPr>
            <p:cNvPr id="109652" name="Text Box 84"/>
            <p:cNvSpPr txBox="1">
              <a:spLocks noChangeArrowheads="1"/>
            </p:cNvSpPr>
            <p:nvPr/>
          </p:nvSpPr>
          <p:spPr bwMode="auto">
            <a:xfrm>
              <a:off x="4896" y="1881"/>
              <a:ext cx="288" cy="32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+</a:t>
              </a:r>
            </a:p>
          </p:txBody>
        </p:sp>
        <p:sp>
          <p:nvSpPr>
            <p:cNvPr id="109653" name="Text Box 85"/>
            <p:cNvSpPr txBox="1">
              <a:spLocks noChangeArrowheads="1"/>
            </p:cNvSpPr>
            <p:nvPr/>
          </p:nvSpPr>
          <p:spPr bwMode="auto">
            <a:xfrm>
              <a:off x="4896" y="2313"/>
              <a:ext cx="288" cy="32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–</a:t>
              </a:r>
            </a:p>
          </p:txBody>
        </p:sp>
        <p:grpSp>
          <p:nvGrpSpPr>
            <p:cNvPr id="82990" name="Group 86"/>
            <p:cNvGrpSpPr/>
            <p:nvPr/>
          </p:nvGrpSpPr>
          <p:grpSpPr bwMode="auto">
            <a:xfrm>
              <a:off x="3363" y="2208"/>
              <a:ext cx="193" cy="197"/>
              <a:chOff x="720" y="2736"/>
              <a:chExt cx="185" cy="192"/>
            </a:xfrm>
          </p:grpSpPr>
          <p:sp>
            <p:nvSpPr>
              <p:cNvPr id="82991" name="Line 87"/>
              <p:cNvSpPr>
                <a:spLocks noChangeShapeType="1"/>
              </p:cNvSpPr>
              <p:nvPr/>
            </p:nvSpPr>
            <p:spPr bwMode="auto">
              <a:xfrm>
                <a:off x="720" y="2928"/>
                <a:ext cx="18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82992" name="Line 88"/>
              <p:cNvSpPr>
                <a:spLocks noChangeShapeType="1"/>
              </p:cNvSpPr>
              <p:nvPr/>
            </p:nvSpPr>
            <p:spPr bwMode="auto">
              <a:xfrm>
                <a:off x="816" y="2736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</p:grpSp>
      <p:sp>
        <p:nvSpPr>
          <p:cNvPr id="109657" name="Line 89"/>
          <p:cNvSpPr>
            <a:spLocks noChangeShapeType="1"/>
          </p:cNvSpPr>
          <p:nvPr/>
        </p:nvSpPr>
        <p:spPr bwMode="auto">
          <a:xfrm flipH="1">
            <a:off x="5608638" y="1066800"/>
            <a:ext cx="2324100" cy="0"/>
          </a:xfrm>
          <a:prstGeom prst="line">
            <a:avLst/>
          </a:prstGeom>
          <a:noFill/>
          <a:ln w="38100">
            <a:solidFill>
              <a:srgbClr val="CC0000"/>
            </a:solidFill>
            <a:prstDash val="dash"/>
            <a:round/>
            <a:tailEnd type="triangle" w="med" len="med"/>
          </a:ln>
        </p:spPr>
        <p:txBody>
          <a:bodyPr wrap="none" anchor="ctr"/>
          <a:lstStyle/>
          <a:p>
            <a:endParaRPr lang="zh-CN" altLang="en-US">
              <a:latin typeface="Times New Roman" panose="02020603050405020304" charset="0"/>
            </a:endParaRPr>
          </a:p>
        </p:txBody>
      </p:sp>
      <p:sp>
        <p:nvSpPr>
          <p:cNvPr id="109658" name="Line 90"/>
          <p:cNvSpPr>
            <a:spLocks noChangeShapeType="1"/>
          </p:cNvSpPr>
          <p:nvPr/>
        </p:nvSpPr>
        <p:spPr bwMode="auto">
          <a:xfrm>
            <a:off x="7924800" y="1066800"/>
            <a:ext cx="0" cy="990600"/>
          </a:xfrm>
          <a:prstGeom prst="line">
            <a:avLst/>
          </a:prstGeom>
          <a:noFill/>
          <a:ln w="38100">
            <a:solidFill>
              <a:srgbClr val="CC0000"/>
            </a:solidFill>
            <a:prstDash val="dash"/>
            <a:round/>
          </a:ln>
        </p:spPr>
        <p:txBody>
          <a:bodyPr wrap="none" anchor="ctr"/>
          <a:lstStyle/>
          <a:p>
            <a:endParaRPr lang="zh-CN" altLang="en-US">
              <a:latin typeface="Times New Roman" panose="02020603050405020304" charset="0"/>
            </a:endParaRPr>
          </a:p>
        </p:txBody>
      </p:sp>
      <p:sp>
        <p:nvSpPr>
          <p:cNvPr id="109659" name="Text Box 91"/>
          <p:cNvSpPr txBox="1">
            <a:spLocks noChangeArrowheads="1"/>
          </p:cNvSpPr>
          <p:nvPr/>
        </p:nvSpPr>
        <p:spPr bwMode="auto">
          <a:xfrm>
            <a:off x="6019800" y="457200"/>
            <a:ext cx="838200" cy="457200"/>
          </a:xfrm>
          <a:prstGeom prst="rect">
            <a:avLst/>
          </a:prstGeom>
          <a:noFill/>
          <a:ln w="38100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i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充电</a:t>
            </a:r>
          </a:p>
        </p:txBody>
      </p:sp>
      <p:grpSp>
        <p:nvGrpSpPr>
          <p:cNvPr id="10" name="Group 92"/>
          <p:cNvGrpSpPr/>
          <p:nvPr/>
        </p:nvGrpSpPr>
        <p:grpSpPr bwMode="auto">
          <a:xfrm>
            <a:off x="5715000" y="1905000"/>
            <a:ext cx="1143000" cy="609600"/>
            <a:chOff x="3600" y="1200"/>
            <a:chExt cx="720" cy="384"/>
          </a:xfrm>
        </p:grpSpPr>
        <p:sp>
          <p:nvSpPr>
            <p:cNvPr id="109661" name="Text Box 93"/>
            <p:cNvSpPr txBox="1">
              <a:spLocks noChangeArrowheads="1"/>
            </p:cNvSpPr>
            <p:nvPr/>
          </p:nvSpPr>
          <p:spPr bwMode="auto">
            <a:xfrm>
              <a:off x="3788" y="1200"/>
              <a:ext cx="436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U</a:t>
              </a:r>
              <a:r>
                <a:rPr lang="en-US" altLang="zh-CN" sz="2400" i="0" baseline="-250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R</a:t>
              </a:r>
              <a:endParaRPr lang="en-US" altLang="zh-CN" sz="2400" b="0" i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109662" name="Rectangle 94"/>
            <p:cNvSpPr>
              <a:spLocks noChangeArrowheads="1"/>
            </p:cNvSpPr>
            <p:nvPr/>
          </p:nvSpPr>
          <p:spPr bwMode="auto">
            <a:xfrm>
              <a:off x="4076" y="1203"/>
              <a:ext cx="244" cy="38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i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 charset="0"/>
                </a:rPr>
                <a:t>+</a:t>
              </a:r>
            </a:p>
          </p:txBody>
        </p:sp>
        <p:sp>
          <p:nvSpPr>
            <p:cNvPr id="109663" name="Rectangle 95"/>
            <p:cNvSpPr>
              <a:spLocks noChangeArrowheads="1"/>
            </p:cNvSpPr>
            <p:nvPr/>
          </p:nvSpPr>
          <p:spPr bwMode="auto">
            <a:xfrm>
              <a:off x="3600" y="1203"/>
              <a:ext cx="228" cy="38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i="0">
                  <a:solidFill>
                    <a:srgbClr val="FF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 charset="0"/>
                </a:rPr>
                <a:t>–</a:t>
              </a:r>
            </a:p>
          </p:txBody>
        </p:sp>
      </p:grpSp>
      <p:sp>
        <p:nvSpPr>
          <p:cNvPr id="109664" name="Oval 96"/>
          <p:cNvSpPr>
            <a:spLocks noChangeArrowheads="1"/>
          </p:cNvSpPr>
          <p:nvPr/>
        </p:nvSpPr>
        <p:spPr bwMode="auto">
          <a:xfrm>
            <a:off x="7732713" y="2133600"/>
            <a:ext cx="79375" cy="793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>
              <a:latin typeface="Times New Roman" panose="0202060305040502030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9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109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0" dur="500"/>
                                        <p:tgtEl>
                                          <p:spTgt spid="109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0" dur="500"/>
                                        <p:tgtEl>
                                          <p:spTgt spid="109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0" dur="500"/>
                                        <p:tgtEl>
                                          <p:spTgt spid="109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9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0" dur="500"/>
                                        <p:tgtEl>
                                          <p:spTgt spid="109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9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109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7" dur="500"/>
                                        <p:tgtEl>
                                          <p:spTgt spid="10960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感叹时奏幻想空间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1" grpId="0" build="p" autoUpdateAnimBg="0"/>
      <p:bldP spid="109572" grpId="0" autoUpdateAnimBg="0"/>
      <p:bldP spid="109604" grpId="0" autoUpdateAnimBg="0"/>
      <p:bldP spid="109605" grpId="0" autoUpdateAnimBg="0"/>
      <p:bldP spid="109606" grpId="0" autoUpdateAnimBg="0"/>
      <p:bldP spid="109607" grpId="0" autoUpdateAnimBg="0"/>
      <p:bldP spid="109608" grpId="0" autoUpdateAnimBg="0"/>
      <p:bldP spid="109609" grpId="0" autoUpdateAnimBg="0"/>
      <p:bldP spid="109657" grpId="0" animBg="1"/>
      <p:bldP spid="109658" grpId="0" animBg="1"/>
      <p:bldP spid="109659" grpId="0" autoUpdateAnimBg="0"/>
      <p:bldP spid="10966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ext Box 2"/>
          <p:cNvSpPr txBox="1">
            <a:spLocks noChangeArrowheads="1"/>
          </p:cNvSpPr>
          <p:nvPr/>
        </p:nvSpPr>
        <p:spPr bwMode="auto">
          <a:xfrm>
            <a:off x="838200" y="806450"/>
            <a:ext cx="3352800" cy="1031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10000"/>
              </a:spcBef>
            </a:pPr>
            <a:r>
              <a:rPr lang="zh-CN" altLang="en-US" sz="2800" i="0">
                <a:effectLst>
                  <a:outerShdw blurRad="38100" dist="38100" dir="2700000" algn="tl">
                    <a:srgbClr val="DDDDDD"/>
                  </a:outerShdw>
                </a:effectLst>
              </a:rPr>
              <a:t>当 </a:t>
            </a:r>
            <a:r>
              <a:rPr lang="en-US" altLang="zh-CN" sz="2800">
                <a:effectLst>
                  <a:outerShdw blurRad="38100" dist="38100" dir="2700000" algn="tl">
                    <a:srgbClr val="DDDDDD"/>
                  </a:outerShdw>
                </a:effectLst>
              </a:rPr>
              <a:t>u</a:t>
            </a:r>
            <a:r>
              <a:rPr lang="en-US" altLang="zh-CN" sz="2800" i="0" baseline="-25000">
                <a:effectLst>
                  <a:outerShdw blurRad="38100" dist="38100" dir="2700000" algn="tl">
                    <a:srgbClr val="DDDDDD"/>
                  </a:outerShdw>
                </a:effectLst>
              </a:rPr>
              <a:t>o</a:t>
            </a:r>
            <a:r>
              <a:rPr lang="en-US" altLang="zh-CN" sz="2800" baseline="-25000">
                <a:effectLst>
                  <a:outerShdw blurRad="38100" dist="38100" dir="2700000" algn="tl">
                    <a:srgbClr val="DDDDDD"/>
                  </a:outerShdw>
                </a:effectLst>
              </a:rPr>
              <a:t> </a:t>
            </a:r>
            <a:r>
              <a:rPr lang="en-US" altLang="zh-CN" sz="2800" i="0">
                <a:effectLst>
                  <a:outerShdw blurRad="38100" dist="38100" dir="2700000" algn="tl">
                    <a:srgbClr val="DDDDDD"/>
                  </a:outerShdw>
                </a:effectLst>
              </a:rPr>
              <a:t>= +</a:t>
            </a:r>
            <a:r>
              <a:rPr lang="en-US" altLang="zh-CN" sz="2800">
                <a:effectLst>
                  <a:outerShdw blurRad="38100" dist="38100" dir="2700000" algn="tl">
                    <a:srgbClr val="DDDDDD"/>
                  </a:outerShdw>
                </a:effectLst>
              </a:rPr>
              <a:t>U</a:t>
            </a:r>
            <a:r>
              <a:rPr lang="en-US" altLang="zh-CN" sz="2800" i="0" baseline="-25000">
                <a:effectLst>
                  <a:outerShdw blurRad="38100" dist="38100" dir="2700000" algn="tl">
                    <a:srgbClr val="DDDDDD"/>
                  </a:outerShdw>
                </a:effectLst>
              </a:rPr>
              <a:t>o</a:t>
            </a:r>
            <a:r>
              <a:rPr lang="en-US" altLang="zh-CN" sz="2800" i="0" baseline="-25000">
                <a:effectLst>
                  <a:outerShdw blurRad="38100" dist="38100" dir="2700000" algn="tl">
                    <a:srgbClr val="DDDDDD"/>
                  </a:outerShdw>
                </a:effectLst>
                <a:ea typeface="楷体_GB2312" charset="0"/>
                <a:cs typeface="楷体_GB2312" charset="0"/>
              </a:rPr>
              <a:t>(sat)</a:t>
            </a:r>
            <a:r>
              <a:rPr lang="zh-CN" altLang="en-US" sz="2800" i="0">
                <a:effectLst>
                  <a:outerShdw blurRad="38100" dist="38100" dir="2700000" algn="tl">
                    <a:srgbClr val="DDDDDD"/>
                  </a:outerShdw>
                </a:effectLst>
              </a:rPr>
              <a:t>时，</a:t>
            </a:r>
            <a:r>
              <a:rPr lang="zh-CN" altLang="en-US" sz="2800" i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电容充电， </a:t>
            </a:r>
            <a:r>
              <a:rPr lang="en-US" altLang="zh-CN" sz="2800">
                <a:solidFill>
                  <a:srgbClr val="003399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u</a:t>
            </a:r>
            <a:r>
              <a:rPr lang="en-US" altLang="zh-CN" sz="2800" baseline="-25000">
                <a:solidFill>
                  <a:srgbClr val="003399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C</a:t>
            </a:r>
            <a:r>
              <a:rPr lang="zh-CN" altLang="en-US" sz="2800" i="0">
                <a:solidFill>
                  <a:srgbClr val="003399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上升，</a:t>
            </a:r>
          </a:p>
        </p:txBody>
      </p:sp>
      <p:graphicFrame>
        <p:nvGraphicFramePr>
          <p:cNvPr id="110595" name="Object 3"/>
          <p:cNvGraphicFramePr>
            <a:graphicFrameLocks noChangeAspect="1"/>
          </p:cNvGraphicFramePr>
          <p:nvPr/>
        </p:nvGraphicFramePr>
        <p:xfrm>
          <a:off x="1020763" y="1674813"/>
          <a:ext cx="3471862" cy="1068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35" name="Equation" r:id="rId4" imgW="1803400" imgH="431800" progId="Equation.3">
                  <p:embed/>
                </p:oleObj>
              </mc:Choice>
              <mc:Fallback>
                <p:oleObj name="Equation" r:id="rId4" imgW="1803400" imgH="431800" progId="Equation.3">
                  <p:embed/>
                  <p:pic>
                    <p:nvPicPr>
                      <p:cNvPr id="0" name="图片 861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0763" y="1674813"/>
                        <a:ext cx="3471862" cy="1068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596" name="Object 4"/>
          <p:cNvGraphicFramePr>
            <a:graphicFrameLocks noChangeAspect="1"/>
          </p:cNvGraphicFramePr>
          <p:nvPr/>
        </p:nvGraphicFramePr>
        <p:xfrm>
          <a:off x="852488" y="3806825"/>
          <a:ext cx="4237037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36" name="公式" r:id="rId6" imgW="2120900" imgH="431800" progId="Equation.3">
                  <p:embed/>
                </p:oleObj>
              </mc:Choice>
              <mc:Fallback>
                <p:oleObj name="公式" r:id="rId6" imgW="2120900" imgH="431800" progId="Equation.3">
                  <p:embed/>
                  <p:pic>
                    <p:nvPicPr>
                      <p:cNvPr id="0" name="图片 861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488" y="3806825"/>
                        <a:ext cx="4237037" cy="1095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597" name="Text Box 5"/>
          <p:cNvSpPr txBox="1">
            <a:spLocks noChangeArrowheads="1"/>
          </p:cNvSpPr>
          <p:nvPr/>
        </p:nvSpPr>
        <p:spPr bwMode="auto">
          <a:xfrm>
            <a:off x="762000" y="3367088"/>
            <a:ext cx="3810000" cy="5191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2800" i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电容放电，</a:t>
            </a:r>
            <a:r>
              <a:rPr lang="zh-CN" altLang="en-US" sz="2800" i="0">
                <a:effectLst>
                  <a:outerShdw blurRad="38100" dist="38100" dir="2700000" algn="tl">
                    <a:srgbClr val="DDDDDD"/>
                  </a:outerShdw>
                </a:effectLst>
              </a:rPr>
              <a:t> </a:t>
            </a:r>
            <a:r>
              <a:rPr lang="en-US" altLang="zh-CN" sz="2800">
                <a:effectLst>
                  <a:outerShdw blurRad="38100" dist="38100" dir="2700000" algn="tl">
                    <a:srgbClr val="DDDDDD"/>
                  </a:outerShdw>
                </a:effectLst>
              </a:rPr>
              <a:t>u</a:t>
            </a:r>
            <a:r>
              <a:rPr lang="en-US" altLang="zh-CN" sz="2800" baseline="-25000">
                <a:effectLst>
                  <a:outerShdw blurRad="38100" dist="38100" dir="2700000" algn="tl">
                    <a:srgbClr val="DDDDDD"/>
                  </a:outerShdw>
                </a:effectLst>
              </a:rPr>
              <a:t>C</a:t>
            </a:r>
            <a:r>
              <a:rPr lang="zh-CN" altLang="en-US" sz="2800" i="0">
                <a:effectLst>
                  <a:outerShdw blurRad="38100" dist="38100" dir="2700000" algn="tl">
                    <a:srgbClr val="DDDDDD"/>
                  </a:outerShdw>
                </a:effectLst>
              </a:rPr>
              <a:t>下降，</a:t>
            </a:r>
          </a:p>
        </p:txBody>
      </p:sp>
      <p:sp>
        <p:nvSpPr>
          <p:cNvPr id="110598" name="AutoShape 6"/>
          <p:cNvSpPr>
            <a:spLocks noChangeArrowheads="1"/>
          </p:cNvSpPr>
          <p:nvPr/>
        </p:nvSpPr>
        <p:spPr bwMode="auto">
          <a:xfrm rot="10800000">
            <a:off x="381000" y="1219200"/>
            <a:ext cx="304800" cy="4343400"/>
          </a:xfrm>
          <a:prstGeom prst="curvedLeftArrow">
            <a:avLst>
              <a:gd name="adj1" fmla="val 285000"/>
              <a:gd name="adj2" fmla="val 570000"/>
              <a:gd name="adj3" fmla="val 33333"/>
            </a:avLst>
          </a:prstGeom>
          <a:gradFill rotWithShape="0">
            <a:gsLst>
              <a:gs pos="0">
                <a:srgbClr val="CC0000"/>
              </a:gs>
              <a:gs pos="100000">
                <a:srgbClr val="006600"/>
              </a:gs>
            </a:gsLst>
            <a:lin ang="0" scaled="1"/>
          </a:gradFill>
          <a:ln w="9525">
            <a:solidFill>
              <a:srgbClr val="003399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latin typeface="Times New Roman" panose="02020603050405020304" charset="0"/>
            </a:endParaRPr>
          </a:p>
        </p:txBody>
      </p:sp>
      <p:sp>
        <p:nvSpPr>
          <p:cNvPr id="110599" name="Text Box 7"/>
          <p:cNvSpPr txBox="1">
            <a:spLocks noChangeArrowheads="1"/>
          </p:cNvSpPr>
          <p:nvPr/>
        </p:nvSpPr>
        <p:spPr bwMode="auto">
          <a:xfrm>
            <a:off x="685800" y="2667000"/>
            <a:ext cx="5257800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i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当</a:t>
            </a:r>
            <a:r>
              <a:rPr lang="en-US" altLang="zh-CN" sz="28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u</a:t>
            </a:r>
            <a:r>
              <a:rPr lang="en-US" altLang="zh-CN" sz="2800" i="0" baseline="-250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C</a:t>
            </a:r>
            <a:r>
              <a:rPr lang="en-US" altLang="zh-CN" sz="28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= U</a:t>
            </a:r>
            <a:r>
              <a:rPr lang="en-US" altLang="zh-CN" sz="2800" i="0" baseline="-250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R</a:t>
            </a:r>
            <a:r>
              <a:rPr lang="en-US" altLang="zh-CN" sz="2800" baseline="-250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</a:t>
            </a:r>
            <a:r>
              <a:rPr lang="zh-CN" altLang="en-US" sz="2800" i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时，</a:t>
            </a:r>
            <a:r>
              <a:rPr lang="en-US" altLang="zh-CN" sz="28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u</a:t>
            </a:r>
            <a:r>
              <a:rPr lang="en-US" altLang="zh-CN" sz="2800" i="0" baseline="-250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o</a:t>
            </a:r>
            <a:r>
              <a:rPr lang="en-US" altLang="zh-CN" sz="2800" i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</a:t>
            </a:r>
            <a:r>
              <a:rPr lang="zh-CN" altLang="en-US" sz="2800" i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跳变成 </a:t>
            </a:r>
            <a:r>
              <a:rPr lang="en-US" altLang="zh-CN" sz="2800" i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–</a:t>
            </a:r>
            <a:r>
              <a:rPr lang="en-US" altLang="zh-CN" sz="28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U</a:t>
            </a:r>
            <a:r>
              <a:rPr lang="en-US" altLang="zh-CN" sz="2800" i="0" baseline="-250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o</a:t>
            </a:r>
            <a:r>
              <a:rPr lang="en-US" altLang="zh-CN" sz="2800" i="0" baseline="-250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楷体_GB2312" charset="0"/>
                <a:cs typeface="楷体_GB2312" charset="0"/>
              </a:rPr>
              <a:t>(sat)</a:t>
            </a:r>
          </a:p>
        </p:txBody>
      </p:sp>
      <p:sp>
        <p:nvSpPr>
          <p:cNvPr id="110600" name="Text Box 8"/>
          <p:cNvSpPr txBox="1">
            <a:spLocks noChangeArrowheads="1"/>
          </p:cNvSpPr>
          <p:nvPr/>
        </p:nvSpPr>
        <p:spPr bwMode="auto">
          <a:xfrm>
            <a:off x="762000" y="4911725"/>
            <a:ext cx="4953000" cy="1031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2800" i="0">
                <a:effectLst>
                  <a:outerShdw blurRad="38100" dist="38100" dir="2700000" algn="tl">
                    <a:srgbClr val="DDDDDD"/>
                  </a:outerShdw>
                </a:effectLst>
              </a:rPr>
              <a:t>当 </a:t>
            </a:r>
            <a:r>
              <a:rPr lang="en-US" altLang="zh-CN" sz="2800">
                <a:effectLst>
                  <a:outerShdw blurRad="38100" dist="38100" dir="2700000" algn="tl">
                    <a:srgbClr val="DDDDDD"/>
                  </a:outerShdw>
                </a:effectLst>
              </a:rPr>
              <a:t>u</a:t>
            </a:r>
            <a:r>
              <a:rPr lang="en-US" altLang="zh-CN" sz="2800" i="0" baseline="-25000">
                <a:effectLst>
                  <a:outerShdw blurRad="38100" dist="38100" dir="2700000" algn="tl">
                    <a:srgbClr val="DDDDDD"/>
                  </a:outerShdw>
                </a:effectLst>
              </a:rPr>
              <a:t>C</a:t>
            </a:r>
            <a:r>
              <a:rPr lang="en-US" altLang="zh-CN" sz="2800">
                <a:effectLst>
                  <a:outerShdw blurRad="38100" dist="38100" dir="2700000" algn="tl">
                    <a:srgbClr val="DDDDDD"/>
                  </a:outerShdw>
                </a:effectLst>
              </a:rPr>
              <a:t>= –U</a:t>
            </a:r>
            <a:r>
              <a:rPr lang="en-US" altLang="zh-CN" sz="2800" i="0" baseline="-25000">
                <a:effectLst>
                  <a:outerShdw blurRad="38100" dist="38100" dir="2700000" algn="tl">
                    <a:srgbClr val="DDDDDD"/>
                  </a:outerShdw>
                </a:effectLst>
              </a:rPr>
              <a:t>R</a:t>
            </a:r>
            <a:r>
              <a:rPr lang="en-US" altLang="zh-CN" sz="2800">
                <a:effectLst>
                  <a:outerShdw blurRad="38100" dist="38100" dir="2700000" algn="tl">
                    <a:srgbClr val="DDDDDD"/>
                  </a:outerShdw>
                </a:effectLst>
              </a:rPr>
              <a:t> </a:t>
            </a:r>
            <a:r>
              <a:rPr lang="zh-CN" altLang="en-US" sz="2800" i="0">
                <a:effectLst>
                  <a:outerShdw blurRad="38100" dist="38100" dir="2700000" algn="tl">
                    <a:srgbClr val="DDDDDD"/>
                  </a:outerShdw>
                </a:effectLst>
              </a:rPr>
              <a:t>时，</a:t>
            </a:r>
            <a:r>
              <a:rPr lang="en-US" altLang="zh-CN" sz="2800">
                <a:effectLst>
                  <a:outerShdw blurRad="38100" dist="38100" dir="2700000" algn="tl">
                    <a:srgbClr val="DDDDDD"/>
                  </a:outerShdw>
                </a:effectLst>
              </a:rPr>
              <a:t>u</a:t>
            </a:r>
            <a:r>
              <a:rPr lang="en-US" altLang="zh-CN" sz="2800" i="0" baseline="-25000">
                <a:effectLst>
                  <a:outerShdw blurRad="38100" dist="38100" dir="2700000" algn="tl">
                    <a:srgbClr val="DDDDDD"/>
                  </a:outerShdw>
                </a:effectLst>
              </a:rPr>
              <a:t>o</a:t>
            </a:r>
            <a:r>
              <a:rPr lang="en-US" altLang="zh-CN" sz="2800" i="0">
                <a:effectLst>
                  <a:outerShdw blurRad="38100" dist="38100" dir="2700000" algn="tl">
                    <a:srgbClr val="DDDDDD"/>
                  </a:outerShdw>
                </a:effectLst>
              </a:rPr>
              <a:t> </a:t>
            </a:r>
            <a:r>
              <a:rPr lang="zh-CN" altLang="en-US" sz="2800" i="0">
                <a:effectLst>
                  <a:outerShdw blurRad="38100" dist="38100" dir="2700000" algn="tl">
                    <a:srgbClr val="DDDDDD"/>
                  </a:outerShdw>
                </a:effectLst>
              </a:rPr>
              <a:t>跳变成 </a:t>
            </a:r>
          </a:p>
          <a:p>
            <a:pPr eaLnBrk="1" hangingPunct="1">
              <a:spcBef>
                <a:spcPct val="20000"/>
              </a:spcBef>
            </a:pPr>
            <a:r>
              <a:rPr lang="zh-CN" altLang="en-US" sz="2800" i="0">
                <a:effectLst>
                  <a:outerShdw blurRad="38100" dist="38100" dir="2700000" algn="tl">
                    <a:srgbClr val="DDDDDD"/>
                  </a:outerShdw>
                </a:effectLst>
              </a:rPr>
              <a:t> </a:t>
            </a:r>
            <a:r>
              <a:rPr lang="en-US" altLang="zh-CN" sz="2800" i="0">
                <a:effectLst>
                  <a:outerShdw blurRad="38100" dist="38100" dir="2700000" algn="tl">
                    <a:srgbClr val="DDDDDD"/>
                  </a:outerShdw>
                </a:effectLst>
              </a:rPr>
              <a:t>+</a:t>
            </a:r>
            <a:r>
              <a:rPr lang="en-US" altLang="zh-CN" sz="2800">
                <a:effectLst>
                  <a:outerShdw blurRad="38100" dist="38100" dir="2700000" algn="tl">
                    <a:srgbClr val="DDDDDD"/>
                  </a:outerShdw>
                </a:effectLst>
              </a:rPr>
              <a:t>U</a:t>
            </a:r>
            <a:r>
              <a:rPr lang="en-US" altLang="zh-CN" sz="2800" i="0" baseline="-25000">
                <a:effectLst>
                  <a:outerShdw blurRad="38100" dist="38100" dir="2700000" algn="tl">
                    <a:srgbClr val="DDDDDD"/>
                  </a:outerShdw>
                </a:effectLst>
              </a:rPr>
              <a:t>o</a:t>
            </a:r>
            <a:r>
              <a:rPr lang="en-US" altLang="zh-CN" sz="2800" i="0" baseline="-25000">
                <a:effectLst>
                  <a:outerShdw blurRad="38100" dist="38100" dir="2700000" algn="tl">
                    <a:srgbClr val="DDDDDD"/>
                  </a:outerShdw>
                </a:effectLst>
                <a:ea typeface="楷体_GB2312" charset="0"/>
                <a:cs typeface="楷体_GB2312" charset="0"/>
              </a:rPr>
              <a:t>(sat)</a:t>
            </a:r>
            <a:r>
              <a:rPr lang="en-US" altLang="zh-CN" sz="2800" i="0" baseline="-25000">
                <a:effectLst>
                  <a:outerShdw blurRad="38100" dist="38100" dir="2700000" algn="tl">
                    <a:srgbClr val="DDDDDD"/>
                  </a:outerShdw>
                </a:effectLst>
              </a:rPr>
              <a:t> </a:t>
            </a:r>
            <a:r>
              <a:rPr lang="zh-CN" altLang="en-US" sz="2800" i="0">
                <a:effectLst>
                  <a:outerShdw blurRad="38100" dist="38100" dir="2700000" algn="tl">
                    <a:srgbClr val="DDDDDD"/>
                  </a:outerShdw>
                </a:effectLst>
              </a:rPr>
              <a:t>，电容又重新充电。</a:t>
            </a:r>
          </a:p>
        </p:txBody>
      </p:sp>
      <p:sp>
        <p:nvSpPr>
          <p:cNvPr id="110601" name="Text Box 9"/>
          <p:cNvSpPr txBox="1">
            <a:spLocks noChangeArrowheads="1"/>
          </p:cNvSpPr>
          <p:nvPr/>
        </p:nvSpPr>
        <p:spPr bwMode="auto">
          <a:xfrm>
            <a:off x="6248400" y="3200400"/>
            <a:ext cx="838200" cy="457200"/>
          </a:xfrm>
          <a:prstGeom prst="rect">
            <a:avLst/>
          </a:prstGeom>
          <a:noFill/>
          <a:ln w="38100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i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放电</a:t>
            </a:r>
          </a:p>
        </p:txBody>
      </p:sp>
      <p:sp>
        <p:nvSpPr>
          <p:cNvPr id="110605" name="Rectangle 1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09600" y="304800"/>
            <a:ext cx="2743200" cy="457200"/>
          </a:xfrm>
          <a:ln>
            <a:miter lim="800000"/>
          </a:ln>
        </p:spPr>
        <p:txBody>
          <a:bodyPr vert="horz" wrap="square" lIns="91440" tIns="45720" rIns="91440" bIns="45720" numCol="1" anchor="t" anchorCtr="0" compatLnSpc="1">
            <a:normAutofit fontScale="92500" lnSpcReduction="10000"/>
          </a:bodyPr>
          <a:lstStyle/>
          <a:p>
            <a:pPr algn="l" eaLnBrk="1" hangingPunct="1">
              <a:defRPr/>
            </a:pPr>
            <a:r>
              <a:rPr lang="en-US" altLang="zh-CN" sz="2800" b="1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2.  </a:t>
            </a:r>
            <a:r>
              <a:rPr lang="zh-CN" altLang="en-US" sz="2800" b="1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工作原理</a:t>
            </a:r>
            <a:endParaRPr lang="zh-CN" altLang="en-US" smtClean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cs typeface="+mn-cs"/>
            </a:endParaRPr>
          </a:p>
        </p:txBody>
      </p:sp>
      <p:sp>
        <p:nvSpPr>
          <p:cNvPr id="110606" name="Line 14"/>
          <p:cNvSpPr>
            <a:spLocks noChangeShapeType="1"/>
          </p:cNvSpPr>
          <p:nvPr/>
        </p:nvSpPr>
        <p:spPr bwMode="auto">
          <a:xfrm>
            <a:off x="5616575" y="3733800"/>
            <a:ext cx="2397125" cy="0"/>
          </a:xfrm>
          <a:prstGeom prst="line">
            <a:avLst/>
          </a:prstGeom>
          <a:noFill/>
          <a:ln w="38100">
            <a:solidFill>
              <a:srgbClr val="000099"/>
            </a:solidFill>
            <a:prstDash val="dash"/>
            <a:round/>
          </a:ln>
        </p:spPr>
        <p:txBody>
          <a:bodyPr wrap="none" anchor="ctr"/>
          <a:lstStyle/>
          <a:p>
            <a:endParaRPr lang="zh-CN" altLang="en-US">
              <a:latin typeface="Times New Roman" panose="02020603050405020304" charset="0"/>
            </a:endParaRPr>
          </a:p>
        </p:txBody>
      </p:sp>
      <p:sp>
        <p:nvSpPr>
          <p:cNvPr id="110607" name="Line 15"/>
          <p:cNvSpPr>
            <a:spLocks noChangeShapeType="1"/>
          </p:cNvSpPr>
          <p:nvPr/>
        </p:nvSpPr>
        <p:spPr bwMode="auto">
          <a:xfrm>
            <a:off x="8001000" y="3733800"/>
            <a:ext cx="0" cy="1066800"/>
          </a:xfrm>
          <a:prstGeom prst="line">
            <a:avLst/>
          </a:prstGeom>
          <a:noFill/>
          <a:ln w="38100">
            <a:solidFill>
              <a:srgbClr val="000099"/>
            </a:solidFill>
            <a:prstDash val="dash"/>
            <a:round/>
            <a:tailEnd type="triangle" w="med" len="med"/>
          </a:ln>
        </p:spPr>
        <p:txBody>
          <a:bodyPr wrap="none" anchor="ctr"/>
          <a:lstStyle/>
          <a:p>
            <a:endParaRPr lang="zh-CN" altLang="en-US">
              <a:latin typeface="Times New Roman" panose="02020603050405020304" charset="0"/>
            </a:endParaRPr>
          </a:p>
        </p:txBody>
      </p:sp>
      <p:grpSp>
        <p:nvGrpSpPr>
          <p:cNvPr id="83981" name="Group 16"/>
          <p:cNvGrpSpPr/>
          <p:nvPr/>
        </p:nvGrpSpPr>
        <p:grpSpPr bwMode="auto">
          <a:xfrm>
            <a:off x="5486400" y="90488"/>
            <a:ext cx="3276600" cy="3109912"/>
            <a:chOff x="3456" y="288"/>
            <a:chExt cx="2064" cy="1959"/>
          </a:xfrm>
        </p:grpSpPr>
        <p:grpSp>
          <p:nvGrpSpPr>
            <p:cNvPr id="84036" name="Group 17"/>
            <p:cNvGrpSpPr/>
            <p:nvPr/>
          </p:nvGrpSpPr>
          <p:grpSpPr bwMode="auto">
            <a:xfrm>
              <a:off x="3456" y="384"/>
              <a:ext cx="1449" cy="1008"/>
              <a:chOff x="3456" y="384"/>
              <a:chExt cx="1449" cy="1008"/>
            </a:xfrm>
          </p:grpSpPr>
          <p:sp>
            <p:nvSpPr>
              <p:cNvPr id="84080" name="Line 18"/>
              <p:cNvSpPr>
                <a:spLocks noChangeShapeType="1"/>
              </p:cNvSpPr>
              <p:nvPr/>
            </p:nvSpPr>
            <p:spPr bwMode="auto">
              <a:xfrm flipH="1">
                <a:off x="3811" y="789"/>
                <a:ext cx="499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84081" name="Line 19"/>
              <p:cNvSpPr>
                <a:spLocks noChangeShapeType="1"/>
              </p:cNvSpPr>
              <p:nvPr/>
            </p:nvSpPr>
            <p:spPr bwMode="auto">
              <a:xfrm>
                <a:off x="4656" y="789"/>
                <a:ext cx="249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84082" name="Rectangle 20"/>
              <p:cNvSpPr>
                <a:spLocks noChangeArrowheads="1"/>
              </p:cNvSpPr>
              <p:nvPr/>
            </p:nvSpPr>
            <p:spPr bwMode="auto">
              <a:xfrm>
                <a:off x="4300" y="735"/>
                <a:ext cx="356" cy="10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110613" name="Rectangle 21"/>
              <p:cNvSpPr>
                <a:spLocks noChangeArrowheads="1"/>
              </p:cNvSpPr>
              <p:nvPr/>
            </p:nvSpPr>
            <p:spPr bwMode="auto">
              <a:xfrm>
                <a:off x="4285" y="406"/>
                <a:ext cx="419" cy="327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800" b="1" i="1" dirty="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panose="02020603050405020304"/>
                    <a:cs typeface="Times New Roman" panose="02020603050405020304"/>
                  </a:rPr>
                  <a:t>R</a:t>
                </a:r>
                <a:r>
                  <a:rPr lang="en-US" altLang="zh-CN" sz="2800" b="1" i="1" baseline="-25000" dirty="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panose="02020603050405020304"/>
                    <a:cs typeface="Times New Roman" panose="02020603050405020304"/>
                  </a:rPr>
                  <a:t>F</a:t>
                </a:r>
              </a:p>
            </p:txBody>
          </p:sp>
          <p:sp>
            <p:nvSpPr>
              <p:cNvPr id="84084" name="Line 22"/>
              <p:cNvSpPr>
                <a:spLocks noChangeShapeType="1"/>
              </p:cNvSpPr>
              <p:nvPr/>
            </p:nvSpPr>
            <p:spPr bwMode="auto">
              <a:xfrm flipV="1">
                <a:off x="4900" y="789"/>
                <a:ext cx="0" cy="60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84085" name="Line 23"/>
              <p:cNvSpPr>
                <a:spLocks noChangeShapeType="1"/>
              </p:cNvSpPr>
              <p:nvPr/>
            </p:nvSpPr>
            <p:spPr bwMode="auto">
              <a:xfrm flipV="1">
                <a:off x="4080" y="786"/>
                <a:ext cx="0" cy="4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84086" name="Line 24"/>
              <p:cNvSpPr>
                <a:spLocks noChangeShapeType="1"/>
              </p:cNvSpPr>
              <p:nvPr/>
            </p:nvSpPr>
            <p:spPr bwMode="auto">
              <a:xfrm>
                <a:off x="3811" y="680"/>
                <a:ext cx="0" cy="21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84087" name="Line 25"/>
              <p:cNvSpPr>
                <a:spLocks noChangeShapeType="1"/>
              </p:cNvSpPr>
              <p:nvPr/>
            </p:nvSpPr>
            <p:spPr bwMode="auto">
              <a:xfrm flipV="1">
                <a:off x="3710" y="680"/>
                <a:ext cx="0" cy="21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84088" name="Line 26"/>
              <p:cNvSpPr>
                <a:spLocks noChangeShapeType="1"/>
              </p:cNvSpPr>
              <p:nvPr/>
            </p:nvSpPr>
            <p:spPr bwMode="auto">
              <a:xfrm flipH="1">
                <a:off x="3456" y="789"/>
                <a:ext cx="25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84089" name="Line 27"/>
              <p:cNvSpPr>
                <a:spLocks noChangeShapeType="1"/>
              </p:cNvSpPr>
              <p:nvPr/>
            </p:nvSpPr>
            <p:spPr bwMode="auto">
              <a:xfrm>
                <a:off x="3456" y="680"/>
                <a:ext cx="0" cy="21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110620" name="Text Box 28"/>
              <p:cNvSpPr txBox="1">
                <a:spLocks noChangeArrowheads="1"/>
              </p:cNvSpPr>
              <p:nvPr/>
            </p:nvSpPr>
            <p:spPr bwMode="auto">
              <a:xfrm>
                <a:off x="3625" y="384"/>
                <a:ext cx="407" cy="327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C</a:t>
                </a:r>
                <a:endParaRPr lang="en-US" altLang="zh-CN" sz="2800" i="0">
                  <a:effectLst>
                    <a:outerShdw blurRad="38100" dist="38100" dir="2700000" algn="tl">
                      <a:srgbClr val="DDDDDD"/>
                    </a:outerShdw>
                  </a:effectLst>
                </a:endParaRPr>
              </a:p>
            </p:txBody>
          </p:sp>
        </p:grpSp>
        <p:grpSp>
          <p:nvGrpSpPr>
            <p:cNvPr id="84037" name="Group 29"/>
            <p:cNvGrpSpPr/>
            <p:nvPr/>
          </p:nvGrpSpPr>
          <p:grpSpPr bwMode="auto">
            <a:xfrm>
              <a:off x="3504" y="672"/>
              <a:ext cx="532" cy="457"/>
              <a:chOff x="3072" y="1248"/>
              <a:chExt cx="532" cy="457"/>
            </a:xfrm>
          </p:grpSpPr>
          <p:sp>
            <p:nvSpPr>
              <p:cNvPr id="110622" name="Text Box 30"/>
              <p:cNvSpPr txBox="1">
                <a:spLocks noChangeArrowheads="1"/>
              </p:cNvSpPr>
              <p:nvPr/>
            </p:nvSpPr>
            <p:spPr bwMode="auto">
              <a:xfrm>
                <a:off x="3168" y="1378"/>
                <a:ext cx="384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u</a:t>
                </a:r>
                <a:r>
                  <a:rPr lang="en-US" altLang="zh-CN" sz="2800" i="0" baseline="-250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C</a:t>
                </a:r>
                <a:endParaRPr lang="en-US" altLang="zh-CN" sz="2800" b="0" i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endParaRPr>
              </a:p>
            </p:txBody>
          </p:sp>
          <p:sp>
            <p:nvSpPr>
              <p:cNvPr id="110623" name="Rectangle 31"/>
              <p:cNvSpPr>
                <a:spLocks noChangeArrowheads="1"/>
              </p:cNvSpPr>
              <p:nvPr/>
            </p:nvSpPr>
            <p:spPr bwMode="auto">
              <a:xfrm>
                <a:off x="3360" y="1248"/>
                <a:ext cx="244" cy="38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2800" i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panose="02020603050405020304" charset="0"/>
                  </a:rPr>
                  <a:t>+</a:t>
                </a:r>
              </a:p>
            </p:txBody>
          </p:sp>
          <p:sp>
            <p:nvSpPr>
              <p:cNvPr id="110624" name="Rectangle 32"/>
              <p:cNvSpPr>
                <a:spLocks noChangeArrowheads="1"/>
              </p:cNvSpPr>
              <p:nvPr/>
            </p:nvSpPr>
            <p:spPr bwMode="auto">
              <a:xfrm>
                <a:off x="3072" y="1248"/>
                <a:ext cx="228" cy="38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2800" i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panose="02020603050405020304" charset="0"/>
                  </a:rPr>
                  <a:t>–</a:t>
                </a:r>
              </a:p>
            </p:txBody>
          </p:sp>
        </p:grpSp>
        <p:grpSp>
          <p:nvGrpSpPr>
            <p:cNvPr id="84038" name="Group 33"/>
            <p:cNvGrpSpPr/>
            <p:nvPr/>
          </p:nvGrpSpPr>
          <p:grpSpPr bwMode="auto">
            <a:xfrm>
              <a:off x="3555" y="1001"/>
              <a:ext cx="1965" cy="1246"/>
              <a:chOff x="3363" y="1673"/>
              <a:chExt cx="1965" cy="1246"/>
            </a:xfrm>
          </p:grpSpPr>
          <p:sp>
            <p:nvSpPr>
              <p:cNvPr id="84047" name="Rectangle 34"/>
              <p:cNvSpPr>
                <a:spLocks noChangeArrowheads="1"/>
              </p:cNvSpPr>
              <p:nvPr/>
            </p:nvSpPr>
            <p:spPr bwMode="auto">
              <a:xfrm rot="10800000">
                <a:off x="4222" y="2544"/>
                <a:ext cx="245" cy="9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84048" name="Line 35"/>
              <p:cNvSpPr>
                <a:spLocks noChangeShapeType="1"/>
              </p:cNvSpPr>
              <p:nvPr/>
            </p:nvSpPr>
            <p:spPr bwMode="auto">
              <a:xfrm>
                <a:off x="3987" y="2208"/>
                <a:ext cx="0" cy="39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84049" name="Line 36"/>
              <p:cNvSpPr>
                <a:spLocks noChangeShapeType="1"/>
              </p:cNvSpPr>
              <p:nvPr/>
            </p:nvSpPr>
            <p:spPr bwMode="auto">
              <a:xfrm>
                <a:off x="3987" y="2584"/>
                <a:ext cx="243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84050" name="Line 37"/>
              <p:cNvSpPr>
                <a:spLocks noChangeShapeType="1"/>
              </p:cNvSpPr>
              <p:nvPr/>
            </p:nvSpPr>
            <p:spPr bwMode="auto">
              <a:xfrm>
                <a:off x="4463" y="2584"/>
                <a:ext cx="247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84051" name="Line 38"/>
              <p:cNvSpPr>
                <a:spLocks noChangeShapeType="1"/>
              </p:cNvSpPr>
              <p:nvPr/>
            </p:nvSpPr>
            <p:spPr bwMode="auto">
              <a:xfrm flipV="1">
                <a:off x="4707" y="2046"/>
                <a:ext cx="0" cy="56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110631" name="Text Box 39"/>
              <p:cNvSpPr txBox="1">
                <a:spLocks noChangeArrowheads="1"/>
              </p:cNvSpPr>
              <p:nvPr/>
            </p:nvSpPr>
            <p:spPr bwMode="auto">
              <a:xfrm>
                <a:off x="4179" y="2592"/>
                <a:ext cx="528" cy="327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R</a:t>
                </a:r>
                <a:r>
                  <a:rPr lang="en-US" altLang="zh-CN" sz="2800" i="0" baseline="-25000"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1</a:t>
                </a:r>
                <a:endParaRPr lang="en-US" altLang="zh-CN" sz="2800" b="0" i="0">
                  <a:effectLst>
                    <a:outerShdw blurRad="38100" dist="38100" dir="2700000" algn="tl">
                      <a:srgbClr val="DDDDDD"/>
                    </a:outerShdw>
                  </a:effectLst>
                </a:endParaRPr>
              </a:p>
            </p:txBody>
          </p:sp>
          <p:sp>
            <p:nvSpPr>
              <p:cNvPr id="110632" name="Rectangle 40"/>
              <p:cNvSpPr>
                <a:spLocks noChangeArrowheads="1"/>
              </p:cNvSpPr>
              <p:nvPr/>
            </p:nvSpPr>
            <p:spPr bwMode="auto">
              <a:xfrm>
                <a:off x="3603" y="2217"/>
                <a:ext cx="400" cy="3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 i="1" dirty="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panose="02020603050405020304"/>
                    <a:cs typeface="Times New Roman" panose="02020603050405020304"/>
                  </a:rPr>
                  <a:t>R</a:t>
                </a:r>
                <a:r>
                  <a:rPr lang="en-US" altLang="zh-CN" sz="2800" b="1" i="1" baseline="-25000" dirty="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panose="02020603050405020304"/>
                    <a:cs typeface="Times New Roman" panose="02020603050405020304"/>
                  </a:rPr>
                  <a:t>2</a:t>
                </a:r>
              </a:p>
            </p:txBody>
          </p:sp>
          <p:sp>
            <p:nvSpPr>
              <p:cNvPr id="110633" name="Text Box 41"/>
              <p:cNvSpPr txBox="1">
                <a:spLocks noChangeArrowheads="1"/>
              </p:cNvSpPr>
              <p:nvPr/>
            </p:nvSpPr>
            <p:spPr bwMode="auto">
              <a:xfrm>
                <a:off x="4896" y="2064"/>
                <a:ext cx="432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u</a:t>
                </a:r>
                <a:r>
                  <a:rPr lang="en-US" altLang="zh-CN" sz="2800" i="0" baseline="-250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o</a:t>
                </a:r>
                <a:endParaRPr lang="en-US" altLang="zh-CN" sz="2800" i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endParaRPr>
              </a:p>
            </p:txBody>
          </p:sp>
          <p:sp>
            <p:nvSpPr>
              <p:cNvPr id="84055" name="Rectangle 42"/>
              <p:cNvSpPr>
                <a:spLocks noChangeArrowheads="1"/>
              </p:cNvSpPr>
              <p:nvPr/>
            </p:nvSpPr>
            <p:spPr bwMode="auto">
              <a:xfrm>
                <a:off x="3633" y="2160"/>
                <a:ext cx="258" cy="7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84056" name="Line 43"/>
              <p:cNvSpPr>
                <a:spLocks noChangeShapeType="1"/>
              </p:cNvSpPr>
              <p:nvPr/>
            </p:nvSpPr>
            <p:spPr bwMode="auto">
              <a:xfrm flipH="1">
                <a:off x="3459" y="2208"/>
                <a:ext cx="1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84057" name="Rectangle 44" descr="40%"/>
              <p:cNvSpPr>
                <a:spLocks noChangeArrowheads="1"/>
              </p:cNvSpPr>
              <p:nvPr/>
            </p:nvSpPr>
            <p:spPr bwMode="auto">
              <a:xfrm>
                <a:off x="4081" y="1709"/>
                <a:ext cx="518" cy="61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110637" name="Text Box 45"/>
              <p:cNvSpPr txBox="1">
                <a:spLocks noChangeArrowheads="1"/>
              </p:cNvSpPr>
              <p:nvPr/>
            </p:nvSpPr>
            <p:spPr bwMode="auto">
              <a:xfrm>
                <a:off x="4074" y="2032"/>
                <a:ext cx="223" cy="327"/>
              </a:xfrm>
              <a:prstGeom prst="rect">
                <a:avLst/>
              </a:prstGeom>
              <a:noFill/>
              <a:ln w="28575">
                <a:noFill/>
                <a:miter lim="800000"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 i="0"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+</a:t>
                </a:r>
                <a:endParaRPr lang="en-US" altLang="zh-CN" sz="2800" b="0" i="0">
                  <a:effectLst>
                    <a:outerShdw blurRad="38100" dist="38100" dir="2700000" algn="tl">
                      <a:srgbClr val="DDDDDD"/>
                    </a:outerShdw>
                  </a:effectLst>
                </a:endParaRPr>
              </a:p>
            </p:txBody>
          </p:sp>
          <p:sp>
            <p:nvSpPr>
              <p:cNvPr id="110638" name="Text Box 46"/>
              <p:cNvSpPr txBox="1">
                <a:spLocks noChangeArrowheads="1"/>
              </p:cNvSpPr>
              <p:nvPr/>
            </p:nvSpPr>
            <p:spPr bwMode="auto">
              <a:xfrm>
                <a:off x="4392" y="1891"/>
                <a:ext cx="402" cy="327"/>
              </a:xfrm>
              <a:prstGeom prst="rect">
                <a:avLst/>
              </a:prstGeom>
              <a:noFill/>
              <a:ln w="28575">
                <a:noFill/>
                <a:miter lim="800000"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 i="0"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+</a:t>
                </a:r>
                <a:endParaRPr lang="en-US" altLang="zh-CN" sz="2800" b="0" i="0">
                  <a:effectLst>
                    <a:outerShdw blurRad="38100" dist="38100" dir="2700000" algn="tl">
                      <a:srgbClr val="DDDDDD"/>
                    </a:outerShdw>
                  </a:effectLst>
                </a:endParaRPr>
              </a:p>
            </p:txBody>
          </p:sp>
          <p:sp>
            <p:nvSpPr>
              <p:cNvPr id="110639" name="Text Box 47"/>
              <p:cNvSpPr txBox="1">
                <a:spLocks noChangeArrowheads="1"/>
              </p:cNvSpPr>
              <p:nvPr/>
            </p:nvSpPr>
            <p:spPr bwMode="auto">
              <a:xfrm>
                <a:off x="4291" y="1673"/>
                <a:ext cx="527" cy="288"/>
              </a:xfrm>
              <a:prstGeom prst="rect">
                <a:avLst/>
              </a:prstGeom>
              <a:noFill/>
              <a:ln w="28575">
                <a:noFill/>
                <a:miter lim="800000"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400" i="0">
                    <a:effectLst>
                      <a:outerShdw blurRad="38100" dist="38100" dir="2700000" algn="tl">
                        <a:srgbClr val="DDDDDD"/>
                      </a:outerShdw>
                    </a:effectLst>
                    <a:ea typeface="创艺简宋体" charset="0"/>
                    <a:cs typeface="创艺简宋体" charset="0"/>
                    <a:sym typeface="Symbol" panose="05050102010706020507" charset="0"/>
                  </a:rPr>
                  <a:t></a:t>
                </a:r>
                <a:endParaRPr lang="en-US" altLang="zh-CN" sz="2400" b="0" i="0">
                  <a:effectLst>
                    <a:outerShdw blurRad="38100" dist="38100" dir="2700000" algn="tl">
                      <a:srgbClr val="DDDDDD"/>
                    </a:outerShdw>
                  </a:effectLst>
                </a:endParaRPr>
              </a:p>
            </p:txBody>
          </p:sp>
          <p:sp>
            <p:nvSpPr>
              <p:cNvPr id="84061" name="Line 48"/>
              <p:cNvSpPr>
                <a:spLocks noChangeShapeType="1"/>
              </p:cNvSpPr>
              <p:nvPr/>
            </p:nvSpPr>
            <p:spPr bwMode="auto">
              <a:xfrm>
                <a:off x="3881" y="2199"/>
                <a:ext cx="199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84062" name="Line 49"/>
              <p:cNvSpPr>
                <a:spLocks noChangeShapeType="1"/>
              </p:cNvSpPr>
              <p:nvPr/>
            </p:nvSpPr>
            <p:spPr bwMode="auto">
              <a:xfrm>
                <a:off x="4599" y="2035"/>
                <a:ext cx="25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84063" name="Line 50"/>
              <p:cNvSpPr>
                <a:spLocks noChangeShapeType="1"/>
              </p:cNvSpPr>
              <p:nvPr/>
            </p:nvSpPr>
            <p:spPr bwMode="auto">
              <a:xfrm>
                <a:off x="3881" y="1940"/>
                <a:ext cx="199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110643" name="Text Box 51"/>
              <p:cNvSpPr txBox="1">
                <a:spLocks noChangeArrowheads="1"/>
              </p:cNvSpPr>
              <p:nvPr/>
            </p:nvSpPr>
            <p:spPr bwMode="auto">
              <a:xfrm>
                <a:off x="4081" y="1760"/>
                <a:ext cx="329" cy="327"/>
              </a:xfrm>
              <a:prstGeom prst="rect">
                <a:avLst/>
              </a:prstGeom>
              <a:noFill/>
              <a:ln w="28575">
                <a:noFill/>
                <a:miter lim="800000"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 i="0"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–</a:t>
                </a:r>
                <a:endParaRPr lang="en-US" altLang="zh-CN" sz="2800" b="0" i="0">
                  <a:effectLst>
                    <a:outerShdw blurRad="38100" dist="38100" dir="2700000" algn="tl">
                      <a:srgbClr val="DDDDDD"/>
                    </a:outerShdw>
                  </a:effectLst>
                </a:endParaRPr>
              </a:p>
            </p:txBody>
          </p:sp>
          <p:sp>
            <p:nvSpPr>
              <p:cNvPr id="110644" name="Text Box 52"/>
              <p:cNvSpPr txBox="1">
                <a:spLocks noChangeArrowheads="1"/>
              </p:cNvSpPr>
              <p:nvPr/>
            </p:nvSpPr>
            <p:spPr bwMode="auto">
              <a:xfrm rot="5400000">
                <a:off x="4149" y="1685"/>
                <a:ext cx="234" cy="28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none"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kumimoji="0" lang="en-US" altLang="zh-CN" sz="2400" i="0">
                    <a:effectLst>
                      <a:outerShdw blurRad="38100" dist="38100" dir="2700000" algn="tl">
                        <a:srgbClr val="DDDDDD"/>
                      </a:outerShdw>
                    </a:effectLst>
                    <a:sym typeface="Symbol" panose="05050102010706020507" charset="0"/>
                  </a:rPr>
                  <a:t></a:t>
                </a:r>
                <a:endParaRPr kumimoji="0" lang="en-US" altLang="zh-CN" sz="2400" i="0">
                  <a:effectLst>
                    <a:outerShdw blurRad="38100" dist="38100" dir="2700000" algn="tl">
                      <a:srgbClr val="DDDDDD"/>
                    </a:outerShdw>
                  </a:effectLst>
                </a:endParaRPr>
              </a:p>
            </p:txBody>
          </p:sp>
          <p:sp>
            <p:nvSpPr>
              <p:cNvPr id="84066" name="Oval 53"/>
              <p:cNvSpPr>
                <a:spLocks noChangeArrowheads="1"/>
              </p:cNvSpPr>
              <p:nvPr/>
            </p:nvSpPr>
            <p:spPr bwMode="auto">
              <a:xfrm>
                <a:off x="4848" y="2001"/>
                <a:ext cx="63" cy="63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grpSp>
            <p:nvGrpSpPr>
              <p:cNvPr id="84067" name="Group 54"/>
              <p:cNvGrpSpPr/>
              <p:nvPr/>
            </p:nvGrpSpPr>
            <p:grpSpPr bwMode="auto">
              <a:xfrm>
                <a:off x="4800" y="2433"/>
                <a:ext cx="148" cy="207"/>
                <a:chOff x="2160" y="1713"/>
                <a:chExt cx="148" cy="207"/>
              </a:xfrm>
            </p:grpSpPr>
            <p:grpSp>
              <p:nvGrpSpPr>
                <p:cNvPr id="84073" name="Group 55"/>
                <p:cNvGrpSpPr/>
                <p:nvPr/>
              </p:nvGrpSpPr>
              <p:grpSpPr bwMode="auto">
                <a:xfrm>
                  <a:off x="2160" y="1767"/>
                  <a:ext cx="148" cy="153"/>
                  <a:chOff x="720" y="2736"/>
                  <a:chExt cx="185" cy="192"/>
                </a:xfrm>
              </p:grpSpPr>
              <p:sp>
                <p:nvSpPr>
                  <p:cNvPr id="84075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720" y="2928"/>
                    <a:ext cx="185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latin typeface="Times New Roman" panose="02020603050405020304" charset="0"/>
                    </a:endParaRPr>
                  </a:p>
                </p:txBody>
              </p:sp>
              <p:sp>
                <p:nvSpPr>
                  <p:cNvPr id="84076" name="Line 57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2736"/>
                    <a:ext cx="0" cy="192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latin typeface="Times New Roman" panose="02020603050405020304" charset="0"/>
                    </a:endParaRPr>
                  </a:p>
                </p:txBody>
              </p:sp>
            </p:grpSp>
            <p:sp>
              <p:nvSpPr>
                <p:cNvPr id="84074" name="Oval 58"/>
                <p:cNvSpPr>
                  <a:spLocks noChangeArrowheads="1"/>
                </p:cNvSpPr>
                <p:nvPr/>
              </p:nvSpPr>
              <p:spPr bwMode="auto">
                <a:xfrm>
                  <a:off x="2208" y="1713"/>
                  <a:ext cx="63" cy="63"/>
                </a:xfrm>
                <a:prstGeom prst="ellips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</p:grpSp>
          <p:sp>
            <p:nvSpPr>
              <p:cNvPr id="110651" name="Text Box 59"/>
              <p:cNvSpPr txBox="1">
                <a:spLocks noChangeArrowheads="1"/>
              </p:cNvSpPr>
              <p:nvPr/>
            </p:nvSpPr>
            <p:spPr bwMode="auto">
              <a:xfrm>
                <a:off x="4896" y="1881"/>
                <a:ext cx="288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 i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+</a:t>
                </a:r>
              </a:p>
            </p:txBody>
          </p:sp>
          <p:sp>
            <p:nvSpPr>
              <p:cNvPr id="110652" name="Text Box 60"/>
              <p:cNvSpPr txBox="1">
                <a:spLocks noChangeArrowheads="1"/>
              </p:cNvSpPr>
              <p:nvPr/>
            </p:nvSpPr>
            <p:spPr bwMode="auto">
              <a:xfrm>
                <a:off x="4896" y="2313"/>
                <a:ext cx="288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 i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–</a:t>
                </a:r>
              </a:p>
            </p:txBody>
          </p:sp>
          <p:grpSp>
            <p:nvGrpSpPr>
              <p:cNvPr id="84070" name="Group 61"/>
              <p:cNvGrpSpPr/>
              <p:nvPr/>
            </p:nvGrpSpPr>
            <p:grpSpPr bwMode="auto">
              <a:xfrm>
                <a:off x="3363" y="2208"/>
                <a:ext cx="193" cy="197"/>
                <a:chOff x="720" y="2736"/>
                <a:chExt cx="185" cy="192"/>
              </a:xfrm>
            </p:grpSpPr>
            <p:sp>
              <p:nvSpPr>
                <p:cNvPr id="84071" name="Line 62"/>
                <p:cNvSpPr>
                  <a:spLocks noChangeShapeType="1"/>
                </p:cNvSpPr>
                <p:nvPr/>
              </p:nvSpPr>
              <p:spPr bwMode="auto">
                <a:xfrm>
                  <a:off x="720" y="2928"/>
                  <a:ext cx="185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84072" name="Line 63"/>
                <p:cNvSpPr>
                  <a:spLocks noChangeShapeType="1"/>
                </p:cNvSpPr>
                <p:nvPr/>
              </p:nvSpPr>
              <p:spPr bwMode="auto">
                <a:xfrm>
                  <a:off x="816" y="2736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</p:grpSp>
        </p:grpSp>
        <p:sp>
          <p:nvSpPr>
            <p:cNvPr id="84039" name="Line 64"/>
            <p:cNvSpPr>
              <a:spLocks noChangeShapeType="1"/>
            </p:cNvSpPr>
            <p:nvPr/>
          </p:nvSpPr>
          <p:spPr bwMode="auto">
            <a:xfrm flipH="1">
              <a:off x="3533" y="672"/>
              <a:ext cx="1464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prstDash val="dash"/>
              <a:round/>
              <a:tailEnd type="triangle" w="med" len="med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4040" name="Line 65"/>
            <p:cNvSpPr>
              <a:spLocks noChangeShapeType="1"/>
            </p:cNvSpPr>
            <p:nvPr/>
          </p:nvSpPr>
          <p:spPr bwMode="auto">
            <a:xfrm>
              <a:off x="4992" y="672"/>
              <a:ext cx="0" cy="62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prstDash val="dash"/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110658" name="Text Box 66"/>
            <p:cNvSpPr txBox="1">
              <a:spLocks noChangeArrowheads="1"/>
            </p:cNvSpPr>
            <p:nvPr/>
          </p:nvSpPr>
          <p:spPr bwMode="auto">
            <a:xfrm>
              <a:off x="3792" y="288"/>
              <a:ext cx="528" cy="288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400" i="0">
                  <a:solidFill>
                    <a:srgbClr val="CC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充电</a:t>
              </a:r>
            </a:p>
          </p:txBody>
        </p:sp>
        <p:grpSp>
          <p:nvGrpSpPr>
            <p:cNvPr id="84042" name="Group 67"/>
            <p:cNvGrpSpPr/>
            <p:nvPr/>
          </p:nvGrpSpPr>
          <p:grpSpPr bwMode="auto">
            <a:xfrm>
              <a:off x="3600" y="1200"/>
              <a:ext cx="720" cy="384"/>
              <a:chOff x="3600" y="1200"/>
              <a:chExt cx="720" cy="384"/>
            </a:xfrm>
          </p:grpSpPr>
          <p:sp>
            <p:nvSpPr>
              <p:cNvPr id="110660" name="Text Box 68"/>
              <p:cNvSpPr txBox="1">
                <a:spLocks noChangeArrowheads="1"/>
              </p:cNvSpPr>
              <p:nvPr/>
            </p:nvSpPr>
            <p:spPr bwMode="auto">
              <a:xfrm>
                <a:off x="3788" y="1200"/>
                <a:ext cx="436" cy="28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4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U</a:t>
                </a:r>
                <a:r>
                  <a:rPr lang="en-US" altLang="zh-CN" sz="2400" i="0" baseline="-250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R</a:t>
                </a:r>
                <a:endParaRPr lang="en-US" altLang="zh-CN" sz="2400" b="0" i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endParaRPr>
              </a:p>
            </p:txBody>
          </p:sp>
          <p:sp>
            <p:nvSpPr>
              <p:cNvPr id="110661" name="Rectangle 69"/>
              <p:cNvSpPr>
                <a:spLocks noChangeArrowheads="1"/>
              </p:cNvSpPr>
              <p:nvPr/>
            </p:nvSpPr>
            <p:spPr bwMode="auto">
              <a:xfrm>
                <a:off x="4076" y="1203"/>
                <a:ext cx="244" cy="38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2800" i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panose="02020603050405020304" charset="0"/>
                  </a:rPr>
                  <a:t>+</a:t>
                </a:r>
              </a:p>
            </p:txBody>
          </p:sp>
          <p:sp>
            <p:nvSpPr>
              <p:cNvPr id="110662" name="Rectangle 70"/>
              <p:cNvSpPr>
                <a:spLocks noChangeArrowheads="1"/>
              </p:cNvSpPr>
              <p:nvPr/>
            </p:nvSpPr>
            <p:spPr bwMode="auto">
              <a:xfrm>
                <a:off x="3600" y="1203"/>
                <a:ext cx="228" cy="38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2800" i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panose="02020603050405020304" charset="0"/>
                  </a:rPr>
                  <a:t>–</a:t>
                </a:r>
              </a:p>
            </p:txBody>
          </p:sp>
        </p:grpSp>
        <p:sp>
          <p:nvSpPr>
            <p:cNvPr id="84043" name="Oval 71"/>
            <p:cNvSpPr>
              <a:spLocks noChangeArrowheads="1"/>
            </p:cNvSpPr>
            <p:nvPr/>
          </p:nvSpPr>
          <p:spPr bwMode="auto">
            <a:xfrm>
              <a:off x="4871" y="1344"/>
              <a:ext cx="50" cy="5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</p:grpSp>
      <p:grpSp>
        <p:nvGrpSpPr>
          <p:cNvPr id="10" name="Group 72"/>
          <p:cNvGrpSpPr/>
          <p:nvPr/>
        </p:nvGrpSpPr>
        <p:grpSpPr bwMode="auto">
          <a:xfrm>
            <a:off x="5562600" y="3290888"/>
            <a:ext cx="3271838" cy="2957512"/>
            <a:chOff x="3504" y="2073"/>
            <a:chExt cx="2061" cy="1863"/>
          </a:xfrm>
        </p:grpSpPr>
        <p:grpSp>
          <p:nvGrpSpPr>
            <p:cNvPr id="83984" name="Group 73"/>
            <p:cNvGrpSpPr/>
            <p:nvPr/>
          </p:nvGrpSpPr>
          <p:grpSpPr bwMode="auto">
            <a:xfrm>
              <a:off x="3504" y="2073"/>
              <a:ext cx="1449" cy="1008"/>
              <a:chOff x="3456" y="384"/>
              <a:chExt cx="1449" cy="1008"/>
            </a:xfrm>
          </p:grpSpPr>
          <p:sp>
            <p:nvSpPr>
              <p:cNvPr id="84025" name="Line 74"/>
              <p:cNvSpPr>
                <a:spLocks noChangeShapeType="1"/>
              </p:cNvSpPr>
              <p:nvPr/>
            </p:nvSpPr>
            <p:spPr bwMode="auto">
              <a:xfrm flipH="1">
                <a:off x="3811" y="789"/>
                <a:ext cx="499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84026" name="Line 75"/>
              <p:cNvSpPr>
                <a:spLocks noChangeShapeType="1"/>
              </p:cNvSpPr>
              <p:nvPr/>
            </p:nvSpPr>
            <p:spPr bwMode="auto">
              <a:xfrm>
                <a:off x="4656" y="789"/>
                <a:ext cx="249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84027" name="Rectangle 76"/>
              <p:cNvSpPr>
                <a:spLocks noChangeArrowheads="1"/>
              </p:cNvSpPr>
              <p:nvPr/>
            </p:nvSpPr>
            <p:spPr bwMode="auto">
              <a:xfrm>
                <a:off x="4300" y="735"/>
                <a:ext cx="356" cy="10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110669" name="Rectangle 77"/>
              <p:cNvSpPr>
                <a:spLocks noChangeArrowheads="1"/>
              </p:cNvSpPr>
              <p:nvPr/>
            </p:nvSpPr>
            <p:spPr bwMode="auto">
              <a:xfrm>
                <a:off x="4285" y="406"/>
                <a:ext cx="419" cy="327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800" b="1" i="1" dirty="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panose="02020603050405020304"/>
                    <a:cs typeface="Times New Roman" panose="02020603050405020304"/>
                  </a:rPr>
                  <a:t>R</a:t>
                </a:r>
                <a:r>
                  <a:rPr lang="en-US" altLang="zh-CN" sz="2800" b="1" i="1" baseline="-25000" dirty="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panose="02020603050405020304"/>
                    <a:cs typeface="Times New Roman" panose="02020603050405020304"/>
                  </a:rPr>
                  <a:t>F</a:t>
                </a:r>
              </a:p>
            </p:txBody>
          </p:sp>
          <p:sp>
            <p:nvSpPr>
              <p:cNvPr id="84029" name="Line 78"/>
              <p:cNvSpPr>
                <a:spLocks noChangeShapeType="1"/>
              </p:cNvSpPr>
              <p:nvPr/>
            </p:nvSpPr>
            <p:spPr bwMode="auto">
              <a:xfrm flipV="1">
                <a:off x="4900" y="789"/>
                <a:ext cx="0" cy="60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84030" name="Line 79"/>
              <p:cNvSpPr>
                <a:spLocks noChangeShapeType="1"/>
              </p:cNvSpPr>
              <p:nvPr/>
            </p:nvSpPr>
            <p:spPr bwMode="auto">
              <a:xfrm flipV="1">
                <a:off x="4080" y="786"/>
                <a:ext cx="0" cy="4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84031" name="Line 80"/>
              <p:cNvSpPr>
                <a:spLocks noChangeShapeType="1"/>
              </p:cNvSpPr>
              <p:nvPr/>
            </p:nvSpPr>
            <p:spPr bwMode="auto">
              <a:xfrm>
                <a:off x="3811" y="680"/>
                <a:ext cx="0" cy="21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84032" name="Line 81"/>
              <p:cNvSpPr>
                <a:spLocks noChangeShapeType="1"/>
              </p:cNvSpPr>
              <p:nvPr/>
            </p:nvSpPr>
            <p:spPr bwMode="auto">
              <a:xfrm flipV="1">
                <a:off x="3710" y="680"/>
                <a:ext cx="0" cy="21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84033" name="Line 82"/>
              <p:cNvSpPr>
                <a:spLocks noChangeShapeType="1"/>
              </p:cNvSpPr>
              <p:nvPr/>
            </p:nvSpPr>
            <p:spPr bwMode="auto">
              <a:xfrm flipH="1">
                <a:off x="3456" y="789"/>
                <a:ext cx="25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84034" name="Line 83"/>
              <p:cNvSpPr>
                <a:spLocks noChangeShapeType="1"/>
              </p:cNvSpPr>
              <p:nvPr/>
            </p:nvSpPr>
            <p:spPr bwMode="auto">
              <a:xfrm>
                <a:off x="3456" y="680"/>
                <a:ext cx="0" cy="21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110676" name="Text Box 84"/>
              <p:cNvSpPr txBox="1">
                <a:spLocks noChangeArrowheads="1"/>
              </p:cNvSpPr>
              <p:nvPr/>
            </p:nvSpPr>
            <p:spPr bwMode="auto">
              <a:xfrm>
                <a:off x="3625" y="384"/>
                <a:ext cx="407" cy="327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C</a:t>
                </a:r>
                <a:endParaRPr lang="en-US" altLang="zh-CN" sz="2800" i="0">
                  <a:effectLst>
                    <a:outerShdw blurRad="38100" dist="38100" dir="2700000" algn="tl">
                      <a:srgbClr val="DDDDDD"/>
                    </a:outerShdw>
                  </a:effectLst>
                </a:endParaRPr>
              </a:p>
            </p:txBody>
          </p:sp>
        </p:grpSp>
        <p:grpSp>
          <p:nvGrpSpPr>
            <p:cNvPr id="83985" name="Group 85"/>
            <p:cNvGrpSpPr/>
            <p:nvPr/>
          </p:nvGrpSpPr>
          <p:grpSpPr bwMode="auto">
            <a:xfrm>
              <a:off x="3552" y="2361"/>
              <a:ext cx="532" cy="457"/>
              <a:chOff x="3072" y="1248"/>
              <a:chExt cx="532" cy="457"/>
            </a:xfrm>
          </p:grpSpPr>
          <p:sp>
            <p:nvSpPr>
              <p:cNvPr id="110678" name="Text Box 86"/>
              <p:cNvSpPr txBox="1">
                <a:spLocks noChangeArrowheads="1"/>
              </p:cNvSpPr>
              <p:nvPr/>
            </p:nvSpPr>
            <p:spPr bwMode="auto">
              <a:xfrm>
                <a:off x="3168" y="1378"/>
                <a:ext cx="384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u</a:t>
                </a:r>
                <a:r>
                  <a:rPr lang="en-US" altLang="zh-CN" sz="2800" i="0" baseline="-250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C</a:t>
                </a:r>
              </a:p>
            </p:txBody>
          </p:sp>
          <p:sp>
            <p:nvSpPr>
              <p:cNvPr id="110679" name="Rectangle 87"/>
              <p:cNvSpPr>
                <a:spLocks noChangeArrowheads="1"/>
              </p:cNvSpPr>
              <p:nvPr/>
            </p:nvSpPr>
            <p:spPr bwMode="auto">
              <a:xfrm>
                <a:off x="3360" y="1248"/>
                <a:ext cx="244" cy="38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2800" i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panose="02020603050405020304" charset="0"/>
                  </a:rPr>
                  <a:t>+</a:t>
                </a:r>
              </a:p>
            </p:txBody>
          </p:sp>
          <p:sp>
            <p:nvSpPr>
              <p:cNvPr id="110680" name="Rectangle 88"/>
              <p:cNvSpPr>
                <a:spLocks noChangeArrowheads="1"/>
              </p:cNvSpPr>
              <p:nvPr/>
            </p:nvSpPr>
            <p:spPr bwMode="auto">
              <a:xfrm>
                <a:off x="3072" y="1248"/>
                <a:ext cx="228" cy="38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2800" i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panose="02020603050405020304" charset="0"/>
                  </a:rPr>
                  <a:t>–</a:t>
                </a:r>
              </a:p>
            </p:txBody>
          </p:sp>
        </p:grpSp>
        <p:grpSp>
          <p:nvGrpSpPr>
            <p:cNvPr id="83986" name="Group 89"/>
            <p:cNvGrpSpPr/>
            <p:nvPr/>
          </p:nvGrpSpPr>
          <p:grpSpPr bwMode="auto">
            <a:xfrm>
              <a:off x="3600" y="2690"/>
              <a:ext cx="1965" cy="1246"/>
              <a:chOff x="3363" y="1673"/>
              <a:chExt cx="1965" cy="1246"/>
            </a:xfrm>
          </p:grpSpPr>
          <p:sp>
            <p:nvSpPr>
              <p:cNvPr id="83992" name="Rectangle 90"/>
              <p:cNvSpPr>
                <a:spLocks noChangeArrowheads="1"/>
              </p:cNvSpPr>
              <p:nvPr/>
            </p:nvSpPr>
            <p:spPr bwMode="auto">
              <a:xfrm rot="10800000">
                <a:off x="4222" y="2544"/>
                <a:ext cx="245" cy="9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83993" name="Line 91"/>
              <p:cNvSpPr>
                <a:spLocks noChangeShapeType="1"/>
              </p:cNvSpPr>
              <p:nvPr/>
            </p:nvSpPr>
            <p:spPr bwMode="auto">
              <a:xfrm>
                <a:off x="3987" y="2208"/>
                <a:ext cx="0" cy="39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83994" name="Line 92"/>
              <p:cNvSpPr>
                <a:spLocks noChangeShapeType="1"/>
              </p:cNvSpPr>
              <p:nvPr/>
            </p:nvSpPr>
            <p:spPr bwMode="auto">
              <a:xfrm>
                <a:off x="3987" y="2584"/>
                <a:ext cx="243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83995" name="Line 93"/>
              <p:cNvSpPr>
                <a:spLocks noChangeShapeType="1"/>
              </p:cNvSpPr>
              <p:nvPr/>
            </p:nvSpPr>
            <p:spPr bwMode="auto">
              <a:xfrm>
                <a:off x="4463" y="2584"/>
                <a:ext cx="247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83996" name="Line 94"/>
              <p:cNvSpPr>
                <a:spLocks noChangeShapeType="1"/>
              </p:cNvSpPr>
              <p:nvPr/>
            </p:nvSpPr>
            <p:spPr bwMode="auto">
              <a:xfrm flipV="1">
                <a:off x="4707" y="2046"/>
                <a:ext cx="0" cy="56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110687" name="Text Box 95"/>
              <p:cNvSpPr txBox="1">
                <a:spLocks noChangeArrowheads="1"/>
              </p:cNvSpPr>
              <p:nvPr/>
            </p:nvSpPr>
            <p:spPr bwMode="auto">
              <a:xfrm>
                <a:off x="4179" y="2592"/>
                <a:ext cx="528" cy="327"/>
              </a:xfrm>
              <a:prstGeom prst="rect">
                <a:avLst/>
              </a:prstGeom>
              <a:noFill/>
              <a:ln w="38100">
                <a:noFill/>
                <a:miter lim="800000"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R</a:t>
                </a:r>
                <a:r>
                  <a:rPr lang="en-US" altLang="zh-CN" sz="2800" i="0" baseline="-25000"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1</a:t>
                </a:r>
                <a:endParaRPr lang="en-US" altLang="zh-CN" sz="2800" b="0" i="0">
                  <a:effectLst>
                    <a:outerShdw blurRad="38100" dist="38100" dir="2700000" algn="tl">
                      <a:srgbClr val="DDDDDD"/>
                    </a:outerShdw>
                  </a:effectLst>
                </a:endParaRPr>
              </a:p>
            </p:txBody>
          </p:sp>
          <p:sp>
            <p:nvSpPr>
              <p:cNvPr id="110688" name="Rectangle 96"/>
              <p:cNvSpPr>
                <a:spLocks noChangeArrowheads="1"/>
              </p:cNvSpPr>
              <p:nvPr/>
            </p:nvSpPr>
            <p:spPr bwMode="auto">
              <a:xfrm>
                <a:off x="3603" y="2217"/>
                <a:ext cx="400" cy="3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 i="1" dirty="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panose="02020603050405020304"/>
                    <a:cs typeface="Times New Roman" panose="02020603050405020304"/>
                  </a:rPr>
                  <a:t>R</a:t>
                </a:r>
                <a:r>
                  <a:rPr lang="en-US" altLang="zh-CN" sz="2800" b="1" i="1" baseline="-25000" dirty="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panose="02020603050405020304"/>
                    <a:cs typeface="Times New Roman" panose="02020603050405020304"/>
                  </a:rPr>
                  <a:t>2</a:t>
                </a:r>
              </a:p>
            </p:txBody>
          </p:sp>
          <p:sp>
            <p:nvSpPr>
              <p:cNvPr id="110689" name="Text Box 97"/>
              <p:cNvSpPr txBox="1">
                <a:spLocks noChangeArrowheads="1"/>
              </p:cNvSpPr>
              <p:nvPr/>
            </p:nvSpPr>
            <p:spPr bwMode="auto">
              <a:xfrm>
                <a:off x="4896" y="2064"/>
                <a:ext cx="432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u</a:t>
                </a:r>
                <a:r>
                  <a:rPr lang="en-US" altLang="zh-CN" sz="2800" i="0" baseline="-250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o</a:t>
                </a:r>
                <a:endParaRPr lang="en-US" altLang="zh-CN" sz="2800" i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endParaRPr>
              </a:p>
            </p:txBody>
          </p:sp>
          <p:sp>
            <p:nvSpPr>
              <p:cNvPr id="84000" name="Rectangle 98"/>
              <p:cNvSpPr>
                <a:spLocks noChangeArrowheads="1"/>
              </p:cNvSpPr>
              <p:nvPr/>
            </p:nvSpPr>
            <p:spPr bwMode="auto">
              <a:xfrm>
                <a:off x="3633" y="2160"/>
                <a:ext cx="258" cy="7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84001" name="Line 99"/>
              <p:cNvSpPr>
                <a:spLocks noChangeShapeType="1"/>
              </p:cNvSpPr>
              <p:nvPr/>
            </p:nvSpPr>
            <p:spPr bwMode="auto">
              <a:xfrm flipH="1">
                <a:off x="3459" y="2208"/>
                <a:ext cx="1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84002" name="Rectangle 100" descr="40%"/>
              <p:cNvSpPr>
                <a:spLocks noChangeArrowheads="1"/>
              </p:cNvSpPr>
              <p:nvPr/>
            </p:nvSpPr>
            <p:spPr bwMode="auto">
              <a:xfrm>
                <a:off x="4081" y="1709"/>
                <a:ext cx="518" cy="61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110693" name="Text Box 101"/>
              <p:cNvSpPr txBox="1">
                <a:spLocks noChangeArrowheads="1"/>
              </p:cNvSpPr>
              <p:nvPr/>
            </p:nvSpPr>
            <p:spPr bwMode="auto">
              <a:xfrm>
                <a:off x="4074" y="2032"/>
                <a:ext cx="223" cy="327"/>
              </a:xfrm>
              <a:prstGeom prst="rect">
                <a:avLst/>
              </a:prstGeom>
              <a:noFill/>
              <a:ln w="28575">
                <a:noFill/>
                <a:miter lim="800000"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 i="0"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+</a:t>
                </a:r>
                <a:endParaRPr lang="en-US" altLang="zh-CN" sz="2800" b="0" i="0">
                  <a:effectLst>
                    <a:outerShdw blurRad="38100" dist="38100" dir="2700000" algn="tl">
                      <a:srgbClr val="DDDDDD"/>
                    </a:outerShdw>
                  </a:effectLst>
                </a:endParaRPr>
              </a:p>
            </p:txBody>
          </p:sp>
          <p:sp>
            <p:nvSpPr>
              <p:cNvPr id="110694" name="Text Box 102"/>
              <p:cNvSpPr txBox="1">
                <a:spLocks noChangeArrowheads="1"/>
              </p:cNvSpPr>
              <p:nvPr/>
            </p:nvSpPr>
            <p:spPr bwMode="auto">
              <a:xfrm>
                <a:off x="4392" y="1891"/>
                <a:ext cx="402" cy="327"/>
              </a:xfrm>
              <a:prstGeom prst="rect">
                <a:avLst/>
              </a:prstGeom>
              <a:noFill/>
              <a:ln w="28575">
                <a:noFill/>
                <a:miter lim="800000"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 i="0"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+</a:t>
                </a:r>
                <a:endParaRPr lang="en-US" altLang="zh-CN" sz="2800" b="0" i="0">
                  <a:effectLst>
                    <a:outerShdw blurRad="38100" dist="38100" dir="2700000" algn="tl">
                      <a:srgbClr val="DDDDDD"/>
                    </a:outerShdw>
                  </a:effectLst>
                </a:endParaRPr>
              </a:p>
            </p:txBody>
          </p:sp>
          <p:sp>
            <p:nvSpPr>
              <p:cNvPr id="110695" name="Text Box 103"/>
              <p:cNvSpPr txBox="1">
                <a:spLocks noChangeArrowheads="1"/>
              </p:cNvSpPr>
              <p:nvPr/>
            </p:nvSpPr>
            <p:spPr bwMode="auto">
              <a:xfrm>
                <a:off x="4291" y="1673"/>
                <a:ext cx="527" cy="288"/>
              </a:xfrm>
              <a:prstGeom prst="rect">
                <a:avLst/>
              </a:prstGeom>
              <a:noFill/>
              <a:ln w="28575">
                <a:noFill/>
                <a:miter lim="800000"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400" i="0">
                    <a:effectLst>
                      <a:outerShdw blurRad="38100" dist="38100" dir="2700000" algn="tl">
                        <a:srgbClr val="DDDDDD"/>
                      </a:outerShdw>
                    </a:effectLst>
                    <a:ea typeface="创艺简宋体" charset="0"/>
                    <a:cs typeface="创艺简宋体" charset="0"/>
                    <a:sym typeface="Symbol" panose="05050102010706020507" charset="0"/>
                  </a:rPr>
                  <a:t></a:t>
                </a:r>
                <a:endParaRPr lang="en-US" altLang="zh-CN" sz="2400" b="0" i="0">
                  <a:effectLst>
                    <a:outerShdw blurRad="38100" dist="38100" dir="2700000" algn="tl">
                      <a:srgbClr val="DDDDDD"/>
                    </a:outerShdw>
                  </a:effectLst>
                </a:endParaRPr>
              </a:p>
            </p:txBody>
          </p:sp>
          <p:sp>
            <p:nvSpPr>
              <p:cNvPr id="84006" name="Line 104"/>
              <p:cNvSpPr>
                <a:spLocks noChangeShapeType="1"/>
              </p:cNvSpPr>
              <p:nvPr/>
            </p:nvSpPr>
            <p:spPr bwMode="auto">
              <a:xfrm>
                <a:off x="3881" y="2199"/>
                <a:ext cx="199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84007" name="Line 105"/>
              <p:cNvSpPr>
                <a:spLocks noChangeShapeType="1"/>
              </p:cNvSpPr>
              <p:nvPr/>
            </p:nvSpPr>
            <p:spPr bwMode="auto">
              <a:xfrm>
                <a:off x="4599" y="2035"/>
                <a:ext cx="25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84008" name="Line 106"/>
              <p:cNvSpPr>
                <a:spLocks noChangeShapeType="1"/>
              </p:cNvSpPr>
              <p:nvPr/>
            </p:nvSpPr>
            <p:spPr bwMode="auto">
              <a:xfrm>
                <a:off x="3881" y="1940"/>
                <a:ext cx="199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110699" name="Text Box 107"/>
              <p:cNvSpPr txBox="1">
                <a:spLocks noChangeArrowheads="1"/>
              </p:cNvSpPr>
              <p:nvPr/>
            </p:nvSpPr>
            <p:spPr bwMode="auto">
              <a:xfrm>
                <a:off x="4081" y="1760"/>
                <a:ext cx="329" cy="327"/>
              </a:xfrm>
              <a:prstGeom prst="rect">
                <a:avLst/>
              </a:prstGeom>
              <a:noFill/>
              <a:ln w="28575">
                <a:noFill/>
                <a:miter lim="800000"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 i="0"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–</a:t>
                </a:r>
                <a:endParaRPr lang="en-US" altLang="zh-CN" sz="2800" b="0" i="0">
                  <a:effectLst>
                    <a:outerShdw blurRad="38100" dist="38100" dir="2700000" algn="tl">
                      <a:srgbClr val="DDDDDD"/>
                    </a:outerShdw>
                  </a:effectLst>
                </a:endParaRPr>
              </a:p>
            </p:txBody>
          </p:sp>
          <p:sp>
            <p:nvSpPr>
              <p:cNvPr id="110700" name="Text Box 108"/>
              <p:cNvSpPr txBox="1">
                <a:spLocks noChangeArrowheads="1"/>
              </p:cNvSpPr>
              <p:nvPr/>
            </p:nvSpPr>
            <p:spPr bwMode="auto">
              <a:xfrm rot="5400000">
                <a:off x="4149" y="1685"/>
                <a:ext cx="234" cy="28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none"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kumimoji="0" lang="en-US" altLang="zh-CN" sz="2400" i="0">
                    <a:effectLst>
                      <a:outerShdw blurRad="38100" dist="38100" dir="2700000" algn="tl">
                        <a:srgbClr val="DDDDDD"/>
                      </a:outerShdw>
                    </a:effectLst>
                    <a:sym typeface="Symbol" panose="05050102010706020507" charset="0"/>
                  </a:rPr>
                  <a:t></a:t>
                </a:r>
                <a:endParaRPr kumimoji="0" lang="en-US" altLang="zh-CN" sz="2400" i="0">
                  <a:effectLst>
                    <a:outerShdw blurRad="38100" dist="38100" dir="2700000" algn="tl">
                      <a:srgbClr val="DDDDDD"/>
                    </a:outerShdw>
                  </a:effectLst>
                </a:endParaRPr>
              </a:p>
            </p:txBody>
          </p:sp>
          <p:sp>
            <p:nvSpPr>
              <p:cNvPr id="84011" name="Oval 109"/>
              <p:cNvSpPr>
                <a:spLocks noChangeArrowheads="1"/>
              </p:cNvSpPr>
              <p:nvPr/>
            </p:nvSpPr>
            <p:spPr bwMode="auto">
              <a:xfrm>
                <a:off x="4848" y="2001"/>
                <a:ext cx="63" cy="63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grpSp>
            <p:nvGrpSpPr>
              <p:cNvPr id="84012" name="Group 110"/>
              <p:cNvGrpSpPr/>
              <p:nvPr/>
            </p:nvGrpSpPr>
            <p:grpSpPr bwMode="auto">
              <a:xfrm>
                <a:off x="4800" y="2433"/>
                <a:ext cx="148" cy="207"/>
                <a:chOff x="2160" y="1713"/>
                <a:chExt cx="148" cy="207"/>
              </a:xfrm>
            </p:grpSpPr>
            <p:grpSp>
              <p:nvGrpSpPr>
                <p:cNvPr id="84018" name="Group 111"/>
                <p:cNvGrpSpPr/>
                <p:nvPr/>
              </p:nvGrpSpPr>
              <p:grpSpPr bwMode="auto">
                <a:xfrm>
                  <a:off x="2160" y="1767"/>
                  <a:ext cx="148" cy="153"/>
                  <a:chOff x="720" y="2736"/>
                  <a:chExt cx="185" cy="192"/>
                </a:xfrm>
              </p:grpSpPr>
              <p:sp>
                <p:nvSpPr>
                  <p:cNvPr id="84020" name="Line 112"/>
                  <p:cNvSpPr>
                    <a:spLocks noChangeShapeType="1"/>
                  </p:cNvSpPr>
                  <p:nvPr/>
                </p:nvSpPr>
                <p:spPr bwMode="auto">
                  <a:xfrm>
                    <a:off x="720" y="2928"/>
                    <a:ext cx="185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latin typeface="Times New Roman" panose="02020603050405020304" charset="0"/>
                    </a:endParaRPr>
                  </a:p>
                </p:txBody>
              </p:sp>
              <p:sp>
                <p:nvSpPr>
                  <p:cNvPr id="84021" name="Line 113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2736"/>
                    <a:ext cx="0" cy="192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latin typeface="Times New Roman" panose="02020603050405020304" charset="0"/>
                    </a:endParaRPr>
                  </a:p>
                </p:txBody>
              </p:sp>
            </p:grpSp>
            <p:sp>
              <p:nvSpPr>
                <p:cNvPr id="84019" name="Oval 114"/>
                <p:cNvSpPr>
                  <a:spLocks noChangeArrowheads="1"/>
                </p:cNvSpPr>
                <p:nvPr/>
              </p:nvSpPr>
              <p:spPr bwMode="auto">
                <a:xfrm>
                  <a:off x="2208" y="1713"/>
                  <a:ext cx="63" cy="63"/>
                </a:xfrm>
                <a:prstGeom prst="ellips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</p:grpSp>
          <p:sp>
            <p:nvSpPr>
              <p:cNvPr id="110707" name="Text Box 115"/>
              <p:cNvSpPr txBox="1">
                <a:spLocks noChangeArrowheads="1"/>
              </p:cNvSpPr>
              <p:nvPr/>
            </p:nvSpPr>
            <p:spPr bwMode="auto">
              <a:xfrm>
                <a:off x="4896" y="1881"/>
                <a:ext cx="288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 i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+</a:t>
                </a:r>
              </a:p>
            </p:txBody>
          </p:sp>
          <p:sp>
            <p:nvSpPr>
              <p:cNvPr id="110708" name="Text Box 116"/>
              <p:cNvSpPr txBox="1">
                <a:spLocks noChangeArrowheads="1"/>
              </p:cNvSpPr>
              <p:nvPr/>
            </p:nvSpPr>
            <p:spPr bwMode="auto">
              <a:xfrm>
                <a:off x="4896" y="2313"/>
                <a:ext cx="288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 i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–</a:t>
                </a:r>
              </a:p>
            </p:txBody>
          </p:sp>
          <p:grpSp>
            <p:nvGrpSpPr>
              <p:cNvPr id="84015" name="Group 117"/>
              <p:cNvGrpSpPr/>
              <p:nvPr/>
            </p:nvGrpSpPr>
            <p:grpSpPr bwMode="auto">
              <a:xfrm>
                <a:off x="3363" y="2208"/>
                <a:ext cx="193" cy="197"/>
                <a:chOff x="720" y="2736"/>
                <a:chExt cx="185" cy="192"/>
              </a:xfrm>
            </p:grpSpPr>
            <p:sp>
              <p:nvSpPr>
                <p:cNvPr id="84016" name="Line 118"/>
                <p:cNvSpPr>
                  <a:spLocks noChangeShapeType="1"/>
                </p:cNvSpPr>
                <p:nvPr/>
              </p:nvSpPr>
              <p:spPr bwMode="auto">
                <a:xfrm>
                  <a:off x="720" y="2928"/>
                  <a:ext cx="185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84017" name="Line 119"/>
                <p:cNvSpPr>
                  <a:spLocks noChangeShapeType="1"/>
                </p:cNvSpPr>
                <p:nvPr/>
              </p:nvSpPr>
              <p:spPr bwMode="auto">
                <a:xfrm>
                  <a:off x="816" y="2736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</p:grpSp>
        </p:grpSp>
        <p:grpSp>
          <p:nvGrpSpPr>
            <p:cNvPr id="83987" name="Group 120"/>
            <p:cNvGrpSpPr/>
            <p:nvPr/>
          </p:nvGrpSpPr>
          <p:grpSpPr bwMode="auto">
            <a:xfrm>
              <a:off x="3648" y="2889"/>
              <a:ext cx="720" cy="384"/>
              <a:chOff x="3600" y="1200"/>
              <a:chExt cx="720" cy="384"/>
            </a:xfrm>
          </p:grpSpPr>
          <p:sp>
            <p:nvSpPr>
              <p:cNvPr id="110713" name="Text Box 121"/>
              <p:cNvSpPr txBox="1">
                <a:spLocks noChangeArrowheads="1"/>
              </p:cNvSpPr>
              <p:nvPr/>
            </p:nvSpPr>
            <p:spPr bwMode="auto">
              <a:xfrm>
                <a:off x="3788" y="1200"/>
                <a:ext cx="436" cy="28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4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U</a:t>
                </a:r>
                <a:r>
                  <a:rPr lang="en-US" altLang="zh-CN" sz="2400" i="0" baseline="-250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R</a:t>
                </a:r>
                <a:endParaRPr lang="en-US" altLang="zh-CN" sz="2400" b="0" i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endParaRPr>
              </a:p>
            </p:txBody>
          </p:sp>
          <p:sp>
            <p:nvSpPr>
              <p:cNvPr id="110714" name="Rectangle 122"/>
              <p:cNvSpPr>
                <a:spLocks noChangeArrowheads="1"/>
              </p:cNvSpPr>
              <p:nvPr/>
            </p:nvSpPr>
            <p:spPr bwMode="auto">
              <a:xfrm>
                <a:off x="4076" y="1203"/>
                <a:ext cx="244" cy="38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2800" i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panose="02020603050405020304" charset="0"/>
                  </a:rPr>
                  <a:t>+</a:t>
                </a:r>
              </a:p>
            </p:txBody>
          </p:sp>
          <p:sp>
            <p:nvSpPr>
              <p:cNvPr id="110715" name="Rectangle 123"/>
              <p:cNvSpPr>
                <a:spLocks noChangeArrowheads="1"/>
              </p:cNvSpPr>
              <p:nvPr/>
            </p:nvSpPr>
            <p:spPr bwMode="auto">
              <a:xfrm>
                <a:off x="3600" y="1203"/>
                <a:ext cx="228" cy="38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2800" i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panose="02020603050405020304" charset="0"/>
                  </a:rPr>
                  <a:t>–</a:t>
                </a:r>
              </a:p>
            </p:txBody>
          </p:sp>
        </p:grpSp>
        <p:sp>
          <p:nvSpPr>
            <p:cNvPr id="83988" name="Oval 124"/>
            <p:cNvSpPr>
              <a:spLocks noChangeArrowheads="1"/>
            </p:cNvSpPr>
            <p:nvPr/>
          </p:nvSpPr>
          <p:spPr bwMode="auto">
            <a:xfrm>
              <a:off x="4919" y="3033"/>
              <a:ext cx="50" cy="5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</p:grpSp>
      <p:sp>
        <p:nvSpPr>
          <p:cNvPr id="110717" name="AutoShape 125">
            <a:hlinkClick r:id="rId8" action="ppaction://program"/>
          </p:cNvPr>
          <p:cNvSpPr>
            <a:spLocks noChangeArrowheads="1"/>
          </p:cNvSpPr>
          <p:nvPr/>
        </p:nvSpPr>
        <p:spPr bwMode="auto">
          <a:xfrm>
            <a:off x="2667000" y="381000"/>
            <a:ext cx="690563" cy="377825"/>
          </a:xfrm>
          <a:prstGeom prst="bevel">
            <a:avLst>
              <a:gd name="adj" fmla="val 12500"/>
            </a:avLst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shade val="80000"/>
                  <a:invGamma/>
                </a:schemeClr>
              </a:gs>
            </a:gsLst>
            <a:path path="rect">
              <a:fillToRect l="50000" t="50000" r="50000" b="50000"/>
            </a:path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zh-CN" altLang="en-US" sz="1600" i="0">
                <a:solidFill>
                  <a:srgbClr val="006600"/>
                </a:solidFill>
                <a:latin typeface="Times New Roman" panose="02020603050405020304" charset="0"/>
              </a:rPr>
              <a:t>动画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05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感叹时奏幻想空间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10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110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0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10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0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3" dur="500"/>
                                        <p:tgtEl>
                                          <p:spTgt spid="110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7" grpId="0" autoUpdateAnimBg="0"/>
      <p:bldP spid="110598" grpId="0" animBg="1"/>
      <p:bldP spid="110599" grpId="0" autoUpdateAnimBg="0"/>
      <p:bldP spid="110600" grpId="0" autoUpdateAnimBg="0"/>
      <p:bldP spid="110601" grpId="0" autoUpdateAnimBg="0"/>
      <p:bldP spid="110606" grpId="0" animBg="1"/>
      <p:bldP spid="110607" grpId="0" animBg="1"/>
      <p:bldP spid="110717" grpId="0" animBg="1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 bwMode="auto">
          <a:xfrm flipH="1">
            <a:off x="457200" y="228600"/>
            <a:ext cx="2590800" cy="685800"/>
          </a:xfr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l" eaLnBrk="1" hangingPunct="1">
              <a:defRPr/>
            </a:pPr>
            <a:r>
              <a:rPr lang="en-US" altLang="zh-CN" sz="2800" b="1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/>
                <a:cs typeface="Times New Roman" panose="02020603050405020304"/>
              </a:rPr>
              <a:t>3. </a:t>
            </a:r>
            <a:r>
              <a:rPr lang="zh-CN" altLang="en-US" sz="2800" b="1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/>
                <a:cs typeface="Times New Roman" panose="02020603050405020304"/>
              </a:rPr>
              <a:t>工作波形</a:t>
            </a:r>
          </a:p>
        </p:txBody>
      </p:sp>
      <p:grpSp>
        <p:nvGrpSpPr>
          <p:cNvPr id="84995" name="Group 3"/>
          <p:cNvGrpSpPr/>
          <p:nvPr/>
        </p:nvGrpSpPr>
        <p:grpSpPr bwMode="auto">
          <a:xfrm>
            <a:off x="685800" y="900113"/>
            <a:ext cx="7848600" cy="2971800"/>
            <a:chOff x="432" y="672"/>
            <a:chExt cx="4944" cy="1872"/>
          </a:xfrm>
        </p:grpSpPr>
        <p:sp>
          <p:nvSpPr>
            <p:cNvPr id="85024" name="Rectangle 4"/>
            <p:cNvSpPr>
              <a:spLocks noChangeArrowheads="1"/>
            </p:cNvSpPr>
            <p:nvPr/>
          </p:nvSpPr>
          <p:spPr bwMode="auto">
            <a:xfrm>
              <a:off x="432" y="2304"/>
              <a:ext cx="4944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 charset="0"/>
              </a:endParaRPr>
            </a:p>
          </p:txBody>
        </p:sp>
        <p:graphicFrame>
          <p:nvGraphicFramePr>
            <p:cNvPr id="85025" name="Object 5"/>
            <p:cNvGraphicFramePr>
              <a:graphicFrameLocks noChangeAspect="1"/>
            </p:cNvGraphicFramePr>
            <p:nvPr/>
          </p:nvGraphicFramePr>
          <p:xfrm>
            <a:off x="432" y="672"/>
            <a:ext cx="4944" cy="16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477" name="BMP 图象" r:id="rId5" imgW="4222115" imgH="2113915" progId="Paint.Picture">
                    <p:embed/>
                  </p:oleObj>
                </mc:Choice>
                <mc:Fallback>
                  <p:oleObj name="BMP 图象" r:id="rId5" imgW="4222115" imgH="2113915" progId="Paint.Picture">
                    <p:embed/>
                    <p:pic>
                      <p:nvPicPr>
                        <p:cNvPr id="0" name="图片 8740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672"/>
                          <a:ext cx="4944" cy="16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6"/>
          <p:cNvGrpSpPr/>
          <p:nvPr/>
        </p:nvGrpSpPr>
        <p:grpSpPr bwMode="auto">
          <a:xfrm>
            <a:off x="2254250" y="1449388"/>
            <a:ext cx="2012950" cy="746125"/>
            <a:chOff x="1420" y="1018"/>
            <a:chExt cx="1268" cy="470"/>
          </a:xfrm>
        </p:grpSpPr>
        <p:sp>
          <p:nvSpPr>
            <p:cNvPr id="111623" name="Text Box 7"/>
            <p:cNvSpPr txBox="1">
              <a:spLocks noChangeArrowheads="1"/>
            </p:cNvSpPr>
            <p:nvPr/>
          </p:nvSpPr>
          <p:spPr bwMode="auto">
            <a:xfrm>
              <a:off x="1420" y="1018"/>
              <a:ext cx="528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400" i="0">
                  <a:solidFill>
                    <a:srgbClr val="FF33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/>
                  <a:cs typeface="Times New Roman" panose="02020603050405020304"/>
                </a:rPr>
                <a:t>充电</a:t>
              </a:r>
              <a:endParaRPr lang="zh-CN" altLang="en-US" sz="3200" i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endParaRPr>
            </a:p>
          </p:txBody>
        </p:sp>
        <p:sp>
          <p:nvSpPr>
            <p:cNvPr id="111624" name="Rectangle 8"/>
            <p:cNvSpPr>
              <a:spLocks noChangeArrowheads="1"/>
            </p:cNvSpPr>
            <p:nvPr/>
          </p:nvSpPr>
          <p:spPr bwMode="auto">
            <a:xfrm>
              <a:off x="2044" y="1200"/>
              <a:ext cx="644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400" b="1" i="0">
                  <a:solidFill>
                    <a:srgbClr val="0033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/>
                  <a:cs typeface="Times New Roman" panose="02020603050405020304"/>
                </a:rPr>
                <a:t>放电</a:t>
              </a:r>
            </a:p>
          </p:txBody>
        </p:sp>
      </p:grpSp>
      <p:grpSp>
        <p:nvGrpSpPr>
          <p:cNvPr id="84997" name="Group 9"/>
          <p:cNvGrpSpPr/>
          <p:nvPr/>
        </p:nvGrpSpPr>
        <p:grpSpPr bwMode="auto">
          <a:xfrm>
            <a:off x="7239004" y="1052513"/>
            <a:ext cx="839788" cy="1498599"/>
            <a:chOff x="4560" y="768"/>
            <a:chExt cx="529" cy="944"/>
          </a:xfrm>
        </p:grpSpPr>
        <p:sp>
          <p:nvSpPr>
            <p:cNvPr id="111626" name="Text Box 10"/>
            <p:cNvSpPr txBox="1">
              <a:spLocks noChangeArrowheads="1"/>
            </p:cNvSpPr>
            <p:nvPr/>
          </p:nvSpPr>
          <p:spPr bwMode="auto">
            <a:xfrm>
              <a:off x="4560" y="768"/>
              <a:ext cx="384" cy="36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3200">
                  <a:solidFill>
                    <a:srgbClr val="FF33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/>
                  <a:cs typeface="Times New Roman" panose="02020603050405020304"/>
                </a:rPr>
                <a:t>u</a:t>
              </a:r>
              <a:r>
                <a:rPr lang="en-US" altLang="zh-CN" sz="3200" i="0" baseline="-25000">
                  <a:solidFill>
                    <a:srgbClr val="FF33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/>
                  <a:cs typeface="Times New Roman" panose="02020603050405020304"/>
                </a:rPr>
                <a:t>o</a:t>
              </a:r>
              <a:endParaRPr lang="en-US" altLang="zh-CN" sz="3200" i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endParaRPr>
            </a:p>
          </p:txBody>
        </p:sp>
        <p:sp>
          <p:nvSpPr>
            <p:cNvPr id="111627" name="Rectangle 11"/>
            <p:cNvSpPr>
              <a:spLocks noChangeArrowheads="1"/>
            </p:cNvSpPr>
            <p:nvPr/>
          </p:nvSpPr>
          <p:spPr bwMode="auto">
            <a:xfrm>
              <a:off x="4704" y="1344"/>
              <a:ext cx="385" cy="36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3200" b="1" dirty="0" err="1">
                  <a:solidFill>
                    <a:srgbClr val="131C9E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/>
                  <a:cs typeface="Times New Roman" panose="02020603050405020304"/>
                </a:rPr>
                <a:t>u</a:t>
              </a:r>
              <a:r>
                <a:rPr lang="en-US" altLang="zh-CN" sz="3200" b="1" baseline="-25000" dirty="0" err="1">
                  <a:solidFill>
                    <a:srgbClr val="131C9E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/>
                  <a:cs typeface="Times New Roman" panose="02020603050405020304"/>
                </a:rPr>
                <a:t>C</a:t>
              </a:r>
              <a:endParaRPr lang="en-US" altLang="zh-CN" sz="3200" b="1" baseline="-25000" dirty="0">
                <a:solidFill>
                  <a:srgbClr val="131C9E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endParaRPr>
            </a:p>
          </p:txBody>
        </p:sp>
      </p:grpSp>
      <p:grpSp>
        <p:nvGrpSpPr>
          <p:cNvPr id="5" name="Group 12"/>
          <p:cNvGrpSpPr/>
          <p:nvPr/>
        </p:nvGrpSpPr>
        <p:grpSpPr bwMode="auto">
          <a:xfrm>
            <a:off x="2279650" y="2119315"/>
            <a:ext cx="1995488" cy="461963"/>
            <a:chOff x="816" y="1392"/>
            <a:chExt cx="1257" cy="291"/>
          </a:xfrm>
        </p:grpSpPr>
        <p:sp>
          <p:nvSpPr>
            <p:cNvPr id="111629" name="Text Box 13"/>
            <p:cNvSpPr txBox="1">
              <a:spLocks noChangeArrowheads="1"/>
            </p:cNvSpPr>
            <p:nvPr/>
          </p:nvSpPr>
          <p:spPr bwMode="auto">
            <a:xfrm>
              <a:off x="816" y="1392"/>
              <a:ext cx="288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/>
                  <a:cs typeface="Times New Roman" panose="02020603050405020304"/>
                </a:rPr>
                <a:t>t</a:t>
              </a:r>
              <a:r>
                <a:rPr lang="en-US" altLang="zh-CN" sz="2400" i="0" baseline="-2500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/>
                  <a:cs typeface="Times New Roman" panose="02020603050405020304"/>
                </a:rPr>
                <a:t>1</a:t>
              </a:r>
              <a:endParaRPr lang="en-US" altLang="zh-CN" sz="3200" i="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endParaRPr>
            </a:p>
          </p:txBody>
        </p:sp>
        <p:sp>
          <p:nvSpPr>
            <p:cNvPr id="111630" name="Rectangle 14"/>
            <p:cNvSpPr>
              <a:spLocks noChangeArrowheads="1"/>
            </p:cNvSpPr>
            <p:nvPr/>
          </p:nvSpPr>
          <p:spPr bwMode="auto">
            <a:xfrm>
              <a:off x="1824" y="1392"/>
              <a:ext cx="249" cy="29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/>
                  <a:cs typeface="Times New Roman" panose="02020603050405020304"/>
                </a:rPr>
                <a:t>t</a:t>
              </a:r>
              <a:r>
                <a:rPr lang="en-US" altLang="zh-CN" sz="2400" b="1" i="0" baseline="-2500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/>
                  <a:cs typeface="Times New Roman" panose="02020603050405020304"/>
                </a:rPr>
                <a:t>3</a:t>
              </a:r>
            </a:p>
          </p:txBody>
        </p:sp>
        <p:sp>
          <p:nvSpPr>
            <p:cNvPr id="111631" name="Rectangle 15"/>
            <p:cNvSpPr>
              <a:spLocks noChangeArrowheads="1"/>
            </p:cNvSpPr>
            <p:nvPr/>
          </p:nvSpPr>
          <p:spPr bwMode="auto">
            <a:xfrm>
              <a:off x="1344" y="1392"/>
              <a:ext cx="249" cy="29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/>
                  <a:cs typeface="Times New Roman" panose="02020603050405020304"/>
                </a:rPr>
                <a:t>t</a:t>
              </a:r>
              <a:r>
                <a:rPr lang="en-US" altLang="zh-CN" sz="2400" b="1" i="0" baseline="-2500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/>
                  <a:cs typeface="Times New Roman" panose="02020603050405020304"/>
                </a:rPr>
                <a:t>2</a:t>
              </a:r>
            </a:p>
          </p:txBody>
        </p:sp>
      </p:grpSp>
      <p:sp>
        <p:nvSpPr>
          <p:cNvPr id="111632" name="Rectangle 16"/>
          <p:cNvSpPr>
            <a:spLocks noChangeArrowheads="1"/>
          </p:cNvSpPr>
          <p:nvPr/>
        </p:nvSpPr>
        <p:spPr bwMode="auto">
          <a:xfrm>
            <a:off x="3200400" y="4052888"/>
            <a:ext cx="1718322" cy="5232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T = T</a:t>
            </a:r>
            <a:r>
              <a:rPr lang="en-US" altLang="zh-CN" sz="2800" b="1" i="0" baseline="-2500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1</a:t>
            </a:r>
            <a:r>
              <a:rPr lang="en-US" altLang="zh-CN" sz="2800" b="1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+T</a:t>
            </a:r>
            <a:r>
              <a:rPr lang="en-US" altLang="zh-CN" sz="2800" b="1" i="0" baseline="-2500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2</a:t>
            </a:r>
            <a:endParaRPr lang="en-US" altLang="zh-CN" sz="2800" b="1" baseline="-25000">
              <a:effectLst>
                <a:outerShdw blurRad="38100" dist="38100" dir="2700000" algn="tl">
                  <a:srgbClr val="DDDDDD"/>
                </a:outerShdw>
              </a:effectLst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111633" name="Object 17"/>
          <p:cNvGraphicFramePr>
            <a:graphicFrameLocks noChangeAspect="1"/>
          </p:cNvGraphicFramePr>
          <p:nvPr/>
        </p:nvGraphicFramePr>
        <p:xfrm>
          <a:off x="1408113" y="5105400"/>
          <a:ext cx="6645275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78" name="Equation" r:id="rId7" imgW="2921000" imgH="292100" progId="Equation.3">
                  <p:embed/>
                </p:oleObj>
              </mc:Choice>
              <mc:Fallback>
                <p:oleObj name="Equation" r:id="rId7" imgW="2921000" imgH="292100" progId="Equation.3">
                  <p:embed/>
                  <p:pic>
                    <p:nvPicPr>
                      <p:cNvPr id="0" name="图片 874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8113" y="5105400"/>
                        <a:ext cx="6645275" cy="911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1634" name="Text Box 18"/>
          <p:cNvSpPr txBox="1">
            <a:spLocks noChangeArrowheads="1"/>
          </p:cNvSpPr>
          <p:nvPr/>
        </p:nvSpPr>
        <p:spPr bwMode="auto">
          <a:xfrm>
            <a:off x="609600" y="4724400"/>
            <a:ext cx="6838950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i="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电容充放电过程，</a:t>
            </a:r>
            <a:r>
              <a:rPr lang="en-US" altLang="zh-CN" sz="280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u</a:t>
            </a:r>
            <a:r>
              <a:rPr lang="en-US" altLang="zh-CN" sz="2800" baseline="-2500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C </a:t>
            </a:r>
            <a:r>
              <a:rPr lang="zh-CN" altLang="en-US" sz="2800" i="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的响应规律为</a:t>
            </a:r>
          </a:p>
        </p:txBody>
      </p:sp>
      <p:sp>
        <p:nvSpPr>
          <p:cNvPr id="111635" name="Rectangle 19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09600" y="4038600"/>
            <a:ext cx="2667000" cy="457200"/>
          </a:xfrm>
          <a:ln>
            <a:miter lim="800000"/>
          </a:ln>
        </p:spPr>
        <p:txBody>
          <a:bodyPr vert="horz" wrap="square" lIns="91440" tIns="45720" rIns="91440" bIns="45720" numCol="1" anchor="t" anchorCtr="0" compatLnSpc="1">
            <a:normAutofit fontScale="92500" lnSpcReduction="10000"/>
          </a:bodyPr>
          <a:lstStyle/>
          <a:p>
            <a:pPr algn="l" eaLnBrk="1" hangingPunct="1"/>
            <a:r>
              <a:rPr lang="en-US" altLang="zh-CN" sz="2800" b="1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</a:rPr>
              <a:t>4. </a:t>
            </a:r>
            <a:r>
              <a:rPr lang="zh-CN" altLang="en-US" sz="2800" b="1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</a:rPr>
              <a:t>周期与频率</a:t>
            </a:r>
          </a:p>
        </p:txBody>
      </p:sp>
      <p:grpSp>
        <p:nvGrpSpPr>
          <p:cNvPr id="6" name="Group 20"/>
          <p:cNvGrpSpPr/>
          <p:nvPr/>
        </p:nvGrpSpPr>
        <p:grpSpPr bwMode="auto">
          <a:xfrm>
            <a:off x="2286000" y="2652713"/>
            <a:ext cx="1600200" cy="1219200"/>
            <a:chOff x="960" y="1776"/>
            <a:chExt cx="1008" cy="768"/>
          </a:xfrm>
        </p:grpSpPr>
        <p:sp>
          <p:nvSpPr>
            <p:cNvPr id="85009" name="Line 21"/>
            <p:cNvSpPr>
              <a:spLocks noChangeShapeType="1"/>
            </p:cNvSpPr>
            <p:nvPr/>
          </p:nvSpPr>
          <p:spPr bwMode="auto">
            <a:xfrm>
              <a:off x="1968" y="2208"/>
              <a:ext cx="0" cy="336"/>
            </a:xfrm>
            <a:prstGeom prst="line">
              <a:avLst/>
            </a:prstGeom>
            <a:noFill/>
            <a:ln w="12700">
              <a:solidFill>
                <a:srgbClr val="174EFF"/>
              </a:solidFill>
              <a:round/>
            </a:ln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/>
                <a:cs typeface="Times New Roman" panose="02020603050405020304"/>
              </a:endParaRPr>
            </a:p>
          </p:txBody>
        </p:sp>
        <p:sp>
          <p:nvSpPr>
            <p:cNvPr id="85010" name="Line 22"/>
            <p:cNvSpPr>
              <a:spLocks noChangeShapeType="1"/>
            </p:cNvSpPr>
            <p:nvPr/>
          </p:nvSpPr>
          <p:spPr bwMode="auto">
            <a:xfrm>
              <a:off x="1008" y="2112"/>
              <a:ext cx="480" cy="0"/>
            </a:xfrm>
            <a:prstGeom prst="line">
              <a:avLst/>
            </a:prstGeom>
            <a:noFill/>
            <a:ln w="9525">
              <a:solidFill>
                <a:srgbClr val="174EFF"/>
              </a:solidFill>
              <a:round/>
              <a:headEnd type="triangle" w="sm" len="lg"/>
              <a:tailEnd type="triangle" w="sm" len="lg"/>
            </a:ln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/>
                <a:cs typeface="Times New Roman" panose="02020603050405020304"/>
              </a:endParaRPr>
            </a:p>
          </p:txBody>
        </p:sp>
        <p:sp>
          <p:nvSpPr>
            <p:cNvPr id="85011" name="Line 23"/>
            <p:cNvSpPr>
              <a:spLocks noChangeShapeType="1"/>
            </p:cNvSpPr>
            <p:nvPr/>
          </p:nvSpPr>
          <p:spPr bwMode="auto">
            <a:xfrm>
              <a:off x="1488" y="2112"/>
              <a:ext cx="480" cy="0"/>
            </a:xfrm>
            <a:prstGeom prst="line">
              <a:avLst/>
            </a:prstGeom>
            <a:noFill/>
            <a:ln w="9525">
              <a:solidFill>
                <a:srgbClr val="174EFF"/>
              </a:solidFill>
              <a:round/>
              <a:headEnd type="triangle" w="sm" len="lg"/>
              <a:tailEnd type="triangle" w="sm" len="lg"/>
            </a:ln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/>
                <a:cs typeface="Times New Roman" panose="02020603050405020304"/>
              </a:endParaRPr>
            </a:p>
          </p:txBody>
        </p:sp>
        <p:sp>
          <p:nvSpPr>
            <p:cNvPr id="111640" name="Text Box 24"/>
            <p:cNvSpPr txBox="1">
              <a:spLocks noChangeArrowheads="1"/>
            </p:cNvSpPr>
            <p:nvPr/>
          </p:nvSpPr>
          <p:spPr bwMode="auto">
            <a:xfrm>
              <a:off x="1056" y="1776"/>
              <a:ext cx="336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dirty="0">
                  <a:solidFill>
                    <a:srgbClr val="131C9E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/>
                  <a:cs typeface="Times New Roman" panose="02020603050405020304"/>
                </a:rPr>
                <a:t>T</a:t>
              </a:r>
              <a:r>
                <a:rPr lang="en-US" altLang="zh-CN" sz="2400" i="0" baseline="-25000" dirty="0">
                  <a:solidFill>
                    <a:srgbClr val="131C9E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/>
                  <a:cs typeface="Times New Roman" panose="02020603050405020304"/>
                </a:rPr>
                <a:t>1</a:t>
              </a:r>
            </a:p>
          </p:txBody>
        </p:sp>
        <p:sp>
          <p:nvSpPr>
            <p:cNvPr id="111641" name="Rectangle 25"/>
            <p:cNvSpPr>
              <a:spLocks noChangeArrowheads="1"/>
            </p:cNvSpPr>
            <p:nvPr/>
          </p:nvSpPr>
          <p:spPr bwMode="auto">
            <a:xfrm>
              <a:off x="1584" y="1776"/>
              <a:ext cx="310" cy="29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solidFill>
                    <a:srgbClr val="131C9E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/>
                  <a:cs typeface="Times New Roman" panose="02020603050405020304"/>
                </a:rPr>
                <a:t>T</a:t>
              </a:r>
              <a:r>
                <a:rPr lang="en-US" altLang="zh-CN" sz="2400" b="1" i="0" baseline="-25000" dirty="0">
                  <a:solidFill>
                    <a:srgbClr val="131C9E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/>
                  <a:cs typeface="Times New Roman" panose="02020603050405020304"/>
                </a:rPr>
                <a:t>2</a:t>
              </a:r>
            </a:p>
          </p:txBody>
        </p:sp>
        <p:sp>
          <p:nvSpPr>
            <p:cNvPr id="111642" name="Rectangle 26"/>
            <p:cNvSpPr>
              <a:spLocks noChangeArrowheads="1"/>
            </p:cNvSpPr>
            <p:nvPr/>
          </p:nvSpPr>
          <p:spPr bwMode="auto">
            <a:xfrm>
              <a:off x="1344" y="2208"/>
              <a:ext cx="246" cy="29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400" b="1">
                  <a:solidFill>
                    <a:srgbClr val="FF33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/>
                  <a:cs typeface="Times New Roman" panose="02020603050405020304"/>
                </a:rPr>
                <a:t>T</a:t>
              </a:r>
              <a:endParaRPr lang="en-US" altLang="zh-CN" sz="2400" b="1" baseline="-2500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endParaRPr>
            </a:p>
          </p:txBody>
        </p:sp>
        <p:sp>
          <p:nvSpPr>
            <p:cNvPr id="85015" name="Line 27"/>
            <p:cNvSpPr>
              <a:spLocks noChangeShapeType="1"/>
            </p:cNvSpPr>
            <p:nvPr/>
          </p:nvSpPr>
          <p:spPr bwMode="auto">
            <a:xfrm>
              <a:off x="960" y="2208"/>
              <a:ext cx="0" cy="336"/>
            </a:xfrm>
            <a:prstGeom prst="line">
              <a:avLst/>
            </a:prstGeom>
            <a:noFill/>
            <a:ln w="12700">
              <a:solidFill>
                <a:srgbClr val="174EFF"/>
              </a:solidFill>
              <a:round/>
            </a:ln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/>
                <a:cs typeface="Times New Roman" panose="02020603050405020304"/>
              </a:endParaRPr>
            </a:p>
          </p:txBody>
        </p:sp>
        <p:sp>
          <p:nvSpPr>
            <p:cNvPr id="85016" name="Line 28"/>
            <p:cNvSpPr>
              <a:spLocks noChangeShapeType="1"/>
            </p:cNvSpPr>
            <p:nvPr/>
          </p:nvSpPr>
          <p:spPr bwMode="auto">
            <a:xfrm>
              <a:off x="960" y="2448"/>
              <a:ext cx="1008" cy="0"/>
            </a:xfrm>
            <a:prstGeom prst="line">
              <a:avLst/>
            </a:prstGeom>
            <a:noFill/>
            <a:ln w="12700">
              <a:solidFill>
                <a:srgbClr val="174EFF"/>
              </a:solidFill>
              <a:round/>
              <a:headEnd type="triangle" w="sm" len="lg"/>
              <a:tailEnd type="triangle" w="sm" len="lg"/>
            </a:ln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/>
                <a:cs typeface="Times New Roman" panose="02020603050405020304"/>
              </a:endParaRPr>
            </a:p>
          </p:txBody>
        </p:sp>
      </p:grpSp>
      <p:grpSp>
        <p:nvGrpSpPr>
          <p:cNvPr id="85004" name="Group 30"/>
          <p:cNvGrpSpPr/>
          <p:nvPr/>
        </p:nvGrpSpPr>
        <p:grpSpPr bwMode="auto">
          <a:xfrm>
            <a:off x="4648200" y="685800"/>
            <a:ext cx="1958975" cy="3033713"/>
            <a:chOff x="2928" y="537"/>
            <a:chExt cx="1234" cy="1911"/>
          </a:xfrm>
        </p:grpSpPr>
        <p:sp>
          <p:nvSpPr>
            <p:cNvPr id="111647" name="Rectangle 31"/>
            <p:cNvSpPr>
              <a:spLocks noChangeArrowheads="1"/>
            </p:cNvSpPr>
            <p:nvPr/>
          </p:nvSpPr>
          <p:spPr bwMode="auto">
            <a:xfrm>
              <a:off x="3408" y="2121"/>
              <a:ext cx="754" cy="327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 i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/>
                  <a:cs typeface="Times New Roman" panose="02020603050405020304"/>
                </a:rPr>
                <a:t>–</a:t>
              </a:r>
              <a:r>
                <a:rPr lang="en-US" altLang="zh-CN" sz="2800" b="1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/>
                  <a:cs typeface="Times New Roman" panose="02020603050405020304"/>
                </a:rPr>
                <a:t>U</a:t>
              </a:r>
              <a:r>
                <a:rPr lang="en-US" altLang="zh-CN" sz="2800" b="1" i="0" baseline="-2500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/>
                  <a:cs typeface="Times New Roman" panose="02020603050405020304"/>
                </a:rPr>
                <a:t>o</a:t>
              </a:r>
              <a:r>
                <a:rPr lang="en-US" altLang="zh-CN" sz="2800" b="1" i="0" baseline="-2500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/>
                  <a:ea typeface="楷体_GB2312" charset="0"/>
                  <a:cs typeface="Times New Roman" panose="02020603050405020304"/>
                </a:rPr>
                <a:t>(sat)</a:t>
              </a:r>
            </a:p>
          </p:txBody>
        </p:sp>
        <p:sp>
          <p:nvSpPr>
            <p:cNvPr id="111648" name="Rectangle 32"/>
            <p:cNvSpPr>
              <a:spLocks noChangeArrowheads="1"/>
            </p:cNvSpPr>
            <p:nvPr/>
          </p:nvSpPr>
          <p:spPr bwMode="auto">
            <a:xfrm>
              <a:off x="2928" y="537"/>
              <a:ext cx="1008" cy="327"/>
            </a:xfrm>
            <a:prstGeom prst="rect">
              <a:avLst/>
            </a:prstGeom>
            <a:noFill/>
            <a:ln w="381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 i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/>
                  <a:cs typeface="Times New Roman" panose="02020603050405020304"/>
                </a:rPr>
                <a:t>+ </a:t>
              </a:r>
              <a:r>
                <a:rPr lang="en-US" altLang="zh-CN" sz="2800" b="1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/>
                  <a:cs typeface="Times New Roman" panose="02020603050405020304"/>
                </a:rPr>
                <a:t>U</a:t>
              </a:r>
              <a:r>
                <a:rPr lang="en-US" altLang="zh-CN" sz="2800" b="1" i="0" baseline="-2500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/>
                  <a:cs typeface="Times New Roman" panose="02020603050405020304"/>
                </a:rPr>
                <a:t>o</a:t>
              </a:r>
              <a:r>
                <a:rPr lang="en-US" altLang="zh-CN" sz="2800" b="1" i="0" baseline="-2500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/>
                  <a:ea typeface="楷体_GB2312" charset="0"/>
                  <a:cs typeface="Times New Roman" panose="02020603050405020304"/>
                </a:rPr>
                <a:t>(sat)</a:t>
              </a:r>
            </a:p>
          </p:txBody>
        </p:sp>
      </p:grpSp>
      <p:graphicFrame>
        <p:nvGraphicFramePr>
          <p:cNvPr id="85005" name="Object 33"/>
          <p:cNvGraphicFramePr>
            <a:graphicFrameLocks noChangeAspect="1"/>
          </p:cNvGraphicFramePr>
          <p:nvPr/>
        </p:nvGraphicFramePr>
        <p:xfrm>
          <a:off x="3925888" y="2593975"/>
          <a:ext cx="798512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79" name="Equation" r:id="rId9" imgW="279400" imgH="114300" progId="Equation.3">
                  <p:embed/>
                </p:oleObj>
              </mc:Choice>
              <mc:Fallback>
                <p:oleObj name="Equation" r:id="rId9" imgW="279400" imgH="114300" progId="Equation.3">
                  <p:embed/>
                  <p:pic>
                    <p:nvPicPr>
                      <p:cNvPr id="0" name="图片 874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5888" y="2593975"/>
                        <a:ext cx="798512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006" name="Object 34"/>
          <p:cNvGraphicFramePr>
            <a:graphicFrameLocks noChangeAspect="1"/>
          </p:cNvGraphicFramePr>
          <p:nvPr/>
        </p:nvGraphicFramePr>
        <p:xfrm>
          <a:off x="3124200" y="1314450"/>
          <a:ext cx="53340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80" name="公式" r:id="rId11" imgW="127000" imgH="114300" progId="Equation.3">
                  <p:embed/>
                </p:oleObj>
              </mc:Choice>
              <mc:Fallback>
                <p:oleObj name="公式" r:id="rId11" imgW="127000" imgH="114300" progId="Equation.3">
                  <p:embed/>
                  <p:pic>
                    <p:nvPicPr>
                      <p:cNvPr id="0" name="图片 874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1314450"/>
                        <a:ext cx="533400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11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最大化时奏乐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感叹时奏乐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300"/>
                                        <p:tgtEl>
                                          <p:spTgt spid="111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1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1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32" grpId="0" autoUpdateAnimBg="0"/>
      <p:bldP spid="111634" grpId="0" autoUpdateAnimBg="0"/>
      <p:bldP spid="111635" grpId="0" build="p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"/>
          <p:cNvGrpSpPr/>
          <p:nvPr/>
        </p:nvGrpSpPr>
        <p:grpSpPr bwMode="auto">
          <a:xfrm>
            <a:off x="304800" y="319088"/>
            <a:ext cx="4191000" cy="2728912"/>
            <a:chOff x="240" y="201"/>
            <a:chExt cx="2640" cy="1719"/>
          </a:xfrm>
        </p:grpSpPr>
        <p:sp>
          <p:nvSpPr>
            <p:cNvPr id="112643" name="Text Box 3"/>
            <p:cNvSpPr txBox="1">
              <a:spLocks noChangeArrowheads="1"/>
            </p:cNvSpPr>
            <p:nvPr/>
          </p:nvSpPr>
          <p:spPr bwMode="auto">
            <a:xfrm>
              <a:off x="240" y="201"/>
              <a:ext cx="1728" cy="32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 i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在充电过程中</a:t>
              </a:r>
              <a:endParaRPr lang="zh-CN" altLang="en-US" sz="2800" b="0" i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graphicFrame>
          <p:nvGraphicFramePr>
            <p:cNvPr id="86029" name="Object 4"/>
            <p:cNvGraphicFramePr/>
            <p:nvPr/>
          </p:nvGraphicFramePr>
          <p:xfrm>
            <a:off x="271" y="449"/>
            <a:ext cx="2609" cy="14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501" name="Equation" r:id="rId3" imgW="2527300" imgH="1193800" progId="Equation.3">
                    <p:embed/>
                  </p:oleObj>
                </mc:Choice>
                <mc:Fallback>
                  <p:oleObj name="Equation" r:id="rId3" imgW="2527300" imgH="1193800" progId="Equation.3">
                    <p:embed/>
                    <p:pic>
                      <p:nvPicPr>
                        <p:cNvPr id="0" name="图片 88424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1" y="449"/>
                          <a:ext cx="2609" cy="14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7"/>
          <p:cNvGrpSpPr/>
          <p:nvPr/>
        </p:nvGrpSpPr>
        <p:grpSpPr bwMode="auto">
          <a:xfrm>
            <a:off x="4606925" y="304800"/>
            <a:ext cx="4308475" cy="2774950"/>
            <a:chOff x="2854" y="192"/>
            <a:chExt cx="2714" cy="1748"/>
          </a:xfrm>
        </p:grpSpPr>
        <p:sp>
          <p:nvSpPr>
            <p:cNvPr id="112646" name="Rectangle 6"/>
            <p:cNvSpPr>
              <a:spLocks noChangeArrowheads="1"/>
            </p:cNvSpPr>
            <p:nvPr/>
          </p:nvSpPr>
          <p:spPr bwMode="auto">
            <a:xfrm>
              <a:off x="2854" y="192"/>
              <a:ext cx="1466" cy="32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2800" b="1" i="0" dirty="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 charset="0"/>
                </a:rPr>
                <a:t>在放电过程中</a:t>
              </a:r>
            </a:p>
          </p:txBody>
        </p:sp>
        <p:graphicFrame>
          <p:nvGraphicFramePr>
            <p:cNvPr id="86027" name="Object 7"/>
            <p:cNvGraphicFramePr>
              <a:graphicFrameLocks noChangeAspect="1"/>
            </p:cNvGraphicFramePr>
            <p:nvPr/>
          </p:nvGraphicFramePr>
          <p:xfrm>
            <a:off x="2911" y="461"/>
            <a:ext cx="2657" cy="14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502" name="Equation" r:id="rId5" imgW="2476500" imgH="1193800" progId="Equation.3">
                    <p:embed/>
                  </p:oleObj>
                </mc:Choice>
                <mc:Fallback>
                  <p:oleObj name="Equation" r:id="rId5" imgW="2476500" imgH="1193800" progId="Equation.3">
                    <p:embed/>
                    <p:pic>
                      <p:nvPicPr>
                        <p:cNvPr id="0" name="图片 884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1" y="461"/>
                          <a:ext cx="2657" cy="14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2648" name="Text Box 8"/>
          <p:cNvSpPr txBox="1">
            <a:spLocks noChangeArrowheads="1"/>
          </p:cNvSpPr>
          <p:nvPr/>
        </p:nvSpPr>
        <p:spPr bwMode="auto">
          <a:xfrm>
            <a:off x="457200" y="3738563"/>
            <a:ext cx="2908300" cy="5191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b="1" i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+mn-cs"/>
              </a:rPr>
              <a:t>矩形波的周期</a:t>
            </a:r>
          </a:p>
        </p:txBody>
      </p:sp>
      <p:graphicFrame>
        <p:nvGraphicFramePr>
          <p:cNvPr id="112649" name="Object 9"/>
          <p:cNvGraphicFramePr>
            <a:graphicFrameLocks noChangeAspect="1"/>
          </p:cNvGraphicFramePr>
          <p:nvPr/>
        </p:nvGraphicFramePr>
        <p:xfrm>
          <a:off x="2909888" y="3471863"/>
          <a:ext cx="4557712" cy="1100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03" name="Equation" r:id="rId7" imgW="2413000" imgH="469900" progId="Equation.3">
                  <p:embed/>
                </p:oleObj>
              </mc:Choice>
              <mc:Fallback>
                <p:oleObj name="Equation" r:id="rId7" imgW="2413000" imgH="469900" progId="Equation.3">
                  <p:embed/>
                  <p:pic>
                    <p:nvPicPr>
                      <p:cNvPr id="0" name="图片 884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9888" y="3471863"/>
                        <a:ext cx="4557712" cy="1100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50" name="Rectangle 10"/>
          <p:cNvSpPr>
            <a:spLocks noChangeArrowheads="1"/>
          </p:cNvSpPr>
          <p:nvPr/>
        </p:nvSpPr>
        <p:spPr bwMode="auto">
          <a:xfrm>
            <a:off x="533400" y="4572000"/>
            <a:ext cx="2327275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i="0" dirty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</a:rPr>
              <a:t>矩形波的频率</a:t>
            </a:r>
          </a:p>
        </p:txBody>
      </p:sp>
      <p:graphicFrame>
        <p:nvGraphicFramePr>
          <p:cNvPr id="112651" name="Object 11"/>
          <p:cNvGraphicFramePr>
            <a:graphicFrameLocks noChangeAspect="1"/>
          </p:cNvGraphicFramePr>
          <p:nvPr/>
        </p:nvGraphicFramePr>
        <p:xfrm>
          <a:off x="2986088" y="4357688"/>
          <a:ext cx="4086225" cy="157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04" name="公式" r:id="rId9" imgW="2095500" imgH="698500" progId="Equation.3">
                  <p:embed/>
                </p:oleObj>
              </mc:Choice>
              <mc:Fallback>
                <p:oleObj name="公式" r:id="rId9" imgW="2095500" imgH="698500" progId="Equation.3">
                  <p:embed/>
                  <p:pic>
                    <p:nvPicPr>
                      <p:cNvPr id="0" name="图片 884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6088" y="4357688"/>
                        <a:ext cx="4086225" cy="1570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52" name="Text Box 12"/>
          <p:cNvSpPr txBox="1">
            <a:spLocks noChangeArrowheads="1"/>
          </p:cNvSpPr>
          <p:nvPr/>
        </p:nvSpPr>
        <p:spPr bwMode="auto">
          <a:xfrm>
            <a:off x="457200" y="3124200"/>
            <a:ext cx="5867400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i="0">
                <a:solidFill>
                  <a:srgbClr val="0066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充放电时间常数相同：</a:t>
            </a:r>
            <a:r>
              <a:rPr lang="zh-CN" altLang="en-US" sz="2800">
                <a:solidFill>
                  <a:srgbClr val="290C86"/>
                </a:solidFill>
                <a:sym typeface="Symbol" panose="05050102010706020507" charset="0"/>
              </a:rPr>
              <a:t></a:t>
            </a:r>
            <a:r>
              <a:rPr lang="zh-CN" altLang="en-US" sz="2800" i="0">
                <a:solidFill>
                  <a:srgbClr val="290C86"/>
                </a:solidFill>
                <a:sym typeface="Symbol" panose="05050102010706020507" charset="0"/>
              </a:rPr>
              <a:t> </a:t>
            </a:r>
            <a:r>
              <a:rPr lang="en-US" altLang="zh-CN" sz="2800">
                <a:solidFill>
                  <a:srgbClr val="290C86"/>
                </a:solidFill>
                <a:sym typeface="Symbol" panose="05050102010706020507" charset="0"/>
              </a:rPr>
              <a:t>= RC</a:t>
            </a:r>
            <a:r>
              <a:rPr lang="en-US" altLang="zh-CN" sz="2800" b="0" i="0">
                <a:sym typeface="Symbol" panose="05050102010706020507" charset="0"/>
              </a:rPr>
              <a:t> </a:t>
            </a:r>
            <a:endParaRPr lang="en-US" altLang="zh-CN" sz="2800" b="0" i="0"/>
          </a:p>
        </p:txBody>
      </p:sp>
      <p:sp>
        <p:nvSpPr>
          <p:cNvPr id="112656" name="Rectangle 16"/>
          <p:cNvSpPr>
            <a:spLocks noChangeArrowheads="1"/>
          </p:cNvSpPr>
          <p:nvPr/>
        </p:nvSpPr>
        <p:spPr bwMode="auto">
          <a:xfrm>
            <a:off x="533400" y="5719763"/>
            <a:ext cx="6705600" cy="6048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i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</a:rPr>
              <a:t>矩形波常用于数字电路中作为信号源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112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2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6" dur="500"/>
                                        <p:tgtEl>
                                          <p:spTgt spid="112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2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2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2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8" grpId="0" autoUpdateAnimBg="0"/>
      <p:bldP spid="112650" grpId="0" autoUpdateAnimBg="0"/>
      <p:bldP spid="112652" grpId="0" autoUpdateAnimBg="0"/>
      <p:bldP spid="112656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ext Box 2"/>
          <p:cNvSpPr txBox="1">
            <a:spLocks noChangeArrowheads="1"/>
          </p:cNvSpPr>
          <p:nvPr/>
        </p:nvSpPr>
        <p:spPr bwMode="auto">
          <a:xfrm>
            <a:off x="1311275" y="4051300"/>
            <a:ext cx="5334000" cy="15875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10000"/>
              </a:spcBef>
            </a:pPr>
            <a:r>
              <a:rPr lang="en-US" altLang="zh-CN" sz="280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  </a:t>
            </a:r>
            <a:r>
              <a:rPr lang="en-US" altLang="zh-CN" sz="2800" i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A</a:t>
            </a:r>
            <a:r>
              <a:rPr lang="en-US" altLang="zh-CN" sz="2800" i="0" baseline="-2500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1</a:t>
            </a:r>
            <a:r>
              <a:rPr lang="zh-CN" altLang="en-US" sz="2800" i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：滞回比较器</a:t>
            </a:r>
            <a:r>
              <a:rPr lang="zh-CN" altLang="en-US" sz="2800" i="0">
                <a:solidFill>
                  <a:srgbClr val="008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     </a:t>
            </a:r>
          </a:p>
          <a:p>
            <a:pPr eaLnBrk="1" hangingPunct="1">
              <a:lnSpc>
                <a:spcPct val="110000"/>
              </a:lnSpc>
              <a:spcBef>
                <a:spcPct val="10000"/>
              </a:spcBef>
            </a:pPr>
            <a:r>
              <a:rPr lang="zh-CN" altLang="en-US" sz="2800" i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ea typeface="创艺繁标宋" charset="0"/>
                <a:cs typeface="Times New Roman" panose="02020603050405020304"/>
                <a:sym typeface="Symbol" panose="05050102010706020507" charset="0"/>
              </a:rPr>
              <a:t>  因</a:t>
            </a:r>
            <a:r>
              <a:rPr lang="zh-CN" altLang="en-US" sz="28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ea typeface="创艺繁标宋" charset="0"/>
                <a:cs typeface="Times New Roman" panose="02020603050405020304"/>
                <a:sym typeface="Symbol" panose="05050102010706020507" charset="0"/>
              </a:rPr>
              <a:t> </a:t>
            </a:r>
            <a:r>
              <a:rPr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ea typeface="创艺繁标宋" charset="0"/>
                <a:cs typeface="Times New Roman" panose="02020603050405020304"/>
                <a:sym typeface="Symbol" panose="05050102010706020507" charset="0"/>
              </a:rPr>
              <a:t>u</a:t>
            </a:r>
            <a:r>
              <a:rPr lang="en-US" altLang="zh-CN" sz="2800" i="0" baseline="-250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ea typeface="创艺繁标宋" charset="0"/>
                <a:cs typeface="Times New Roman" panose="02020603050405020304"/>
                <a:sym typeface="Symbol" panose="05050102010706020507" charset="0"/>
              </a:rPr>
              <a:t>–</a:t>
            </a:r>
            <a:r>
              <a:rPr lang="en-US" altLang="zh-CN" sz="2800" i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ea typeface="创艺繁标宋" charset="0"/>
                <a:cs typeface="Times New Roman" panose="02020603050405020304"/>
                <a:sym typeface="Symbol" panose="05050102010706020507" charset="0"/>
              </a:rPr>
              <a:t> = 0 </a:t>
            </a:r>
            <a:r>
              <a:rPr lang="zh-CN" altLang="en-US" sz="2800" i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ea typeface="创艺繁标宋" charset="0"/>
                <a:cs typeface="Times New Roman" panose="02020603050405020304"/>
                <a:sym typeface="Symbol" panose="05050102010706020507" charset="0"/>
              </a:rPr>
              <a:t>，</a:t>
            </a:r>
          </a:p>
          <a:p>
            <a:pPr eaLnBrk="1" hangingPunct="1">
              <a:lnSpc>
                <a:spcPct val="110000"/>
              </a:lnSpc>
              <a:spcBef>
                <a:spcPct val="10000"/>
              </a:spcBef>
            </a:pPr>
            <a:r>
              <a:rPr lang="zh-CN" altLang="en-US" sz="2800" i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ea typeface="创艺繁标宋" charset="0"/>
                <a:cs typeface="Times New Roman" panose="02020603050405020304"/>
                <a:sym typeface="Symbol" panose="05050102010706020507" charset="0"/>
              </a:rPr>
              <a:t>  所以当 </a:t>
            </a:r>
            <a:r>
              <a:rPr lang="en-US" altLang="zh-CN" sz="28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ea typeface="创艺繁标宋" charset="0"/>
                <a:cs typeface="Times New Roman" panose="02020603050405020304"/>
                <a:sym typeface="Symbol" panose="05050102010706020507" charset="0"/>
              </a:rPr>
              <a:t>u</a:t>
            </a:r>
            <a:r>
              <a:rPr lang="en-US" altLang="zh-CN" sz="2800" i="0" baseline="-250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ea typeface="创艺繁标宋" charset="0"/>
                <a:cs typeface="Times New Roman" panose="02020603050405020304"/>
                <a:sym typeface="Symbol" panose="05050102010706020507" charset="0"/>
              </a:rPr>
              <a:t>+</a:t>
            </a:r>
            <a:r>
              <a:rPr lang="en-US" altLang="zh-CN" sz="2800" i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ea typeface="创艺繁标宋" charset="0"/>
                <a:cs typeface="Times New Roman" panose="02020603050405020304"/>
                <a:sym typeface="Symbol" panose="05050102010706020507" charset="0"/>
              </a:rPr>
              <a:t> = 0 </a:t>
            </a:r>
            <a:r>
              <a:rPr lang="zh-CN" altLang="en-US" sz="2800" i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时</a:t>
            </a:r>
            <a:r>
              <a:rPr lang="zh-CN" altLang="en-US" sz="2800" i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ea typeface="创艺繁标宋" charset="0"/>
                <a:cs typeface="Times New Roman" panose="02020603050405020304"/>
                <a:sym typeface="Symbol" panose="05050102010706020507" charset="0"/>
              </a:rPr>
              <a:t>， </a:t>
            </a:r>
            <a:r>
              <a:rPr lang="en-US" altLang="zh-CN" sz="2800" i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A</a:t>
            </a:r>
            <a:r>
              <a:rPr lang="en-US" altLang="zh-CN" sz="2800" i="0" baseline="-2500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1</a:t>
            </a:r>
            <a:r>
              <a:rPr lang="zh-CN" altLang="en-US" sz="2800" i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状态改变</a:t>
            </a:r>
            <a:endParaRPr lang="zh-CN" altLang="en-US" sz="2800" i="0">
              <a:solidFill>
                <a:schemeClr val="tx2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396875" y="533400"/>
            <a:ext cx="4098925" cy="457200"/>
          </a:xfrm>
          <a:ln>
            <a:miter lim="800000"/>
          </a:ln>
        </p:spPr>
        <p:txBody>
          <a:bodyPr vert="horz" wrap="square" lIns="91440" tIns="45720" rIns="91440" bIns="45720" numCol="1" anchor="t" anchorCtr="0" compatLnSpc="1">
            <a:normAutofit fontScale="90000"/>
          </a:bodyPr>
          <a:lstStyle/>
          <a:p>
            <a:pPr algn="l" eaLnBrk="1" hangingPunct="1"/>
            <a:r>
              <a:rPr lang="en-US" altLang="zh-CN" sz="3200" b="1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</a:rPr>
              <a:t>16.6.3   </a:t>
            </a:r>
            <a:r>
              <a:rPr lang="zh-CN" altLang="en-US" sz="3200" b="1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</a:rPr>
              <a:t>三角波发生器</a:t>
            </a:r>
          </a:p>
        </p:txBody>
      </p:sp>
      <p:sp>
        <p:nvSpPr>
          <p:cNvPr id="113668" name="Rectangle 4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73075" y="1231900"/>
            <a:ext cx="2895600" cy="533400"/>
          </a:xfr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l" eaLnBrk="1" hangingPunct="1"/>
            <a:r>
              <a:rPr lang="en-US" altLang="zh-CN" sz="2800" b="1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</a:rPr>
              <a:t>1.  </a:t>
            </a:r>
            <a:r>
              <a:rPr lang="zh-CN" altLang="en-US" sz="2800" b="1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</a:rPr>
              <a:t>电路结构</a:t>
            </a:r>
          </a:p>
        </p:txBody>
      </p:sp>
      <p:sp>
        <p:nvSpPr>
          <p:cNvPr id="113669" name="Rectangle 5"/>
          <p:cNvSpPr>
            <a:spLocks noChangeArrowheads="1"/>
          </p:cNvSpPr>
          <p:nvPr/>
        </p:nvSpPr>
        <p:spPr bwMode="auto">
          <a:xfrm>
            <a:off x="4968875" y="4051300"/>
            <a:ext cx="3062288" cy="519113"/>
          </a:xfrm>
          <a:prstGeom prst="rect">
            <a:avLst/>
          </a:prstGeom>
          <a:noFill/>
          <a:ln w="381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i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A</a:t>
            </a:r>
            <a:r>
              <a:rPr lang="en-US" altLang="zh-CN" sz="2800" b="1" i="0" baseline="-2500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2</a:t>
            </a:r>
            <a:r>
              <a:rPr lang="zh-CN" altLang="en-US" sz="2800" b="1" i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：反相积分电路</a:t>
            </a:r>
          </a:p>
        </p:txBody>
      </p:sp>
      <p:grpSp>
        <p:nvGrpSpPr>
          <p:cNvPr id="87046" name="Group 6"/>
          <p:cNvGrpSpPr/>
          <p:nvPr/>
        </p:nvGrpSpPr>
        <p:grpSpPr bwMode="auto">
          <a:xfrm>
            <a:off x="330200" y="1047750"/>
            <a:ext cx="3952875" cy="171450"/>
            <a:chOff x="144" y="468"/>
            <a:chExt cx="2490" cy="108"/>
          </a:xfrm>
        </p:grpSpPr>
        <p:pic>
          <p:nvPicPr>
            <p:cNvPr id="87128" name="Picture 7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" y="47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129" name="Picture 8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" y="47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130" name="Picture 9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" y="47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131" name="Picture 10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2" y="47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132" name="Picture 11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4" y="47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133" name="Picture 12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0" y="47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134" name="Picture 13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0" y="47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135" name="Picture 14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2" y="47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136" name="Picture 15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8" y="47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137" name="Picture 16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0" y="47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138" name="Picture 17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6" y="47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139" name="Picture 18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6" y="47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140" name="Picture 19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" y="47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141" name="Picture 20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8" y="47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142" name="Picture 21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8" y="47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143" name="Picture 22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4" y="47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144" name="Picture 23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4" y="47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145" name="Picture 24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6" y="47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146" name="Picture 25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2" y="47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147" name="Picture 26" descr="C:\Program Files\Microsoft Office\Clipart\Bullets\Green and Black Diamond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2" y="474"/>
              <a:ext cx="102" cy="10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7148" name="Group 27"/>
            <p:cNvGrpSpPr/>
            <p:nvPr/>
          </p:nvGrpSpPr>
          <p:grpSpPr bwMode="auto">
            <a:xfrm>
              <a:off x="144" y="468"/>
              <a:ext cx="582" cy="102"/>
              <a:chOff x="4698" y="720"/>
              <a:chExt cx="582" cy="102"/>
            </a:xfrm>
          </p:grpSpPr>
          <p:pic>
            <p:nvPicPr>
              <p:cNvPr id="87149" name="Picture 28" descr="C:\Program Files\Microsoft Office\Clipart\Bullets\Green and Black Diamond.gi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88" y="720"/>
                <a:ext cx="102" cy="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150" name="Picture 29" descr="C:\Program Files\Microsoft Office\Clipart\Bullets\Green and Black Diamond.gi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90" y="720"/>
                <a:ext cx="102" cy="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151" name="Picture 30" descr="C:\Program Files\Microsoft Office\Clipart\Bullets\Green and Black Diamond.gi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6" y="720"/>
                <a:ext cx="102" cy="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152" name="Picture 31" descr="C:\Program Files\Microsoft Office\Clipart\Bullets\Green and Black Diamond.gi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6" y="720"/>
                <a:ext cx="102" cy="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153" name="Picture 32" descr="C:\Program Files\Microsoft Office\Clipart\Bullets\Green and Black Diamond.gi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8" y="720"/>
                <a:ext cx="102" cy="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154" name="Picture 33" descr="C:\Program Files\Microsoft Office\Clipart\Bullets\Green and Black Diamond.gi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98" y="720"/>
                <a:ext cx="102" cy="1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3698" name="Line 34"/>
          <p:cNvSpPr>
            <a:spLocks noChangeShapeType="1"/>
          </p:cNvSpPr>
          <p:nvPr/>
        </p:nvSpPr>
        <p:spPr bwMode="auto">
          <a:xfrm>
            <a:off x="4968875" y="1612900"/>
            <a:ext cx="0" cy="2590800"/>
          </a:xfrm>
          <a:prstGeom prst="line">
            <a:avLst/>
          </a:prstGeom>
          <a:noFill/>
          <a:ln w="38100">
            <a:solidFill>
              <a:srgbClr val="174EFF"/>
            </a:solidFill>
            <a:prstDash val="dash"/>
            <a:round/>
          </a:ln>
        </p:spPr>
        <p:txBody>
          <a:bodyPr wrap="none" anchor="ctr"/>
          <a:lstStyle/>
          <a:p>
            <a:endParaRPr lang="zh-CN" altLang="en-US" b="1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4" name="Group 38"/>
          <p:cNvGrpSpPr/>
          <p:nvPr/>
        </p:nvGrpSpPr>
        <p:grpSpPr bwMode="auto">
          <a:xfrm>
            <a:off x="1731963" y="1155700"/>
            <a:ext cx="6421437" cy="2767013"/>
            <a:chOff x="1033" y="576"/>
            <a:chExt cx="4045" cy="1743"/>
          </a:xfrm>
        </p:grpSpPr>
        <p:sp>
          <p:nvSpPr>
            <p:cNvPr id="113703" name="Rectangle 39"/>
            <p:cNvSpPr>
              <a:spLocks noChangeArrowheads="1"/>
            </p:cNvSpPr>
            <p:nvPr/>
          </p:nvSpPr>
          <p:spPr bwMode="auto">
            <a:xfrm>
              <a:off x="3801" y="576"/>
              <a:ext cx="567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800" b="1" i="1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/>
                  <a:cs typeface="Times New Roman" panose="02020603050405020304"/>
                </a:rPr>
                <a:t>C</a:t>
              </a:r>
              <a:endParaRPr lang="en-US" altLang="zh-CN" sz="2800" b="1" i="1" baseline="-25000" dirty="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endParaRPr>
            </a:p>
          </p:txBody>
        </p:sp>
        <p:sp>
          <p:nvSpPr>
            <p:cNvPr id="113704" name="Text Box 40"/>
            <p:cNvSpPr txBox="1">
              <a:spLocks noChangeArrowheads="1"/>
            </p:cNvSpPr>
            <p:nvPr/>
          </p:nvSpPr>
          <p:spPr bwMode="auto">
            <a:xfrm>
              <a:off x="2736" y="1008"/>
              <a:ext cx="480" cy="327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u</a:t>
              </a:r>
              <a:r>
                <a:rPr lang="en-US" altLang="zh-CN" sz="2800" i="0" baseline="-250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o1</a:t>
              </a:r>
              <a:endParaRPr lang="en-US" altLang="zh-CN" sz="28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87051" name="Line 41"/>
            <p:cNvSpPr>
              <a:spLocks noChangeShapeType="1"/>
            </p:cNvSpPr>
            <p:nvPr/>
          </p:nvSpPr>
          <p:spPr bwMode="auto">
            <a:xfrm>
              <a:off x="1503" y="960"/>
              <a:ext cx="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113706" name="Text Box 42"/>
            <p:cNvSpPr txBox="1">
              <a:spLocks noChangeArrowheads="1"/>
            </p:cNvSpPr>
            <p:nvPr/>
          </p:nvSpPr>
          <p:spPr bwMode="auto">
            <a:xfrm>
              <a:off x="2796" y="1403"/>
              <a:ext cx="372" cy="327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endParaRPr lang="zh-CN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7053" name="Line 43"/>
            <p:cNvSpPr>
              <a:spLocks noChangeShapeType="1"/>
            </p:cNvSpPr>
            <p:nvPr/>
          </p:nvSpPr>
          <p:spPr bwMode="auto">
            <a:xfrm>
              <a:off x="1503" y="960"/>
              <a:ext cx="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7054" name="Line 44"/>
            <p:cNvSpPr>
              <a:spLocks noChangeShapeType="1"/>
            </p:cNvSpPr>
            <p:nvPr/>
          </p:nvSpPr>
          <p:spPr bwMode="auto">
            <a:xfrm>
              <a:off x="2736" y="1369"/>
              <a:ext cx="45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113709" name="Rectangle 45"/>
            <p:cNvSpPr>
              <a:spLocks noChangeArrowheads="1"/>
            </p:cNvSpPr>
            <p:nvPr/>
          </p:nvSpPr>
          <p:spPr bwMode="auto">
            <a:xfrm>
              <a:off x="2443" y="991"/>
              <a:ext cx="400" cy="33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800" b="1" i="1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/>
                  <a:cs typeface="Times New Roman" panose="02020603050405020304"/>
                </a:rPr>
                <a:t>R</a:t>
              </a:r>
              <a:r>
                <a:rPr lang="en-US" altLang="zh-CN" sz="2800" b="1" i="1" baseline="-2500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/>
                  <a:cs typeface="Times New Roman" panose="02020603050405020304"/>
                </a:rPr>
                <a:t>3</a:t>
              </a:r>
            </a:p>
          </p:txBody>
        </p:sp>
        <p:sp>
          <p:nvSpPr>
            <p:cNvPr id="87056" name="Rectangle 46"/>
            <p:cNvSpPr>
              <a:spLocks noChangeArrowheads="1"/>
            </p:cNvSpPr>
            <p:nvPr/>
          </p:nvSpPr>
          <p:spPr bwMode="auto">
            <a:xfrm flipV="1">
              <a:off x="2448" y="1321"/>
              <a:ext cx="288" cy="91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grpSp>
          <p:nvGrpSpPr>
            <p:cNvPr id="87057" name="Group 47"/>
            <p:cNvGrpSpPr/>
            <p:nvPr/>
          </p:nvGrpSpPr>
          <p:grpSpPr bwMode="auto">
            <a:xfrm>
              <a:off x="2832" y="2016"/>
              <a:ext cx="193" cy="144"/>
              <a:chOff x="2591" y="1147"/>
              <a:chExt cx="193" cy="144"/>
            </a:xfrm>
          </p:grpSpPr>
          <p:sp>
            <p:nvSpPr>
              <p:cNvPr id="87125" name="Line 48"/>
              <p:cNvSpPr>
                <a:spLocks noChangeShapeType="1"/>
              </p:cNvSpPr>
              <p:nvPr/>
            </p:nvSpPr>
            <p:spPr bwMode="auto">
              <a:xfrm rot="-5400000">
                <a:off x="2687" y="1051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87126" name="AutoShape 49"/>
              <p:cNvSpPr>
                <a:spLocks noChangeArrowheads="1"/>
              </p:cNvSpPr>
              <p:nvPr/>
            </p:nvSpPr>
            <p:spPr bwMode="auto">
              <a:xfrm>
                <a:off x="2592" y="1152"/>
                <a:ext cx="192" cy="139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87127" name="Line 50"/>
              <p:cNvSpPr>
                <a:spLocks noChangeShapeType="1"/>
              </p:cNvSpPr>
              <p:nvPr/>
            </p:nvSpPr>
            <p:spPr bwMode="auto">
              <a:xfrm rot="16200000" flipH="1">
                <a:off x="2766" y="1165"/>
                <a:ext cx="33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  <p:sp>
          <p:nvSpPr>
            <p:cNvPr id="87058" name="Line 51"/>
            <p:cNvSpPr>
              <a:spLocks noChangeShapeType="1"/>
            </p:cNvSpPr>
            <p:nvPr/>
          </p:nvSpPr>
          <p:spPr bwMode="auto">
            <a:xfrm rot="-5400000">
              <a:off x="2471" y="1814"/>
              <a:ext cx="90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7059" name="Line 52"/>
            <p:cNvSpPr>
              <a:spLocks noChangeShapeType="1"/>
            </p:cNvSpPr>
            <p:nvPr/>
          </p:nvSpPr>
          <p:spPr bwMode="auto">
            <a:xfrm>
              <a:off x="2832" y="2256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113717" name="Text Box 53"/>
            <p:cNvSpPr txBox="1">
              <a:spLocks noChangeArrowheads="1"/>
            </p:cNvSpPr>
            <p:nvPr/>
          </p:nvSpPr>
          <p:spPr bwMode="auto">
            <a:xfrm>
              <a:off x="2496" y="1833"/>
              <a:ext cx="432" cy="32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D</a:t>
              </a:r>
              <a:r>
                <a:rPr lang="en-US" altLang="zh-CN" sz="2800" i="0" baseline="-2500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Z</a:t>
              </a:r>
              <a:endParaRPr lang="en-US" altLang="zh-CN" sz="2800" i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grpSp>
          <p:nvGrpSpPr>
            <p:cNvPr id="87061" name="Group 54"/>
            <p:cNvGrpSpPr/>
            <p:nvPr/>
          </p:nvGrpSpPr>
          <p:grpSpPr bwMode="auto">
            <a:xfrm flipH="1" flipV="1">
              <a:off x="2831" y="1872"/>
              <a:ext cx="193" cy="144"/>
              <a:chOff x="2591" y="1147"/>
              <a:chExt cx="193" cy="144"/>
            </a:xfrm>
          </p:grpSpPr>
          <p:sp>
            <p:nvSpPr>
              <p:cNvPr id="87122" name="Line 55"/>
              <p:cNvSpPr>
                <a:spLocks noChangeShapeType="1"/>
              </p:cNvSpPr>
              <p:nvPr/>
            </p:nvSpPr>
            <p:spPr bwMode="auto">
              <a:xfrm rot="-5400000">
                <a:off x="2687" y="1051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87123" name="AutoShape 56"/>
              <p:cNvSpPr>
                <a:spLocks noChangeArrowheads="1"/>
              </p:cNvSpPr>
              <p:nvPr/>
            </p:nvSpPr>
            <p:spPr bwMode="auto">
              <a:xfrm>
                <a:off x="2592" y="1152"/>
                <a:ext cx="192" cy="139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87124" name="Line 57"/>
              <p:cNvSpPr>
                <a:spLocks noChangeShapeType="1"/>
              </p:cNvSpPr>
              <p:nvPr/>
            </p:nvSpPr>
            <p:spPr bwMode="auto">
              <a:xfrm rot="16200000" flipH="1">
                <a:off x="2766" y="1165"/>
                <a:ext cx="33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  <p:sp>
          <p:nvSpPr>
            <p:cNvPr id="87062" name="Rectangle 58"/>
            <p:cNvSpPr>
              <a:spLocks noChangeArrowheads="1"/>
            </p:cNvSpPr>
            <p:nvPr/>
          </p:nvSpPr>
          <p:spPr bwMode="auto">
            <a:xfrm>
              <a:off x="1920" y="1737"/>
              <a:ext cx="258" cy="91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7063" name="Rectangle 59"/>
            <p:cNvSpPr>
              <a:spLocks noChangeArrowheads="1"/>
            </p:cNvSpPr>
            <p:nvPr/>
          </p:nvSpPr>
          <p:spPr bwMode="auto">
            <a:xfrm>
              <a:off x="1326" y="1229"/>
              <a:ext cx="258" cy="91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113724" name="Rectangle 60"/>
            <p:cNvSpPr>
              <a:spLocks noChangeArrowheads="1"/>
            </p:cNvSpPr>
            <p:nvPr/>
          </p:nvSpPr>
          <p:spPr bwMode="auto">
            <a:xfrm>
              <a:off x="1200" y="1833"/>
              <a:ext cx="400" cy="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800" b="1" i="1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/>
                  <a:cs typeface="Times New Roman" panose="02020603050405020304"/>
                </a:rPr>
                <a:t>R</a:t>
              </a:r>
              <a:r>
                <a:rPr lang="en-US" altLang="zh-CN" sz="2800" b="1" i="1" baseline="-2500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/>
                  <a:cs typeface="Times New Roman" panose="02020603050405020304"/>
                </a:rPr>
                <a:t>2</a:t>
              </a:r>
            </a:p>
          </p:txBody>
        </p:sp>
        <p:sp>
          <p:nvSpPr>
            <p:cNvPr id="87065" name="Line 61"/>
            <p:cNvSpPr>
              <a:spLocks noChangeShapeType="1"/>
            </p:cNvSpPr>
            <p:nvPr/>
          </p:nvSpPr>
          <p:spPr bwMode="auto">
            <a:xfrm flipH="1">
              <a:off x="1117" y="1267"/>
              <a:ext cx="2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7066" name="Line 62"/>
            <p:cNvSpPr>
              <a:spLocks noChangeShapeType="1"/>
            </p:cNvSpPr>
            <p:nvPr/>
          </p:nvSpPr>
          <p:spPr bwMode="auto">
            <a:xfrm flipH="1">
              <a:off x="2183" y="1776"/>
              <a:ext cx="75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7067" name="Rectangle 63" descr="40%"/>
            <p:cNvSpPr>
              <a:spLocks noChangeArrowheads="1"/>
            </p:cNvSpPr>
            <p:nvPr/>
          </p:nvSpPr>
          <p:spPr bwMode="auto">
            <a:xfrm>
              <a:off x="1774" y="1037"/>
              <a:ext cx="518" cy="61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113728" name="Text Box 64"/>
            <p:cNvSpPr txBox="1">
              <a:spLocks noChangeArrowheads="1"/>
            </p:cNvSpPr>
            <p:nvPr/>
          </p:nvSpPr>
          <p:spPr bwMode="auto">
            <a:xfrm>
              <a:off x="1767" y="1360"/>
              <a:ext cx="223" cy="327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+</a:t>
              </a:r>
              <a:endParaRPr lang="en-US" altLang="zh-CN" sz="2800" b="0" i="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113729" name="Text Box 65"/>
            <p:cNvSpPr txBox="1">
              <a:spLocks noChangeArrowheads="1"/>
            </p:cNvSpPr>
            <p:nvPr/>
          </p:nvSpPr>
          <p:spPr bwMode="auto">
            <a:xfrm>
              <a:off x="2085" y="1219"/>
              <a:ext cx="402" cy="327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+</a:t>
              </a:r>
              <a:endParaRPr lang="en-US" altLang="zh-CN" sz="2800" b="0" i="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113730" name="Text Box 66"/>
            <p:cNvSpPr txBox="1">
              <a:spLocks noChangeArrowheads="1"/>
            </p:cNvSpPr>
            <p:nvPr/>
          </p:nvSpPr>
          <p:spPr bwMode="auto">
            <a:xfrm>
              <a:off x="1984" y="1001"/>
              <a:ext cx="527" cy="288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i="0">
                  <a:effectLst>
                    <a:outerShdw blurRad="38100" dist="38100" dir="2700000" algn="tl">
                      <a:srgbClr val="DDDDDD"/>
                    </a:outerShdw>
                  </a:effectLst>
                  <a:ea typeface="创艺简宋体" charset="0"/>
                  <a:cs typeface="创艺简宋体" charset="0"/>
                  <a:sym typeface="Symbol" panose="05050102010706020507" charset="0"/>
                </a:rPr>
                <a:t></a:t>
              </a:r>
              <a:endParaRPr lang="en-US" altLang="zh-CN" sz="2400" b="0" i="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87071" name="Line 67"/>
            <p:cNvSpPr>
              <a:spLocks noChangeShapeType="1"/>
            </p:cNvSpPr>
            <p:nvPr/>
          </p:nvSpPr>
          <p:spPr bwMode="auto">
            <a:xfrm>
              <a:off x="1574" y="1527"/>
              <a:ext cx="1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7072" name="Line 68"/>
            <p:cNvSpPr>
              <a:spLocks noChangeShapeType="1"/>
            </p:cNvSpPr>
            <p:nvPr/>
          </p:nvSpPr>
          <p:spPr bwMode="auto">
            <a:xfrm>
              <a:off x="2292" y="1363"/>
              <a:ext cx="16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7073" name="Line 69"/>
            <p:cNvSpPr>
              <a:spLocks noChangeShapeType="1"/>
            </p:cNvSpPr>
            <p:nvPr/>
          </p:nvSpPr>
          <p:spPr bwMode="auto">
            <a:xfrm>
              <a:off x="1677" y="864"/>
              <a:ext cx="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7074" name="Line 70"/>
            <p:cNvSpPr>
              <a:spLocks noChangeShapeType="1"/>
            </p:cNvSpPr>
            <p:nvPr/>
          </p:nvSpPr>
          <p:spPr bwMode="auto">
            <a:xfrm>
              <a:off x="1574" y="1268"/>
              <a:ext cx="1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113735" name="Text Box 71"/>
            <p:cNvSpPr txBox="1">
              <a:spLocks noChangeArrowheads="1"/>
            </p:cNvSpPr>
            <p:nvPr/>
          </p:nvSpPr>
          <p:spPr bwMode="auto">
            <a:xfrm>
              <a:off x="1774" y="1088"/>
              <a:ext cx="329" cy="327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–</a:t>
              </a:r>
              <a:endParaRPr lang="en-US" altLang="zh-CN" sz="2800" b="0" i="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113736" name="Text Box 72"/>
            <p:cNvSpPr txBox="1">
              <a:spLocks noChangeArrowheads="1"/>
            </p:cNvSpPr>
            <p:nvPr/>
          </p:nvSpPr>
          <p:spPr bwMode="auto">
            <a:xfrm rot="5400000">
              <a:off x="1842" y="1013"/>
              <a:ext cx="234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en-US" altLang="zh-CN" sz="2400" i="0">
                  <a:effectLst>
                    <a:outerShdw blurRad="38100" dist="38100" dir="2700000" algn="tl">
                      <a:srgbClr val="DDDDDD"/>
                    </a:outerShdw>
                  </a:effectLst>
                  <a:sym typeface="Symbol" panose="05050102010706020507" charset="0"/>
                </a:rPr>
                <a:t></a:t>
              </a:r>
              <a:endParaRPr kumimoji="0" lang="en-US" altLang="zh-CN" sz="2400" i="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113737" name="Text Box 73"/>
            <p:cNvSpPr txBox="1">
              <a:spLocks noChangeArrowheads="1"/>
            </p:cNvSpPr>
            <p:nvPr/>
          </p:nvSpPr>
          <p:spPr bwMode="auto">
            <a:xfrm>
              <a:off x="1279" y="896"/>
              <a:ext cx="353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R</a:t>
              </a:r>
              <a:r>
                <a:rPr lang="en-US" altLang="zh-CN" sz="2800" i="0" baseline="-2500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6</a:t>
              </a:r>
              <a:endParaRPr lang="en-US" altLang="zh-CN" sz="2800" i="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grpSp>
          <p:nvGrpSpPr>
            <p:cNvPr id="87078" name="Group 74"/>
            <p:cNvGrpSpPr/>
            <p:nvPr/>
          </p:nvGrpSpPr>
          <p:grpSpPr bwMode="auto">
            <a:xfrm>
              <a:off x="1033" y="1257"/>
              <a:ext cx="148" cy="153"/>
              <a:chOff x="720" y="2736"/>
              <a:chExt cx="185" cy="192"/>
            </a:xfrm>
          </p:grpSpPr>
          <p:sp>
            <p:nvSpPr>
              <p:cNvPr id="87120" name="Line 75"/>
              <p:cNvSpPr>
                <a:spLocks noChangeShapeType="1"/>
              </p:cNvSpPr>
              <p:nvPr/>
            </p:nvSpPr>
            <p:spPr bwMode="auto">
              <a:xfrm>
                <a:off x="720" y="2928"/>
                <a:ext cx="18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87121" name="Line 76"/>
              <p:cNvSpPr>
                <a:spLocks noChangeShapeType="1"/>
              </p:cNvSpPr>
              <p:nvPr/>
            </p:nvSpPr>
            <p:spPr bwMode="auto">
              <a:xfrm>
                <a:off x="816" y="2736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  <p:sp>
          <p:nvSpPr>
            <p:cNvPr id="113741" name="Text Box 77"/>
            <p:cNvSpPr txBox="1">
              <a:spLocks noChangeArrowheads="1"/>
            </p:cNvSpPr>
            <p:nvPr/>
          </p:nvSpPr>
          <p:spPr bwMode="auto">
            <a:xfrm>
              <a:off x="4512" y="1440"/>
              <a:ext cx="566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u</a:t>
              </a:r>
              <a:r>
                <a:rPr lang="en-US" altLang="zh-CN" sz="2800" i="0" baseline="-250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o</a:t>
              </a:r>
              <a:endParaRPr lang="en-US" altLang="zh-CN" sz="2800" i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87080" name="Line 78"/>
            <p:cNvSpPr>
              <a:spLocks noChangeShapeType="1"/>
            </p:cNvSpPr>
            <p:nvPr/>
          </p:nvSpPr>
          <p:spPr bwMode="auto">
            <a:xfrm>
              <a:off x="4339" y="941"/>
              <a:ext cx="0" cy="137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7081" name="Rectangle 79"/>
            <p:cNvSpPr>
              <a:spLocks noChangeArrowheads="1"/>
            </p:cNvSpPr>
            <p:nvPr/>
          </p:nvSpPr>
          <p:spPr bwMode="auto">
            <a:xfrm rot="-5400000">
              <a:off x="3437" y="1840"/>
              <a:ext cx="258" cy="91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113744" name="Text Box 80"/>
            <p:cNvSpPr txBox="1">
              <a:spLocks noChangeArrowheads="1"/>
            </p:cNvSpPr>
            <p:nvPr/>
          </p:nvSpPr>
          <p:spPr bwMode="auto">
            <a:xfrm>
              <a:off x="3600" y="1737"/>
              <a:ext cx="353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R</a:t>
              </a:r>
              <a:r>
                <a:rPr lang="en-US" altLang="zh-CN" sz="2800" i="0" baseline="-2500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5</a:t>
              </a:r>
            </a:p>
          </p:txBody>
        </p:sp>
        <p:sp>
          <p:nvSpPr>
            <p:cNvPr id="87083" name="Rectangle 81"/>
            <p:cNvSpPr>
              <a:spLocks noChangeArrowheads="1"/>
            </p:cNvSpPr>
            <p:nvPr/>
          </p:nvSpPr>
          <p:spPr bwMode="auto">
            <a:xfrm>
              <a:off x="3178" y="1325"/>
              <a:ext cx="258" cy="91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7084" name="Line 82"/>
            <p:cNvSpPr>
              <a:spLocks noChangeShapeType="1"/>
            </p:cNvSpPr>
            <p:nvPr/>
          </p:nvSpPr>
          <p:spPr bwMode="auto">
            <a:xfrm>
              <a:off x="3532" y="941"/>
              <a:ext cx="0" cy="4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113747" name="Rectangle 83"/>
            <p:cNvSpPr>
              <a:spLocks noChangeArrowheads="1"/>
            </p:cNvSpPr>
            <p:nvPr/>
          </p:nvSpPr>
          <p:spPr bwMode="auto">
            <a:xfrm>
              <a:off x="3143" y="1008"/>
              <a:ext cx="400" cy="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800" b="1" i="1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/>
                  <a:cs typeface="Times New Roman" panose="02020603050405020304"/>
                </a:rPr>
                <a:t>R</a:t>
              </a:r>
              <a:r>
                <a:rPr lang="en-US" altLang="zh-CN" sz="2800" b="1" i="1" baseline="-2500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/>
                  <a:cs typeface="Times New Roman" panose="02020603050405020304"/>
                </a:rPr>
                <a:t>4</a:t>
              </a:r>
            </a:p>
          </p:txBody>
        </p:sp>
        <p:sp>
          <p:nvSpPr>
            <p:cNvPr id="87086" name="Line 84"/>
            <p:cNvSpPr>
              <a:spLocks noChangeShapeType="1"/>
            </p:cNvSpPr>
            <p:nvPr/>
          </p:nvSpPr>
          <p:spPr bwMode="auto">
            <a:xfrm>
              <a:off x="3988" y="941"/>
              <a:ext cx="36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7087" name="Line 85"/>
            <p:cNvSpPr>
              <a:spLocks noChangeShapeType="1"/>
            </p:cNvSpPr>
            <p:nvPr/>
          </p:nvSpPr>
          <p:spPr bwMode="auto">
            <a:xfrm rot="16200000" flipH="1">
              <a:off x="3470" y="1696"/>
              <a:ext cx="15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grpSp>
          <p:nvGrpSpPr>
            <p:cNvPr id="87088" name="Group 86"/>
            <p:cNvGrpSpPr/>
            <p:nvPr/>
          </p:nvGrpSpPr>
          <p:grpSpPr bwMode="auto">
            <a:xfrm>
              <a:off x="3477" y="2016"/>
              <a:ext cx="148" cy="153"/>
              <a:chOff x="720" y="2736"/>
              <a:chExt cx="185" cy="192"/>
            </a:xfrm>
          </p:grpSpPr>
          <p:sp>
            <p:nvSpPr>
              <p:cNvPr id="87118" name="Line 87"/>
              <p:cNvSpPr>
                <a:spLocks noChangeShapeType="1"/>
              </p:cNvSpPr>
              <p:nvPr/>
            </p:nvSpPr>
            <p:spPr bwMode="auto">
              <a:xfrm>
                <a:off x="720" y="2928"/>
                <a:ext cx="18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87119" name="Line 88"/>
              <p:cNvSpPr>
                <a:spLocks noChangeShapeType="1"/>
              </p:cNvSpPr>
              <p:nvPr/>
            </p:nvSpPr>
            <p:spPr bwMode="auto">
              <a:xfrm>
                <a:off x="816" y="2736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  <p:sp>
          <p:nvSpPr>
            <p:cNvPr id="87089" name="Line 89"/>
            <p:cNvSpPr>
              <a:spLocks noChangeShapeType="1"/>
            </p:cNvSpPr>
            <p:nvPr/>
          </p:nvSpPr>
          <p:spPr bwMode="auto">
            <a:xfrm>
              <a:off x="3532" y="941"/>
              <a:ext cx="38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grpSp>
          <p:nvGrpSpPr>
            <p:cNvPr id="87090" name="Group 90"/>
            <p:cNvGrpSpPr/>
            <p:nvPr/>
          </p:nvGrpSpPr>
          <p:grpSpPr bwMode="auto">
            <a:xfrm>
              <a:off x="4445" y="1862"/>
              <a:ext cx="163" cy="106"/>
              <a:chOff x="2448" y="2832"/>
              <a:chExt cx="185" cy="96"/>
            </a:xfrm>
          </p:grpSpPr>
          <p:sp>
            <p:nvSpPr>
              <p:cNvPr id="87116" name="Line 91"/>
              <p:cNvSpPr>
                <a:spLocks noChangeShapeType="1"/>
              </p:cNvSpPr>
              <p:nvPr/>
            </p:nvSpPr>
            <p:spPr bwMode="auto">
              <a:xfrm>
                <a:off x="2448" y="2928"/>
                <a:ext cx="18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87117" name="Line 92"/>
              <p:cNvSpPr>
                <a:spLocks noChangeShapeType="1"/>
              </p:cNvSpPr>
              <p:nvPr/>
            </p:nvSpPr>
            <p:spPr bwMode="auto">
              <a:xfrm>
                <a:off x="2544" y="2832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  <p:sp>
          <p:nvSpPr>
            <p:cNvPr id="113757" name="Rectangle 93"/>
            <p:cNvSpPr>
              <a:spLocks noChangeArrowheads="1"/>
            </p:cNvSpPr>
            <p:nvPr/>
          </p:nvSpPr>
          <p:spPr bwMode="auto">
            <a:xfrm>
              <a:off x="4540" y="1296"/>
              <a:ext cx="244" cy="32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33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 charset="0"/>
                </a:rPr>
                <a:t>+</a:t>
              </a:r>
            </a:p>
          </p:txBody>
        </p:sp>
        <p:sp>
          <p:nvSpPr>
            <p:cNvPr id="113758" name="Rectangle 94"/>
            <p:cNvSpPr>
              <a:spLocks noChangeArrowheads="1"/>
            </p:cNvSpPr>
            <p:nvPr/>
          </p:nvSpPr>
          <p:spPr bwMode="auto">
            <a:xfrm>
              <a:off x="4512" y="1632"/>
              <a:ext cx="318" cy="32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33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 charset="0"/>
                </a:rPr>
                <a:t>–</a:t>
              </a:r>
            </a:p>
          </p:txBody>
        </p:sp>
        <p:sp>
          <p:nvSpPr>
            <p:cNvPr id="87093" name="Rectangle 95" descr="40%"/>
            <p:cNvSpPr>
              <a:spLocks noChangeArrowheads="1"/>
            </p:cNvSpPr>
            <p:nvPr/>
          </p:nvSpPr>
          <p:spPr bwMode="auto">
            <a:xfrm>
              <a:off x="3725" y="1133"/>
              <a:ext cx="518" cy="61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113760" name="Text Box 96"/>
            <p:cNvSpPr txBox="1">
              <a:spLocks noChangeArrowheads="1"/>
            </p:cNvSpPr>
            <p:nvPr/>
          </p:nvSpPr>
          <p:spPr bwMode="auto">
            <a:xfrm>
              <a:off x="3718" y="1456"/>
              <a:ext cx="223" cy="327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+</a:t>
              </a:r>
              <a:endParaRPr lang="en-US" altLang="zh-CN" sz="2800" b="0" i="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113761" name="Text Box 97"/>
            <p:cNvSpPr txBox="1">
              <a:spLocks noChangeArrowheads="1"/>
            </p:cNvSpPr>
            <p:nvPr/>
          </p:nvSpPr>
          <p:spPr bwMode="auto">
            <a:xfrm>
              <a:off x="4036" y="1315"/>
              <a:ext cx="402" cy="327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+</a:t>
              </a:r>
              <a:endParaRPr lang="en-US" altLang="zh-CN" sz="2800" b="0" i="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113762" name="Text Box 98"/>
            <p:cNvSpPr txBox="1">
              <a:spLocks noChangeArrowheads="1"/>
            </p:cNvSpPr>
            <p:nvPr/>
          </p:nvSpPr>
          <p:spPr bwMode="auto">
            <a:xfrm>
              <a:off x="3935" y="1097"/>
              <a:ext cx="527" cy="288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i="0">
                  <a:effectLst>
                    <a:outerShdw blurRad="38100" dist="38100" dir="2700000" algn="tl">
                      <a:srgbClr val="DDDDDD"/>
                    </a:outerShdw>
                  </a:effectLst>
                  <a:ea typeface="创艺简宋体" charset="0"/>
                  <a:cs typeface="创艺简宋体" charset="0"/>
                  <a:sym typeface="Symbol" panose="05050102010706020507" charset="0"/>
                </a:rPr>
                <a:t></a:t>
              </a:r>
              <a:endParaRPr lang="en-US" altLang="zh-CN" sz="2400" b="0" i="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87097" name="Line 99"/>
            <p:cNvSpPr>
              <a:spLocks noChangeShapeType="1"/>
            </p:cNvSpPr>
            <p:nvPr/>
          </p:nvSpPr>
          <p:spPr bwMode="auto">
            <a:xfrm>
              <a:off x="3550" y="1623"/>
              <a:ext cx="1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7098" name="Line 100"/>
            <p:cNvSpPr>
              <a:spLocks noChangeShapeType="1"/>
            </p:cNvSpPr>
            <p:nvPr/>
          </p:nvSpPr>
          <p:spPr bwMode="auto">
            <a:xfrm>
              <a:off x="4243" y="1459"/>
              <a:ext cx="25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7099" name="Line 101"/>
            <p:cNvSpPr>
              <a:spLocks noChangeShapeType="1"/>
            </p:cNvSpPr>
            <p:nvPr/>
          </p:nvSpPr>
          <p:spPr bwMode="auto">
            <a:xfrm>
              <a:off x="3529" y="960"/>
              <a:ext cx="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7100" name="Line 102"/>
            <p:cNvSpPr>
              <a:spLocks noChangeShapeType="1"/>
            </p:cNvSpPr>
            <p:nvPr/>
          </p:nvSpPr>
          <p:spPr bwMode="auto">
            <a:xfrm>
              <a:off x="3436" y="1376"/>
              <a:ext cx="29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113767" name="Text Box 103"/>
            <p:cNvSpPr txBox="1">
              <a:spLocks noChangeArrowheads="1"/>
            </p:cNvSpPr>
            <p:nvPr/>
          </p:nvSpPr>
          <p:spPr bwMode="auto">
            <a:xfrm>
              <a:off x="3725" y="1184"/>
              <a:ext cx="329" cy="327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–</a:t>
              </a:r>
              <a:endParaRPr lang="en-US" altLang="zh-CN" sz="2800" b="0" i="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113768" name="Text Box 104"/>
            <p:cNvSpPr txBox="1">
              <a:spLocks noChangeArrowheads="1"/>
            </p:cNvSpPr>
            <p:nvPr/>
          </p:nvSpPr>
          <p:spPr bwMode="auto">
            <a:xfrm rot="5400000">
              <a:off x="3793" y="1109"/>
              <a:ext cx="234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en-US" altLang="zh-CN" sz="2400" i="0">
                  <a:effectLst>
                    <a:outerShdw blurRad="38100" dist="38100" dir="2700000" algn="tl">
                      <a:srgbClr val="DDDDDD"/>
                    </a:outerShdw>
                  </a:effectLst>
                  <a:sym typeface="Symbol" panose="05050102010706020507" charset="0"/>
                </a:rPr>
                <a:t></a:t>
              </a:r>
              <a:endParaRPr kumimoji="0" lang="en-US" altLang="zh-CN" sz="2400" i="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87103" name="Oval 105"/>
            <p:cNvSpPr>
              <a:spLocks noChangeArrowheads="1"/>
            </p:cNvSpPr>
            <p:nvPr/>
          </p:nvSpPr>
          <p:spPr bwMode="auto">
            <a:xfrm>
              <a:off x="4492" y="1425"/>
              <a:ext cx="63" cy="63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7104" name="Oval 106"/>
            <p:cNvSpPr>
              <a:spLocks noChangeArrowheads="1"/>
            </p:cNvSpPr>
            <p:nvPr/>
          </p:nvSpPr>
          <p:spPr bwMode="auto">
            <a:xfrm>
              <a:off x="4497" y="1809"/>
              <a:ext cx="63" cy="63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7105" name="Line 107"/>
            <p:cNvSpPr>
              <a:spLocks noChangeShapeType="1"/>
            </p:cNvSpPr>
            <p:nvPr/>
          </p:nvSpPr>
          <p:spPr bwMode="auto">
            <a:xfrm>
              <a:off x="3916" y="864"/>
              <a:ext cx="0" cy="19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7106" name="Line 108"/>
            <p:cNvSpPr>
              <a:spLocks noChangeShapeType="1"/>
            </p:cNvSpPr>
            <p:nvPr/>
          </p:nvSpPr>
          <p:spPr bwMode="auto">
            <a:xfrm>
              <a:off x="3964" y="864"/>
              <a:ext cx="0" cy="19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113773" name="Rectangle 109"/>
            <p:cNvSpPr>
              <a:spLocks noChangeArrowheads="1"/>
            </p:cNvSpPr>
            <p:nvPr/>
          </p:nvSpPr>
          <p:spPr bwMode="auto">
            <a:xfrm>
              <a:off x="3885" y="1427"/>
              <a:ext cx="400" cy="33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800" b="1" i="1" dirty="0">
                  <a:solidFill>
                    <a:srgbClr val="FF4545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/>
                  <a:cs typeface="Times New Roman" panose="02020603050405020304"/>
                </a:rPr>
                <a:t>A</a:t>
              </a:r>
              <a:r>
                <a:rPr lang="en-US" altLang="zh-CN" sz="2800" b="1" i="1" baseline="-25000" dirty="0">
                  <a:solidFill>
                    <a:srgbClr val="FF4545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/>
                  <a:cs typeface="Times New Roman" panose="02020603050405020304"/>
                </a:rPr>
                <a:t>2</a:t>
              </a:r>
            </a:p>
          </p:txBody>
        </p:sp>
        <p:sp>
          <p:nvSpPr>
            <p:cNvPr id="113774" name="Rectangle 110"/>
            <p:cNvSpPr>
              <a:spLocks noChangeArrowheads="1"/>
            </p:cNvSpPr>
            <p:nvPr/>
          </p:nvSpPr>
          <p:spPr bwMode="auto">
            <a:xfrm>
              <a:off x="1963" y="1329"/>
              <a:ext cx="400" cy="33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 i="1" dirty="0">
                  <a:solidFill>
                    <a:srgbClr val="FF4545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/>
                  <a:cs typeface="Times New Roman" panose="02020603050405020304"/>
                </a:rPr>
                <a:t>A</a:t>
              </a:r>
              <a:r>
                <a:rPr lang="en-US" altLang="zh-CN" sz="2800" b="1" i="1" baseline="-25000" dirty="0">
                  <a:solidFill>
                    <a:srgbClr val="FF4545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panose="02020603050405020304"/>
                  <a:cs typeface="Times New Roman" panose="02020603050405020304"/>
                </a:rPr>
                <a:t>1</a:t>
              </a:r>
            </a:p>
          </p:txBody>
        </p:sp>
        <p:sp>
          <p:nvSpPr>
            <p:cNvPr id="87109" name="Line 111"/>
            <p:cNvSpPr>
              <a:spLocks noChangeShapeType="1"/>
            </p:cNvSpPr>
            <p:nvPr/>
          </p:nvSpPr>
          <p:spPr bwMode="auto">
            <a:xfrm>
              <a:off x="1572" y="2304"/>
              <a:ext cx="276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7110" name="Rectangle 112"/>
            <p:cNvSpPr>
              <a:spLocks noChangeArrowheads="1"/>
            </p:cNvSpPr>
            <p:nvPr/>
          </p:nvSpPr>
          <p:spPr bwMode="auto">
            <a:xfrm rot="-5400000">
              <a:off x="1453" y="1985"/>
              <a:ext cx="258" cy="91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7111" name="Line 113"/>
            <p:cNvSpPr>
              <a:spLocks noChangeShapeType="1"/>
            </p:cNvSpPr>
            <p:nvPr/>
          </p:nvSpPr>
          <p:spPr bwMode="auto">
            <a:xfrm>
              <a:off x="1584" y="1536"/>
              <a:ext cx="0" cy="37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7112" name="Line 114"/>
            <p:cNvSpPr>
              <a:spLocks noChangeShapeType="1"/>
            </p:cNvSpPr>
            <p:nvPr/>
          </p:nvSpPr>
          <p:spPr bwMode="auto">
            <a:xfrm>
              <a:off x="1584" y="2154"/>
              <a:ext cx="0" cy="15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7113" name="Line 115"/>
            <p:cNvSpPr>
              <a:spLocks noChangeShapeType="1"/>
            </p:cNvSpPr>
            <p:nvPr/>
          </p:nvSpPr>
          <p:spPr bwMode="auto">
            <a:xfrm flipH="1">
              <a:off x="1582" y="1776"/>
              <a:ext cx="33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113780" name="Text Box 116"/>
            <p:cNvSpPr txBox="1">
              <a:spLocks noChangeArrowheads="1"/>
            </p:cNvSpPr>
            <p:nvPr/>
          </p:nvSpPr>
          <p:spPr bwMode="auto">
            <a:xfrm>
              <a:off x="1903" y="1776"/>
              <a:ext cx="353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R</a:t>
              </a:r>
              <a:r>
                <a:rPr lang="en-US" altLang="zh-CN" sz="2800" i="0" baseline="-2500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1</a:t>
              </a:r>
              <a:endParaRPr lang="en-US" altLang="zh-CN" sz="2800" i="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87115" name="Oval 117"/>
            <p:cNvSpPr>
              <a:spLocks noChangeArrowheads="1"/>
            </p:cNvSpPr>
            <p:nvPr/>
          </p:nvSpPr>
          <p:spPr bwMode="auto">
            <a:xfrm>
              <a:off x="4307" y="1429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3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3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3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36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36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113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6" grpId="0" build="p" autoUpdateAnimBg="0"/>
      <p:bldP spid="113668" grpId="0" animBg="1" autoUpdateAnimBg="0"/>
      <p:bldP spid="113669" grpId="0" autoUpdateAnimBg="0"/>
      <p:bldP spid="11369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33400" y="457200"/>
            <a:ext cx="2362200" cy="533400"/>
          </a:xfr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l" eaLnBrk="1" hangingPunct="1">
              <a:defRPr/>
            </a:pPr>
            <a:r>
              <a:rPr lang="en-US" altLang="zh-CN" sz="2800" b="1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/>
                <a:cs typeface="Times New Roman" panose="02020603050405020304"/>
              </a:rPr>
              <a:t>2.  </a:t>
            </a:r>
            <a:r>
              <a:rPr lang="zh-CN" altLang="en-US" sz="2800" b="1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/>
                <a:cs typeface="Times New Roman" panose="02020603050405020304"/>
              </a:rPr>
              <a:t>工作原理</a:t>
            </a:r>
          </a:p>
        </p:txBody>
      </p:sp>
      <p:sp>
        <p:nvSpPr>
          <p:cNvPr id="88067" name="Rectangle 3"/>
          <p:cNvSpPr>
            <a:spLocks noChangeArrowheads="1"/>
          </p:cNvSpPr>
          <p:nvPr/>
        </p:nvSpPr>
        <p:spPr bwMode="auto">
          <a:xfrm>
            <a:off x="457200" y="914400"/>
            <a:ext cx="3124200" cy="18859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2800" b="1" i="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lang="en-US" altLang="zh-CN" sz="2800" b="1" i="0" baseline="-25000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lang="zh-CN" altLang="en-US" sz="2800" b="1" i="0" dirty="0">
                <a:latin typeface="Times New Roman" panose="02020603050405020304"/>
                <a:cs typeface="Times New Roman" panose="02020603050405020304"/>
              </a:rPr>
              <a:t>：滞回比较器     </a:t>
            </a:r>
          </a:p>
          <a:p>
            <a:pPr>
              <a:spcBef>
                <a:spcPct val="20000"/>
              </a:spcBef>
            </a:pPr>
            <a:r>
              <a:rPr lang="zh-CN" altLang="en-US" sz="2800" b="1" i="0" dirty="0"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因</a:t>
            </a:r>
            <a:r>
              <a:rPr lang="zh-CN" altLang="en-US" sz="2800" b="1" dirty="0"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 </a:t>
            </a:r>
            <a:r>
              <a:rPr lang="en-US" altLang="zh-CN" sz="2800" b="1" dirty="0"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u</a:t>
            </a:r>
            <a:r>
              <a:rPr lang="en-US" altLang="zh-CN" sz="2800" b="1" i="0" dirty="0"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- = 0 </a:t>
            </a:r>
            <a:r>
              <a:rPr lang="zh-CN" altLang="en-US" sz="2800" b="1" i="0" dirty="0"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，所以当 </a:t>
            </a:r>
            <a:r>
              <a:rPr lang="en-US" altLang="zh-CN" sz="2800" b="1" dirty="0"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u</a:t>
            </a:r>
            <a:r>
              <a:rPr lang="en-US" altLang="zh-CN" sz="2800" b="1" i="0" baseline="-25000" dirty="0"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+</a:t>
            </a:r>
            <a:r>
              <a:rPr lang="en-US" altLang="zh-CN" sz="2800" b="1" i="0" dirty="0"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 = 0</a:t>
            </a:r>
            <a:r>
              <a:rPr lang="zh-CN" altLang="en-US" sz="2800" b="1" i="0" dirty="0"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时，</a:t>
            </a:r>
            <a:r>
              <a:rPr lang="en-US" altLang="zh-CN" sz="2800" b="1" i="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lang="en-US" altLang="zh-CN" sz="2800" b="1" i="0" baseline="-25000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lang="zh-CN" altLang="en-US" sz="2800" b="1" i="0" dirty="0"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状态改变</a:t>
            </a:r>
          </a:p>
        </p:txBody>
      </p:sp>
      <p:sp>
        <p:nvSpPr>
          <p:cNvPr id="114693" name="Text Box 5"/>
          <p:cNvSpPr txBox="1">
            <a:spLocks noChangeArrowheads="1"/>
          </p:cNvSpPr>
          <p:nvPr/>
        </p:nvSpPr>
        <p:spPr bwMode="auto">
          <a:xfrm>
            <a:off x="457200" y="4953000"/>
            <a:ext cx="8915400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i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ea typeface="+mn-ea"/>
                <a:cs typeface="Times New Roman" panose="02020603050405020304"/>
                <a:sym typeface="Symbol" panose="05050102010706020507" charset="0"/>
              </a:rPr>
              <a:t>输出 </a:t>
            </a:r>
            <a:r>
              <a:rPr lang="en-US" altLang="zh-CN" sz="280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ea typeface="+mn-ea"/>
                <a:cs typeface="Times New Roman" panose="02020603050405020304"/>
                <a:sym typeface="Symbol" panose="05050102010706020507" charset="0"/>
              </a:rPr>
              <a:t>u</a:t>
            </a:r>
            <a:r>
              <a:rPr lang="en-US" altLang="zh-CN" sz="2800" i="0" baseline="-2500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ea typeface="+mn-ea"/>
                <a:cs typeface="Times New Roman" panose="02020603050405020304"/>
                <a:sym typeface="Symbol" panose="05050102010706020507" charset="0"/>
              </a:rPr>
              <a:t>o1 </a:t>
            </a:r>
            <a:r>
              <a:rPr lang="zh-CN" altLang="en-US" sz="2800" i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ea typeface="+mn-ea"/>
                <a:cs typeface="Times New Roman" panose="02020603050405020304"/>
                <a:sym typeface="Symbol" panose="05050102010706020507" charset="0"/>
              </a:rPr>
              <a:t>改变</a:t>
            </a:r>
            <a:r>
              <a:rPr lang="en-US" altLang="zh-CN" sz="2800" i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ea typeface="+mn-ea"/>
                <a:cs typeface="Times New Roman" panose="02020603050405020304"/>
                <a:sym typeface="Symbol" panose="05050102010706020507" charset="0"/>
              </a:rPr>
              <a:t>(+</a:t>
            </a:r>
            <a:r>
              <a:rPr lang="en-US" altLang="zh-CN" sz="28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ea typeface="+mn-ea"/>
                <a:cs typeface="Times New Roman" panose="02020603050405020304"/>
                <a:sym typeface="Symbol" panose="05050102010706020507" charset="0"/>
              </a:rPr>
              <a:t>U</a:t>
            </a:r>
            <a:r>
              <a:rPr lang="en-US" altLang="zh-CN" sz="2800" i="0" baseline="-250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ea typeface="+mn-ea"/>
                <a:cs typeface="Times New Roman" panose="02020603050405020304"/>
                <a:sym typeface="Symbol" panose="05050102010706020507" charset="0"/>
              </a:rPr>
              <a:t>Z</a:t>
            </a:r>
            <a:r>
              <a:rPr lang="en-US" altLang="zh-CN" sz="2800" baseline="-250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ea typeface="+mn-ea"/>
                <a:cs typeface="Times New Roman" panose="02020603050405020304"/>
                <a:sym typeface="Symbol" panose="05050102010706020507" charset="0"/>
              </a:rPr>
              <a:t> </a:t>
            </a:r>
            <a:r>
              <a:rPr lang="zh-CN" altLang="en-US" sz="2800" i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ea typeface="+mn-ea"/>
                <a:cs typeface="Times New Roman" panose="02020603050405020304"/>
                <a:sym typeface="Symbol" panose="05050102010706020507" charset="0"/>
              </a:rPr>
              <a:t>跃变到</a:t>
            </a:r>
            <a:r>
              <a:rPr lang="en-US" altLang="zh-CN" sz="2800" i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ea typeface="+mn-ea"/>
                <a:cs typeface="Times New Roman" panose="02020603050405020304"/>
                <a:sym typeface="Symbol" panose="05050102010706020507" charset="0"/>
              </a:rPr>
              <a:t>–</a:t>
            </a:r>
            <a:r>
              <a:rPr lang="en-US" altLang="zh-CN" sz="28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ea typeface="+mn-ea"/>
                <a:cs typeface="Times New Roman" panose="02020603050405020304"/>
                <a:sym typeface="Symbol" panose="05050102010706020507" charset="0"/>
              </a:rPr>
              <a:t>U</a:t>
            </a:r>
            <a:r>
              <a:rPr lang="en-US" altLang="zh-CN" sz="2800" i="0" baseline="-250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ea typeface="+mn-ea"/>
                <a:cs typeface="Times New Roman" panose="02020603050405020304"/>
                <a:sym typeface="Symbol" panose="05050102010706020507" charset="0"/>
              </a:rPr>
              <a:t>Z </a:t>
            </a:r>
            <a:r>
              <a:rPr lang="zh-CN" altLang="en-US" sz="2800" i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ea typeface="+mn-ea"/>
                <a:cs typeface="Times New Roman" panose="02020603050405020304"/>
                <a:sym typeface="Symbol" panose="05050102010706020507" charset="0"/>
              </a:rPr>
              <a:t>或 </a:t>
            </a:r>
            <a:r>
              <a:rPr lang="en-US" altLang="zh-CN" sz="2800" i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ea typeface="+mn-ea"/>
                <a:cs typeface="Times New Roman" panose="02020603050405020304"/>
                <a:sym typeface="Symbol" panose="05050102010706020507" charset="0"/>
              </a:rPr>
              <a:t>–</a:t>
            </a:r>
            <a:r>
              <a:rPr lang="en-US" altLang="zh-CN" sz="28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ea typeface="+mn-ea"/>
                <a:cs typeface="Times New Roman" panose="02020603050405020304"/>
                <a:sym typeface="Symbol" panose="05050102010706020507" charset="0"/>
              </a:rPr>
              <a:t>U</a:t>
            </a:r>
            <a:r>
              <a:rPr lang="en-US" altLang="zh-CN" sz="2800" i="0" baseline="-250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ea typeface="+mn-ea"/>
                <a:cs typeface="Times New Roman" panose="02020603050405020304"/>
                <a:sym typeface="Symbol" panose="05050102010706020507" charset="0"/>
              </a:rPr>
              <a:t>Z</a:t>
            </a:r>
            <a:r>
              <a:rPr lang="en-US" altLang="zh-CN" sz="2800" baseline="-250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ea typeface="+mn-ea"/>
                <a:cs typeface="Times New Roman" panose="02020603050405020304"/>
                <a:sym typeface="Symbol" panose="05050102010706020507" charset="0"/>
              </a:rPr>
              <a:t> </a:t>
            </a:r>
            <a:r>
              <a:rPr lang="zh-CN" altLang="en-US" sz="2800" i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ea typeface="+mn-ea"/>
                <a:cs typeface="Times New Roman" panose="02020603050405020304"/>
                <a:sym typeface="Symbol" panose="05050102010706020507" charset="0"/>
              </a:rPr>
              <a:t>跃变到 </a:t>
            </a:r>
            <a:r>
              <a:rPr lang="en-US" altLang="zh-CN" sz="2800" i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ea typeface="+mn-ea"/>
                <a:cs typeface="Times New Roman" panose="02020603050405020304"/>
                <a:sym typeface="Symbol" panose="05050102010706020507" charset="0"/>
              </a:rPr>
              <a:t>+</a:t>
            </a:r>
            <a:r>
              <a:rPr lang="en-US" altLang="zh-CN" sz="28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ea typeface="+mn-ea"/>
                <a:cs typeface="Times New Roman" panose="02020603050405020304"/>
                <a:sym typeface="Symbol" panose="05050102010706020507" charset="0"/>
              </a:rPr>
              <a:t>U</a:t>
            </a:r>
            <a:r>
              <a:rPr lang="en-US" altLang="zh-CN" sz="2800" i="0" baseline="-250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ea typeface="+mn-ea"/>
                <a:cs typeface="Times New Roman" panose="02020603050405020304"/>
                <a:sym typeface="Symbol" panose="05050102010706020507" charset="0"/>
              </a:rPr>
              <a:t>Z</a:t>
            </a:r>
            <a:r>
              <a:rPr lang="en-US" altLang="zh-CN" sz="2800" i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ea typeface="+mn-ea"/>
                <a:cs typeface="Times New Roman" panose="02020603050405020304"/>
                <a:sym typeface="Symbol" panose="05050102010706020507" charset="0"/>
              </a:rPr>
              <a:t>)</a:t>
            </a:r>
            <a:r>
              <a:rPr lang="zh-CN" altLang="en-US" sz="2800" i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ea typeface="+mn-ea"/>
                <a:cs typeface="Times New Roman" panose="02020603050405020304"/>
                <a:sym typeface="Symbol" panose="05050102010706020507" charset="0"/>
              </a:rPr>
              <a:t>，</a:t>
            </a:r>
          </a:p>
        </p:txBody>
      </p:sp>
      <p:grpSp>
        <p:nvGrpSpPr>
          <p:cNvPr id="2" name="Group 6"/>
          <p:cNvGrpSpPr/>
          <p:nvPr/>
        </p:nvGrpSpPr>
        <p:grpSpPr bwMode="auto">
          <a:xfrm>
            <a:off x="533400" y="2851150"/>
            <a:ext cx="5530850" cy="1111250"/>
            <a:chOff x="336" y="1796"/>
            <a:chExt cx="3484" cy="700"/>
          </a:xfrm>
        </p:grpSpPr>
        <p:graphicFrame>
          <p:nvGraphicFramePr>
            <p:cNvPr id="88153" name="Object 7"/>
            <p:cNvGraphicFramePr>
              <a:graphicFrameLocks noChangeAspect="1"/>
            </p:cNvGraphicFramePr>
            <p:nvPr/>
          </p:nvGraphicFramePr>
          <p:xfrm>
            <a:off x="649" y="1796"/>
            <a:ext cx="3171" cy="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331" name="Equation" r:id="rId3" imgW="2628900" imgH="393700" progId="Equation.3">
                    <p:embed/>
                  </p:oleObj>
                </mc:Choice>
                <mc:Fallback>
                  <p:oleObj name="Equation" r:id="rId3" imgW="2628900" imgH="393700" progId="Equation.3">
                    <p:embed/>
                    <p:pic>
                      <p:nvPicPr>
                        <p:cNvPr id="0" name="图片 9029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9" y="1796"/>
                          <a:ext cx="3171" cy="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8154" name="Rectangle 8"/>
            <p:cNvSpPr>
              <a:spLocks noChangeArrowheads="1"/>
            </p:cNvSpPr>
            <p:nvPr/>
          </p:nvSpPr>
          <p:spPr bwMode="auto">
            <a:xfrm>
              <a:off x="336" y="1975"/>
              <a:ext cx="342" cy="3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800" b="1" i="0">
                  <a:latin typeface="Times New Roman" panose="02020603050405020304"/>
                  <a:cs typeface="Times New Roman" panose="02020603050405020304"/>
                </a:rPr>
                <a:t>当</a:t>
              </a:r>
            </a:p>
          </p:txBody>
        </p:sp>
      </p:grpSp>
      <p:graphicFrame>
        <p:nvGraphicFramePr>
          <p:cNvPr id="114698" name="Object 10"/>
          <p:cNvGraphicFramePr>
            <a:graphicFrameLocks noChangeAspect="1"/>
          </p:cNvGraphicFramePr>
          <p:nvPr/>
        </p:nvGraphicFramePr>
        <p:xfrm>
          <a:off x="609600" y="3889375"/>
          <a:ext cx="6043613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332" name="公式" r:id="rId5" imgW="2870200" imgH="419100" progId="Equation.3">
                  <p:embed/>
                </p:oleObj>
              </mc:Choice>
              <mc:Fallback>
                <p:oleObj name="公式" r:id="rId5" imgW="2870200" imgH="419100" progId="Equation.3">
                  <p:embed/>
                  <p:pic>
                    <p:nvPicPr>
                      <p:cNvPr id="0" name="图片 902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3889375"/>
                        <a:ext cx="6043613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700" name="Text Box 12"/>
          <p:cNvSpPr txBox="1">
            <a:spLocks noChangeArrowheads="1"/>
          </p:cNvSpPr>
          <p:nvPr/>
        </p:nvSpPr>
        <p:spPr bwMode="auto">
          <a:xfrm>
            <a:off x="457200" y="5562600"/>
            <a:ext cx="8610600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i="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ea typeface="+mn-ea"/>
                <a:cs typeface="Times New Roman" panose="02020603050405020304"/>
                <a:sym typeface="Symbol" panose="05050102010706020507" charset="0"/>
              </a:rPr>
              <a:t>同时积分电路的输入、输出电压也随之改变。</a:t>
            </a:r>
          </a:p>
        </p:txBody>
      </p:sp>
      <p:grpSp>
        <p:nvGrpSpPr>
          <p:cNvPr id="88072" name="Group 16"/>
          <p:cNvGrpSpPr/>
          <p:nvPr/>
        </p:nvGrpSpPr>
        <p:grpSpPr bwMode="auto">
          <a:xfrm>
            <a:off x="3810000" y="568325"/>
            <a:ext cx="5135563" cy="2212975"/>
            <a:chOff x="2525" y="358"/>
            <a:chExt cx="3235" cy="1394"/>
          </a:xfrm>
        </p:grpSpPr>
        <p:sp>
          <p:nvSpPr>
            <p:cNvPr id="88074" name="Rectangle 17"/>
            <p:cNvSpPr>
              <a:spLocks noChangeArrowheads="1"/>
            </p:cNvSpPr>
            <p:nvPr/>
          </p:nvSpPr>
          <p:spPr bwMode="auto">
            <a:xfrm>
              <a:off x="4739" y="358"/>
              <a:ext cx="453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400">
                  <a:latin typeface="Times New Roman" panose="02020603050405020304" charset="0"/>
                </a:rPr>
                <a:t>C</a:t>
              </a:r>
              <a:endParaRPr lang="en-US" altLang="zh-CN" sz="2400" baseline="-25000">
                <a:latin typeface="Times New Roman" panose="02020603050405020304" charset="0"/>
              </a:endParaRPr>
            </a:p>
          </p:txBody>
        </p:sp>
        <p:sp>
          <p:nvSpPr>
            <p:cNvPr id="88075" name="Text Box 18"/>
            <p:cNvSpPr txBox="1">
              <a:spLocks noChangeArrowheads="1"/>
            </p:cNvSpPr>
            <p:nvPr/>
          </p:nvSpPr>
          <p:spPr bwMode="auto">
            <a:xfrm>
              <a:off x="3887" y="704"/>
              <a:ext cx="384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>
                  <a:solidFill>
                    <a:srgbClr val="000099"/>
                  </a:solidFill>
                </a:rPr>
                <a:t>u</a:t>
              </a:r>
              <a:r>
                <a:rPr lang="en-US" altLang="zh-CN" sz="2400" i="0" baseline="-25000">
                  <a:solidFill>
                    <a:srgbClr val="000099"/>
                  </a:solidFill>
                </a:rPr>
                <a:t>o1</a:t>
              </a:r>
              <a:endParaRPr lang="en-US" altLang="zh-CN" sz="2400">
                <a:solidFill>
                  <a:srgbClr val="000099"/>
                </a:solidFill>
              </a:endParaRPr>
            </a:p>
          </p:txBody>
        </p:sp>
        <p:sp>
          <p:nvSpPr>
            <p:cNvPr id="88076" name="Line 19"/>
            <p:cNvSpPr>
              <a:spLocks noChangeShapeType="1"/>
            </p:cNvSpPr>
            <p:nvPr/>
          </p:nvSpPr>
          <p:spPr bwMode="auto">
            <a:xfrm>
              <a:off x="2901" y="665"/>
              <a:ext cx="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8077" name="Text Box 20"/>
            <p:cNvSpPr txBox="1">
              <a:spLocks noChangeArrowheads="1"/>
            </p:cNvSpPr>
            <p:nvPr/>
          </p:nvSpPr>
          <p:spPr bwMode="auto">
            <a:xfrm>
              <a:off x="3935" y="1019"/>
              <a:ext cx="297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zh-CN" sz="2400">
                <a:solidFill>
                  <a:schemeClr val="hlink"/>
                </a:solidFill>
              </a:endParaRPr>
            </a:p>
          </p:txBody>
        </p:sp>
        <p:sp>
          <p:nvSpPr>
            <p:cNvPr id="88078" name="Line 21"/>
            <p:cNvSpPr>
              <a:spLocks noChangeShapeType="1"/>
            </p:cNvSpPr>
            <p:nvPr/>
          </p:nvSpPr>
          <p:spPr bwMode="auto">
            <a:xfrm>
              <a:off x="2901" y="665"/>
              <a:ext cx="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8079" name="Line 22"/>
            <p:cNvSpPr>
              <a:spLocks noChangeShapeType="1"/>
            </p:cNvSpPr>
            <p:nvPr/>
          </p:nvSpPr>
          <p:spPr bwMode="auto">
            <a:xfrm>
              <a:off x="3887" y="992"/>
              <a:ext cx="36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8080" name="Rectangle 23"/>
            <p:cNvSpPr>
              <a:spLocks noChangeArrowheads="1"/>
            </p:cNvSpPr>
            <p:nvPr/>
          </p:nvSpPr>
          <p:spPr bwMode="auto">
            <a:xfrm>
              <a:off x="3653" y="672"/>
              <a:ext cx="359" cy="29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400" b="1" i="1" dirty="0">
                  <a:latin typeface="Times New Roman" panose="02020603050405020304"/>
                  <a:cs typeface="Times New Roman" panose="02020603050405020304"/>
                </a:rPr>
                <a:t>R</a:t>
              </a:r>
              <a:r>
                <a:rPr lang="en-US" altLang="zh-CN" sz="2400" b="1" i="1" baseline="-25000" dirty="0">
                  <a:latin typeface="Times New Roman" panose="02020603050405020304"/>
                  <a:cs typeface="Times New Roman" panose="02020603050405020304"/>
                </a:rPr>
                <a:t>3</a:t>
              </a:r>
            </a:p>
          </p:txBody>
        </p:sp>
        <p:sp>
          <p:nvSpPr>
            <p:cNvPr id="88081" name="Rectangle 24"/>
            <p:cNvSpPr>
              <a:spLocks noChangeArrowheads="1"/>
            </p:cNvSpPr>
            <p:nvPr/>
          </p:nvSpPr>
          <p:spPr bwMode="auto">
            <a:xfrm flipV="1">
              <a:off x="3657" y="954"/>
              <a:ext cx="230" cy="73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grpSp>
          <p:nvGrpSpPr>
            <p:cNvPr id="88082" name="Group 25"/>
            <p:cNvGrpSpPr/>
            <p:nvPr/>
          </p:nvGrpSpPr>
          <p:grpSpPr bwMode="auto">
            <a:xfrm>
              <a:off x="3964" y="1510"/>
              <a:ext cx="154" cy="115"/>
              <a:chOff x="2591" y="1147"/>
              <a:chExt cx="193" cy="144"/>
            </a:xfrm>
          </p:grpSpPr>
          <p:sp>
            <p:nvSpPr>
              <p:cNvPr id="88150" name="Line 26"/>
              <p:cNvSpPr>
                <a:spLocks noChangeShapeType="1"/>
              </p:cNvSpPr>
              <p:nvPr/>
            </p:nvSpPr>
            <p:spPr bwMode="auto">
              <a:xfrm rot="-5400000">
                <a:off x="2687" y="1051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88151" name="AutoShape 27"/>
              <p:cNvSpPr>
                <a:spLocks noChangeArrowheads="1"/>
              </p:cNvSpPr>
              <p:nvPr/>
            </p:nvSpPr>
            <p:spPr bwMode="auto">
              <a:xfrm>
                <a:off x="2592" y="1152"/>
                <a:ext cx="192" cy="139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88152" name="Line 28"/>
              <p:cNvSpPr>
                <a:spLocks noChangeShapeType="1"/>
              </p:cNvSpPr>
              <p:nvPr/>
            </p:nvSpPr>
            <p:spPr bwMode="auto">
              <a:xfrm rot="16200000" flipH="1">
                <a:off x="2766" y="1165"/>
                <a:ext cx="33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  <p:sp>
          <p:nvSpPr>
            <p:cNvPr id="88083" name="Line 29"/>
            <p:cNvSpPr>
              <a:spLocks noChangeShapeType="1"/>
            </p:cNvSpPr>
            <p:nvPr/>
          </p:nvSpPr>
          <p:spPr bwMode="auto">
            <a:xfrm rot="-5400000">
              <a:off x="3675" y="1348"/>
              <a:ext cx="72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8084" name="Line 30"/>
            <p:cNvSpPr>
              <a:spLocks noChangeShapeType="1"/>
            </p:cNvSpPr>
            <p:nvPr/>
          </p:nvSpPr>
          <p:spPr bwMode="auto">
            <a:xfrm>
              <a:off x="3964" y="1702"/>
              <a:ext cx="15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8085" name="Text Box 31"/>
            <p:cNvSpPr txBox="1">
              <a:spLocks noChangeArrowheads="1"/>
            </p:cNvSpPr>
            <p:nvPr/>
          </p:nvSpPr>
          <p:spPr bwMode="auto">
            <a:xfrm>
              <a:off x="3648" y="1363"/>
              <a:ext cx="346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i="0"/>
                <a:t>D</a:t>
              </a:r>
              <a:r>
                <a:rPr lang="en-US" altLang="zh-CN" sz="2400" i="0" baseline="-25000"/>
                <a:t>Z</a:t>
              </a:r>
              <a:endParaRPr lang="en-US" altLang="zh-CN" sz="2400" i="0">
                <a:solidFill>
                  <a:srgbClr val="FF0000"/>
                </a:solidFill>
              </a:endParaRPr>
            </a:p>
          </p:txBody>
        </p:sp>
        <p:grpSp>
          <p:nvGrpSpPr>
            <p:cNvPr id="88086" name="Group 32"/>
            <p:cNvGrpSpPr/>
            <p:nvPr/>
          </p:nvGrpSpPr>
          <p:grpSpPr bwMode="auto">
            <a:xfrm flipH="1" flipV="1">
              <a:off x="3963" y="1395"/>
              <a:ext cx="154" cy="115"/>
              <a:chOff x="2591" y="1147"/>
              <a:chExt cx="193" cy="144"/>
            </a:xfrm>
          </p:grpSpPr>
          <p:sp>
            <p:nvSpPr>
              <p:cNvPr id="88147" name="Line 33"/>
              <p:cNvSpPr>
                <a:spLocks noChangeShapeType="1"/>
              </p:cNvSpPr>
              <p:nvPr/>
            </p:nvSpPr>
            <p:spPr bwMode="auto">
              <a:xfrm rot="-5400000">
                <a:off x="2687" y="1051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88148" name="AutoShape 34"/>
              <p:cNvSpPr>
                <a:spLocks noChangeArrowheads="1"/>
              </p:cNvSpPr>
              <p:nvPr/>
            </p:nvSpPr>
            <p:spPr bwMode="auto">
              <a:xfrm>
                <a:off x="2592" y="1152"/>
                <a:ext cx="192" cy="139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88149" name="Line 35"/>
              <p:cNvSpPr>
                <a:spLocks noChangeShapeType="1"/>
              </p:cNvSpPr>
              <p:nvPr/>
            </p:nvSpPr>
            <p:spPr bwMode="auto">
              <a:xfrm rot="16200000" flipH="1">
                <a:off x="2766" y="1165"/>
                <a:ext cx="33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  <p:sp>
          <p:nvSpPr>
            <p:cNvPr id="88087" name="Rectangle 36"/>
            <p:cNvSpPr>
              <a:spLocks noChangeArrowheads="1"/>
            </p:cNvSpPr>
            <p:nvPr/>
          </p:nvSpPr>
          <p:spPr bwMode="auto">
            <a:xfrm>
              <a:off x="3234" y="1287"/>
              <a:ext cx="207" cy="7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8088" name="Rectangle 37"/>
            <p:cNvSpPr>
              <a:spLocks noChangeArrowheads="1"/>
            </p:cNvSpPr>
            <p:nvPr/>
          </p:nvSpPr>
          <p:spPr bwMode="auto">
            <a:xfrm>
              <a:off x="2759" y="880"/>
              <a:ext cx="207" cy="73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8089" name="Rectangle 38"/>
            <p:cNvSpPr>
              <a:spLocks noChangeArrowheads="1"/>
            </p:cNvSpPr>
            <p:nvPr/>
          </p:nvSpPr>
          <p:spPr bwMode="auto">
            <a:xfrm>
              <a:off x="2659" y="1344"/>
              <a:ext cx="461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400" b="1" i="1" dirty="0">
                  <a:latin typeface="Times New Roman" panose="02020603050405020304"/>
                  <a:cs typeface="Times New Roman" panose="02020603050405020304"/>
                </a:rPr>
                <a:t>R</a:t>
              </a:r>
              <a:r>
                <a:rPr lang="en-US" altLang="zh-CN" sz="2400" b="1" i="1" baseline="-25000" dirty="0">
                  <a:latin typeface="Times New Roman" panose="02020603050405020304"/>
                  <a:cs typeface="Times New Roman" panose="02020603050405020304"/>
                </a:rPr>
                <a:t>2</a:t>
              </a:r>
            </a:p>
          </p:txBody>
        </p:sp>
        <p:sp>
          <p:nvSpPr>
            <p:cNvPr id="88090" name="Line 39"/>
            <p:cNvSpPr>
              <a:spLocks noChangeShapeType="1"/>
            </p:cNvSpPr>
            <p:nvPr/>
          </p:nvSpPr>
          <p:spPr bwMode="auto">
            <a:xfrm flipH="1">
              <a:off x="2592" y="911"/>
              <a:ext cx="18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8091" name="Line 40"/>
            <p:cNvSpPr>
              <a:spLocks noChangeShapeType="1"/>
            </p:cNvSpPr>
            <p:nvPr/>
          </p:nvSpPr>
          <p:spPr bwMode="auto">
            <a:xfrm flipH="1">
              <a:off x="3445" y="1318"/>
              <a:ext cx="60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8092" name="Rectangle 41" descr="40%"/>
            <p:cNvSpPr>
              <a:spLocks noChangeArrowheads="1"/>
            </p:cNvSpPr>
            <p:nvPr/>
          </p:nvSpPr>
          <p:spPr bwMode="auto">
            <a:xfrm>
              <a:off x="3118" y="727"/>
              <a:ext cx="414" cy="495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8093" name="Text Box 42"/>
            <p:cNvSpPr txBox="1">
              <a:spLocks noChangeArrowheads="1"/>
            </p:cNvSpPr>
            <p:nvPr/>
          </p:nvSpPr>
          <p:spPr bwMode="auto">
            <a:xfrm>
              <a:off x="3112" y="985"/>
              <a:ext cx="178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i="0"/>
                <a:t>+</a:t>
              </a:r>
              <a:endParaRPr lang="en-US" altLang="zh-CN" sz="2400" b="0" i="0"/>
            </a:p>
          </p:txBody>
        </p:sp>
        <p:sp>
          <p:nvSpPr>
            <p:cNvPr id="88094" name="Text Box 43"/>
            <p:cNvSpPr txBox="1">
              <a:spLocks noChangeArrowheads="1"/>
            </p:cNvSpPr>
            <p:nvPr/>
          </p:nvSpPr>
          <p:spPr bwMode="auto">
            <a:xfrm>
              <a:off x="3366" y="816"/>
              <a:ext cx="322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i="0"/>
                <a:t>+</a:t>
              </a:r>
              <a:endParaRPr lang="en-US" altLang="zh-CN" sz="2400" b="0" i="0"/>
            </a:p>
          </p:txBody>
        </p:sp>
        <p:sp>
          <p:nvSpPr>
            <p:cNvPr id="88095" name="Text Box 44"/>
            <p:cNvSpPr txBox="1">
              <a:spLocks noChangeArrowheads="1"/>
            </p:cNvSpPr>
            <p:nvPr/>
          </p:nvSpPr>
          <p:spPr bwMode="auto">
            <a:xfrm>
              <a:off x="3286" y="675"/>
              <a:ext cx="421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i="0">
                  <a:ea typeface="创艺简宋体" charset="0"/>
                  <a:cs typeface="创艺简宋体" charset="0"/>
                  <a:sym typeface="Symbol" panose="05050102010706020507" charset="0"/>
                </a:rPr>
                <a:t></a:t>
              </a:r>
              <a:endParaRPr lang="en-US" altLang="zh-CN" sz="2400" b="0" i="0"/>
            </a:p>
          </p:txBody>
        </p:sp>
        <p:sp>
          <p:nvSpPr>
            <p:cNvPr id="88096" name="Line 45"/>
            <p:cNvSpPr>
              <a:spLocks noChangeShapeType="1"/>
            </p:cNvSpPr>
            <p:nvPr/>
          </p:nvSpPr>
          <p:spPr bwMode="auto">
            <a:xfrm>
              <a:off x="2958" y="1119"/>
              <a:ext cx="15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8097" name="Line 46"/>
            <p:cNvSpPr>
              <a:spLocks noChangeShapeType="1"/>
            </p:cNvSpPr>
            <p:nvPr/>
          </p:nvSpPr>
          <p:spPr bwMode="auto">
            <a:xfrm>
              <a:off x="3532" y="987"/>
              <a:ext cx="13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8098" name="Line 47"/>
            <p:cNvSpPr>
              <a:spLocks noChangeShapeType="1"/>
            </p:cNvSpPr>
            <p:nvPr/>
          </p:nvSpPr>
          <p:spPr bwMode="auto">
            <a:xfrm>
              <a:off x="3040" y="588"/>
              <a:ext cx="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8099" name="Line 48"/>
            <p:cNvSpPr>
              <a:spLocks noChangeShapeType="1"/>
            </p:cNvSpPr>
            <p:nvPr/>
          </p:nvSpPr>
          <p:spPr bwMode="auto">
            <a:xfrm>
              <a:off x="2958" y="911"/>
              <a:ext cx="15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8100" name="Text Box 49"/>
            <p:cNvSpPr txBox="1">
              <a:spLocks noChangeArrowheads="1"/>
            </p:cNvSpPr>
            <p:nvPr/>
          </p:nvSpPr>
          <p:spPr bwMode="auto">
            <a:xfrm>
              <a:off x="3118" y="767"/>
              <a:ext cx="263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i="0"/>
                <a:t>–</a:t>
              </a:r>
              <a:endParaRPr lang="en-US" altLang="zh-CN" sz="2400" b="0" i="0"/>
            </a:p>
          </p:txBody>
        </p:sp>
        <p:sp>
          <p:nvSpPr>
            <p:cNvPr id="88101" name="Text Box 50"/>
            <p:cNvSpPr txBox="1">
              <a:spLocks noChangeArrowheads="1"/>
            </p:cNvSpPr>
            <p:nvPr/>
          </p:nvSpPr>
          <p:spPr bwMode="auto">
            <a:xfrm rot="5400000">
              <a:off x="3147" y="718"/>
              <a:ext cx="234" cy="2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en-US" altLang="zh-CN" sz="2400" i="0">
                  <a:sym typeface="Symbol" panose="05050102010706020507" charset="0"/>
                </a:rPr>
                <a:t></a:t>
              </a:r>
              <a:endParaRPr kumimoji="0" lang="en-US" altLang="zh-CN" sz="2400" i="0"/>
            </a:p>
          </p:txBody>
        </p:sp>
        <p:sp>
          <p:nvSpPr>
            <p:cNvPr id="88102" name="Text Box 51"/>
            <p:cNvSpPr txBox="1">
              <a:spLocks noChangeArrowheads="1"/>
            </p:cNvSpPr>
            <p:nvPr/>
          </p:nvSpPr>
          <p:spPr bwMode="auto">
            <a:xfrm>
              <a:off x="2722" y="576"/>
              <a:ext cx="350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/>
                <a:t>R</a:t>
              </a:r>
              <a:r>
                <a:rPr lang="en-US" altLang="zh-CN" sz="2400" i="0" baseline="-25000"/>
                <a:t>6</a:t>
              </a:r>
              <a:endParaRPr lang="en-US" altLang="zh-CN" sz="2400" i="0"/>
            </a:p>
          </p:txBody>
        </p:sp>
        <p:grpSp>
          <p:nvGrpSpPr>
            <p:cNvPr id="88103" name="Group 52"/>
            <p:cNvGrpSpPr/>
            <p:nvPr/>
          </p:nvGrpSpPr>
          <p:grpSpPr bwMode="auto">
            <a:xfrm>
              <a:off x="2525" y="903"/>
              <a:ext cx="118" cy="122"/>
              <a:chOff x="720" y="2736"/>
              <a:chExt cx="185" cy="192"/>
            </a:xfrm>
          </p:grpSpPr>
          <p:sp>
            <p:nvSpPr>
              <p:cNvPr id="88145" name="Line 53"/>
              <p:cNvSpPr>
                <a:spLocks noChangeShapeType="1"/>
              </p:cNvSpPr>
              <p:nvPr/>
            </p:nvSpPr>
            <p:spPr bwMode="auto">
              <a:xfrm>
                <a:off x="720" y="2928"/>
                <a:ext cx="18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88146" name="Line 54"/>
              <p:cNvSpPr>
                <a:spLocks noChangeShapeType="1"/>
              </p:cNvSpPr>
              <p:nvPr/>
            </p:nvSpPr>
            <p:spPr bwMode="auto">
              <a:xfrm>
                <a:off x="816" y="2736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  <p:sp>
          <p:nvSpPr>
            <p:cNvPr id="88104" name="Text Box 55"/>
            <p:cNvSpPr txBox="1">
              <a:spLocks noChangeArrowheads="1"/>
            </p:cNvSpPr>
            <p:nvPr/>
          </p:nvSpPr>
          <p:spPr bwMode="auto">
            <a:xfrm>
              <a:off x="5307" y="1049"/>
              <a:ext cx="453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>
                  <a:solidFill>
                    <a:srgbClr val="000099"/>
                  </a:solidFill>
                </a:rPr>
                <a:t>u</a:t>
              </a:r>
              <a:r>
                <a:rPr lang="en-US" altLang="zh-CN" sz="2400" i="0" baseline="-25000">
                  <a:solidFill>
                    <a:srgbClr val="000099"/>
                  </a:solidFill>
                </a:rPr>
                <a:t>o</a:t>
              </a:r>
              <a:endParaRPr lang="en-US" altLang="zh-CN" sz="2400" i="0">
                <a:solidFill>
                  <a:srgbClr val="000099"/>
                </a:solidFill>
              </a:endParaRPr>
            </a:p>
          </p:txBody>
        </p:sp>
        <p:sp>
          <p:nvSpPr>
            <p:cNvPr id="88105" name="Line 56"/>
            <p:cNvSpPr>
              <a:spLocks noChangeShapeType="1"/>
            </p:cNvSpPr>
            <p:nvPr/>
          </p:nvSpPr>
          <p:spPr bwMode="auto">
            <a:xfrm>
              <a:off x="5169" y="650"/>
              <a:ext cx="0" cy="110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8106" name="Rectangle 57"/>
            <p:cNvSpPr>
              <a:spLocks noChangeArrowheads="1"/>
            </p:cNvSpPr>
            <p:nvPr/>
          </p:nvSpPr>
          <p:spPr bwMode="auto">
            <a:xfrm rot="-5400000">
              <a:off x="4448" y="1369"/>
              <a:ext cx="206" cy="73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8107" name="Text Box 58"/>
            <p:cNvSpPr txBox="1">
              <a:spLocks noChangeArrowheads="1"/>
            </p:cNvSpPr>
            <p:nvPr/>
          </p:nvSpPr>
          <p:spPr bwMode="auto">
            <a:xfrm>
              <a:off x="4578" y="1287"/>
              <a:ext cx="318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/>
                <a:t>R</a:t>
              </a:r>
              <a:r>
                <a:rPr lang="en-US" altLang="zh-CN" sz="2400" i="0" baseline="-25000"/>
                <a:t>5</a:t>
              </a:r>
            </a:p>
          </p:txBody>
        </p:sp>
        <p:sp>
          <p:nvSpPr>
            <p:cNvPr id="88108" name="Rectangle 59"/>
            <p:cNvSpPr>
              <a:spLocks noChangeArrowheads="1"/>
            </p:cNvSpPr>
            <p:nvPr/>
          </p:nvSpPr>
          <p:spPr bwMode="auto">
            <a:xfrm>
              <a:off x="4240" y="957"/>
              <a:ext cx="207" cy="73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8109" name="Line 60"/>
            <p:cNvSpPr>
              <a:spLocks noChangeShapeType="1"/>
            </p:cNvSpPr>
            <p:nvPr/>
          </p:nvSpPr>
          <p:spPr bwMode="auto">
            <a:xfrm>
              <a:off x="4524" y="650"/>
              <a:ext cx="0" cy="35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8110" name="Rectangle 61"/>
            <p:cNvSpPr>
              <a:spLocks noChangeArrowheads="1"/>
            </p:cNvSpPr>
            <p:nvPr/>
          </p:nvSpPr>
          <p:spPr bwMode="auto">
            <a:xfrm>
              <a:off x="4176" y="672"/>
              <a:ext cx="359" cy="29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400" b="1" i="1" dirty="0">
                  <a:latin typeface="Times New Roman" panose="02020603050405020304"/>
                  <a:cs typeface="Times New Roman" panose="02020603050405020304"/>
                </a:rPr>
                <a:t>R</a:t>
              </a:r>
              <a:r>
                <a:rPr lang="en-US" altLang="zh-CN" sz="2400" b="1" i="1" baseline="-25000" dirty="0">
                  <a:latin typeface="Times New Roman" panose="02020603050405020304"/>
                  <a:cs typeface="Times New Roman" panose="02020603050405020304"/>
                </a:rPr>
                <a:t>4</a:t>
              </a:r>
            </a:p>
          </p:txBody>
        </p:sp>
        <p:sp>
          <p:nvSpPr>
            <p:cNvPr id="88111" name="Line 62"/>
            <p:cNvSpPr>
              <a:spLocks noChangeShapeType="1"/>
            </p:cNvSpPr>
            <p:nvPr/>
          </p:nvSpPr>
          <p:spPr bwMode="auto">
            <a:xfrm>
              <a:off x="4888" y="650"/>
              <a:ext cx="2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8112" name="Line 63"/>
            <p:cNvSpPr>
              <a:spLocks noChangeShapeType="1"/>
            </p:cNvSpPr>
            <p:nvPr/>
          </p:nvSpPr>
          <p:spPr bwMode="auto">
            <a:xfrm rot="16200000" flipH="1">
              <a:off x="4474" y="1254"/>
              <a:ext cx="1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grpSp>
          <p:nvGrpSpPr>
            <p:cNvPr id="88113" name="Group 64"/>
            <p:cNvGrpSpPr/>
            <p:nvPr/>
          </p:nvGrpSpPr>
          <p:grpSpPr bwMode="auto">
            <a:xfrm>
              <a:off x="4480" y="1510"/>
              <a:ext cx="118" cy="122"/>
              <a:chOff x="720" y="2736"/>
              <a:chExt cx="185" cy="192"/>
            </a:xfrm>
          </p:grpSpPr>
          <p:sp>
            <p:nvSpPr>
              <p:cNvPr id="88143" name="Line 65"/>
              <p:cNvSpPr>
                <a:spLocks noChangeShapeType="1"/>
              </p:cNvSpPr>
              <p:nvPr/>
            </p:nvSpPr>
            <p:spPr bwMode="auto">
              <a:xfrm>
                <a:off x="720" y="2928"/>
                <a:ext cx="18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88144" name="Line 66"/>
              <p:cNvSpPr>
                <a:spLocks noChangeShapeType="1"/>
              </p:cNvSpPr>
              <p:nvPr/>
            </p:nvSpPr>
            <p:spPr bwMode="auto">
              <a:xfrm>
                <a:off x="816" y="2736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  <p:sp>
          <p:nvSpPr>
            <p:cNvPr id="88114" name="Line 67"/>
            <p:cNvSpPr>
              <a:spLocks noChangeShapeType="1"/>
            </p:cNvSpPr>
            <p:nvPr/>
          </p:nvSpPr>
          <p:spPr bwMode="auto">
            <a:xfrm>
              <a:off x="4524" y="650"/>
              <a:ext cx="30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grpSp>
          <p:nvGrpSpPr>
            <p:cNvPr id="88115" name="Group 68"/>
            <p:cNvGrpSpPr/>
            <p:nvPr/>
          </p:nvGrpSpPr>
          <p:grpSpPr bwMode="auto">
            <a:xfrm>
              <a:off x="5254" y="1387"/>
              <a:ext cx="130" cy="84"/>
              <a:chOff x="2448" y="2832"/>
              <a:chExt cx="185" cy="96"/>
            </a:xfrm>
          </p:grpSpPr>
          <p:sp>
            <p:nvSpPr>
              <p:cNvPr id="88141" name="Line 69"/>
              <p:cNvSpPr>
                <a:spLocks noChangeShapeType="1"/>
              </p:cNvSpPr>
              <p:nvPr/>
            </p:nvSpPr>
            <p:spPr bwMode="auto">
              <a:xfrm>
                <a:off x="2448" y="2928"/>
                <a:ext cx="18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88142" name="Line 70"/>
              <p:cNvSpPr>
                <a:spLocks noChangeShapeType="1"/>
              </p:cNvSpPr>
              <p:nvPr/>
            </p:nvSpPr>
            <p:spPr bwMode="auto">
              <a:xfrm>
                <a:off x="2544" y="2832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  <p:sp>
          <p:nvSpPr>
            <p:cNvPr id="88116" name="Rectangle 71"/>
            <p:cNvSpPr>
              <a:spLocks noChangeArrowheads="1"/>
            </p:cNvSpPr>
            <p:nvPr/>
          </p:nvSpPr>
          <p:spPr bwMode="auto">
            <a:xfrm>
              <a:off x="5343" y="912"/>
              <a:ext cx="225" cy="2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400" i="0">
                  <a:solidFill>
                    <a:srgbClr val="FF3300"/>
                  </a:solidFill>
                  <a:latin typeface="Times New Roman" panose="02020603050405020304" charset="0"/>
                </a:rPr>
                <a:t>+</a:t>
              </a:r>
            </a:p>
          </p:txBody>
        </p:sp>
        <p:sp>
          <p:nvSpPr>
            <p:cNvPr id="88117" name="Rectangle 72"/>
            <p:cNvSpPr>
              <a:spLocks noChangeArrowheads="1"/>
            </p:cNvSpPr>
            <p:nvPr/>
          </p:nvSpPr>
          <p:spPr bwMode="auto">
            <a:xfrm>
              <a:off x="5328" y="1203"/>
              <a:ext cx="255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400" i="0">
                  <a:solidFill>
                    <a:srgbClr val="FF3300"/>
                  </a:solidFill>
                  <a:latin typeface="Times New Roman" panose="02020603050405020304" charset="0"/>
                </a:rPr>
                <a:t>–</a:t>
              </a:r>
            </a:p>
          </p:txBody>
        </p:sp>
        <p:sp>
          <p:nvSpPr>
            <p:cNvPr id="88118" name="Rectangle 73" descr="40%"/>
            <p:cNvSpPr>
              <a:spLocks noChangeArrowheads="1"/>
            </p:cNvSpPr>
            <p:nvPr/>
          </p:nvSpPr>
          <p:spPr bwMode="auto">
            <a:xfrm>
              <a:off x="4678" y="803"/>
              <a:ext cx="414" cy="49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8119" name="Text Box 74"/>
            <p:cNvSpPr txBox="1">
              <a:spLocks noChangeArrowheads="1"/>
            </p:cNvSpPr>
            <p:nvPr/>
          </p:nvSpPr>
          <p:spPr bwMode="auto">
            <a:xfrm>
              <a:off x="4672" y="1062"/>
              <a:ext cx="179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i="0"/>
                <a:t>+</a:t>
              </a:r>
              <a:endParaRPr lang="en-US" altLang="zh-CN" sz="2400" b="0" i="0"/>
            </a:p>
          </p:txBody>
        </p:sp>
        <p:sp>
          <p:nvSpPr>
            <p:cNvPr id="88120" name="Text Box 75"/>
            <p:cNvSpPr txBox="1">
              <a:spLocks noChangeArrowheads="1"/>
            </p:cNvSpPr>
            <p:nvPr/>
          </p:nvSpPr>
          <p:spPr bwMode="auto">
            <a:xfrm>
              <a:off x="4927" y="912"/>
              <a:ext cx="321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i="0"/>
                <a:t>+</a:t>
              </a:r>
              <a:endParaRPr lang="en-US" altLang="zh-CN" sz="2400" b="0" i="0"/>
            </a:p>
          </p:txBody>
        </p:sp>
        <p:sp>
          <p:nvSpPr>
            <p:cNvPr id="88121" name="Text Box 76"/>
            <p:cNvSpPr txBox="1">
              <a:spLocks noChangeArrowheads="1"/>
            </p:cNvSpPr>
            <p:nvPr/>
          </p:nvSpPr>
          <p:spPr bwMode="auto">
            <a:xfrm>
              <a:off x="4846" y="752"/>
              <a:ext cx="421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i="0">
                  <a:ea typeface="创艺简宋体" charset="0"/>
                  <a:cs typeface="创艺简宋体" charset="0"/>
                  <a:sym typeface="Symbol" panose="05050102010706020507" charset="0"/>
                </a:rPr>
                <a:t></a:t>
              </a:r>
              <a:endParaRPr lang="en-US" altLang="zh-CN" sz="2400" b="0" i="0"/>
            </a:p>
          </p:txBody>
        </p:sp>
        <p:sp>
          <p:nvSpPr>
            <p:cNvPr id="88122" name="Line 77"/>
            <p:cNvSpPr>
              <a:spLocks noChangeShapeType="1"/>
            </p:cNvSpPr>
            <p:nvPr/>
          </p:nvSpPr>
          <p:spPr bwMode="auto">
            <a:xfrm>
              <a:off x="4538" y="1195"/>
              <a:ext cx="15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8123" name="Line 78"/>
            <p:cNvSpPr>
              <a:spLocks noChangeShapeType="1"/>
            </p:cNvSpPr>
            <p:nvPr/>
          </p:nvSpPr>
          <p:spPr bwMode="auto">
            <a:xfrm>
              <a:off x="5092" y="1064"/>
              <a:ext cx="20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8124" name="Line 79"/>
            <p:cNvSpPr>
              <a:spLocks noChangeShapeType="1"/>
            </p:cNvSpPr>
            <p:nvPr/>
          </p:nvSpPr>
          <p:spPr bwMode="auto">
            <a:xfrm>
              <a:off x="4521" y="665"/>
              <a:ext cx="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8125" name="Line 80"/>
            <p:cNvSpPr>
              <a:spLocks noChangeShapeType="1"/>
            </p:cNvSpPr>
            <p:nvPr/>
          </p:nvSpPr>
          <p:spPr bwMode="auto">
            <a:xfrm>
              <a:off x="4447" y="998"/>
              <a:ext cx="2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8126" name="Text Box 81"/>
            <p:cNvSpPr txBox="1">
              <a:spLocks noChangeArrowheads="1"/>
            </p:cNvSpPr>
            <p:nvPr/>
          </p:nvSpPr>
          <p:spPr bwMode="auto">
            <a:xfrm>
              <a:off x="4678" y="844"/>
              <a:ext cx="263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i="0"/>
                <a:t>–</a:t>
              </a:r>
              <a:endParaRPr lang="en-US" altLang="zh-CN" sz="2400" b="0" i="0"/>
            </a:p>
          </p:txBody>
        </p:sp>
        <p:sp>
          <p:nvSpPr>
            <p:cNvPr id="88127" name="Text Box 82"/>
            <p:cNvSpPr txBox="1">
              <a:spLocks noChangeArrowheads="1"/>
            </p:cNvSpPr>
            <p:nvPr/>
          </p:nvSpPr>
          <p:spPr bwMode="auto">
            <a:xfrm rot="5400000">
              <a:off x="4708" y="773"/>
              <a:ext cx="234" cy="2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en-US" altLang="zh-CN" sz="2400" i="0">
                  <a:sym typeface="Symbol" panose="05050102010706020507" charset="0"/>
                </a:rPr>
                <a:t></a:t>
              </a:r>
              <a:endParaRPr kumimoji="0" lang="en-US" altLang="zh-CN" sz="2400" i="0"/>
            </a:p>
          </p:txBody>
        </p:sp>
        <p:sp>
          <p:nvSpPr>
            <p:cNvPr id="88128" name="Oval 83"/>
            <p:cNvSpPr>
              <a:spLocks noChangeArrowheads="1"/>
            </p:cNvSpPr>
            <p:nvPr/>
          </p:nvSpPr>
          <p:spPr bwMode="auto">
            <a:xfrm>
              <a:off x="5291" y="1037"/>
              <a:ext cx="51" cy="50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8129" name="Oval 84"/>
            <p:cNvSpPr>
              <a:spLocks noChangeArrowheads="1"/>
            </p:cNvSpPr>
            <p:nvPr/>
          </p:nvSpPr>
          <p:spPr bwMode="auto">
            <a:xfrm>
              <a:off x="5295" y="1344"/>
              <a:ext cx="51" cy="51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8130" name="Line 85"/>
            <p:cNvSpPr>
              <a:spLocks noChangeShapeType="1"/>
            </p:cNvSpPr>
            <p:nvPr/>
          </p:nvSpPr>
          <p:spPr bwMode="auto">
            <a:xfrm>
              <a:off x="4831" y="588"/>
              <a:ext cx="0" cy="15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8131" name="Line 86"/>
            <p:cNvSpPr>
              <a:spLocks noChangeShapeType="1"/>
            </p:cNvSpPr>
            <p:nvPr/>
          </p:nvSpPr>
          <p:spPr bwMode="auto">
            <a:xfrm>
              <a:off x="4869" y="588"/>
              <a:ext cx="0" cy="15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8132" name="Rectangle 87"/>
            <p:cNvSpPr>
              <a:spLocks noChangeArrowheads="1"/>
            </p:cNvSpPr>
            <p:nvPr/>
          </p:nvSpPr>
          <p:spPr bwMode="auto">
            <a:xfrm>
              <a:off x="4806" y="1031"/>
              <a:ext cx="359" cy="29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400" b="1" i="1" dirty="0">
                  <a:solidFill>
                    <a:srgbClr val="FF4545"/>
                  </a:solidFill>
                  <a:latin typeface="Times New Roman" panose="02020603050405020304"/>
                  <a:cs typeface="Times New Roman" panose="02020603050405020304"/>
                </a:rPr>
                <a:t>A</a:t>
              </a:r>
              <a:r>
                <a:rPr lang="en-US" altLang="zh-CN" sz="2400" b="1" i="1" baseline="-25000" dirty="0">
                  <a:solidFill>
                    <a:srgbClr val="FF4545"/>
                  </a:solidFill>
                  <a:latin typeface="Times New Roman" panose="02020603050405020304"/>
                  <a:cs typeface="Times New Roman" panose="02020603050405020304"/>
                </a:rPr>
                <a:t>2</a:t>
              </a:r>
            </a:p>
          </p:txBody>
        </p:sp>
        <p:sp>
          <p:nvSpPr>
            <p:cNvPr id="88133" name="Rectangle 88"/>
            <p:cNvSpPr>
              <a:spLocks noChangeArrowheads="1"/>
            </p:cNvSpPr>
            <p:nvPr/>
          </p:nvSpPr>
          <p:spPr bwMode="auto">
            <a:xfrm>
              <a:off x="3280" y="952"/>
              <a:ext cx="359" cy="29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 i="1" dirty="0">
                  <a:solidFill>
                    <a:srgbClr val="FF4545"/>
                  </a:solidFill>
                  <a:latin typeface="Times New Roman" panose="02020603050405020304"/>
                  <a:cs typeface="Times New Roman" panose="02020603050405020304"/>
                </a:rPr>
                <a:t>A</a:t>
              </a:r>
              <a:r>
                <a:rPr lang="en-US" altLang="zh-CN" sz="2400" b="1" i="1" baseline="-25000" dirty="0">
                  <a:solidFill>
                    <a:srgbClr val="FF4545"/>
                  </a:solidFill>
                  <a:latin typeface="Times New Roman" panose="02020603050405020304"/>
                  <a:cs typeface="Times New Roman" panose="02020603050405020304"/>
                </a:rPr>
                <a:t>1</a:t>
              </a:r>
            </a:p>
          </p:txBody>
        </p:sp>
        <p:sp>
          <p:nvSpPr>
            <p:cNvPr id="88134" name="Line 89"/>
            <p:cNvSpPr>
              <a:spLocks noChangeShapeType="1"/>
            </p:cNvSpPr>
            <p:nvPr/>
          </p:nvSpPr>
          <p:spPr bwMode="auto">
            <a:xfrm>
              <a:off x="2956" y="1740"/>
              <a:ext cx="221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8135" name="Rectangle 90"/>
            <p:cNvSpPr>
              <a:spLocks noChangeArrowheads="1"/>
            </p:cNvSpPr>
            <p:nvPr/>
          </p:nvSpPr>
          <p:spPr bwMode="auto">
            <a:xfrm rot="-5400000">
              <a:off x="2860" y="1485"/>
              <a:ext cx="207" cy="73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8136" name="Line 91"/>
            <p:cNvSpPr>
              <a:spLocks noChangeShapeType="1"/>
            </p:cNvSpPr>
            <p:nvPr/>
          </p:nvSpPr>
          <p:spPr bwMode="auto">
            <a:xfrm>
              <a:off x="2966" y="1126"/>
              <a:ext cx="0" cy="30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8137" name="Line 92"/>
            <p:cNvSpPr>
              <a:spLocks noChangeShapeType="1"/>
            </p:cNvSpPr>
            <p:nvPr/>
          </p:nvSpPr>
          <p:spPr bwMode="auto">
            <a:xfrm>
              <a:off x="2966" y="1620"/>
              <a:ext cx="0" cy="12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8138" name="Line 93"/>
            <p:cNvSpPr>
              <a:spLocks noChangeShapeType="1"/>
            </p:cNvSpPr>
            <p:nvPr/>
          </p:nvSpPr>
          <p:spPr bwMode="auto">
            <a:xfrm flipH="1">
              <a:off x="2964" y="1318"/>
              <a:ext cx="27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88139" name="Text Box 94"/>
            <p:cNvSpPr txBox="1">
              <a:spLocks noChangeArrowheads="1"/>
            </p:cNvSpPr>
            <p:nvPr/>
          </p:nvSpPr>
          <p:spPr bwMode="auto">
            <a:xfrm>
              <a:off x="3221" y="1318"/>
              <a:ext cx="475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/>
                <a:t>R</a:t>
              </a:r>
              <a:r>
                <a:rPr lang="en-US" altLang="zh-CN" sz="2400" i="0" baseline="-25000"/>
                <a:t>1</a:t>
              </a:r>
              <a:endParaRPr lang="en-US" altLang="zh-CN" sz="2400" i="0"/>
            </a:p>
          </p:txBody>
        </p:sp>
        <p:sp>
          <p:nvSpPr>
            <p:cNvPr id="88140" name="Oval 95"/>
            <p:cNvSpPr>
              <a:spLocks noChangeArrowheads="1"/>
            </p:cNvSpPr>
            <p:nvPr/>
          </p:nvSpPr>
          <p:spPr bwMode="auto">
            <a:xfrm>
              <a:off x="5143" y="1040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</p:grpSp>
      <p:sp>
        <p:nvSpPr>
          <p:cNvPr id="114785" name="AutoShape 97">
            <a:hlinkClick r:id="rId7" action="ppaction://program"/>
          </p:cNvPr>
          <p:cNvSpPr>
            <a:spLocks noChangeArrowheads="1"/>
          </p:cNvSpPr>
          <p:nvPr/>
        </p:nvSpPr>
        <p:spPr bwMode="auto">
          <a:xfrm>
            <a:off x="2667000" y="533400"/>
            <a:ext cx="690563" cy="377825"/>
          </a:xfrm>
          <a:prstGeom prst="bevel">
            <a:avLst>
              <a:gd name="adj" fmla="val 12500"/>
            </a:avLst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shade val="80000"/>
                  <a:invGamma/>
                </a:schemeClr>
              </a:gs>
            </a:gsLst>
            <a:path path="rect">
              <a:fillToRect l="50000" t="50000" r="50000" b="50000"/>
            </a:path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zh-CN" altLang="en-US" sz="1600" b="1" i="0">
                <a:solidFill>
                  <a:srgbClr val="006600"/>
                </a:solidFill>
                <a:latin typeface="Times New Roman" panose="02020603050405020304"/>
                <a:cs typeface="Times New Roman" panose="02020603050405020304"/>
              </a:rPr>
              <a:t>动画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4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4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4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3" grpId="0" autoUpdateAnimBg="0"/>
      <p:bldP spid="114700" grpId="0" autoUpdateAnimBg="0"/>
      <p:bldP spid="114785" grpId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018" name="Object 2"/>
          <p:cNvGraphicFramePr>
            <a:graphicFrameLocks noChangeAspect="1"/>
          </p:cNvGraphicFramePr>
          <p:nvPr/>
        </p:nvGraphicFramePr>
        <p:xfrm>
          <a:off x="381000" y="4208463"/>
          <a:ext cx="1667311" cy="518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7" name="公式" r:id="rId3" imgW="749935" imgH="228600" progId="Equation.3">
                  <p:embed/>
                </p:oleObj>
              </mc:Choice>
              <mc:Fallback>
                <p:oleObj name="公式" r:id="rId3" imgW="749935" imgH="228600" progId="Equation.3">
                  <p:embed/>
                  <p:pic>
                    <p:nvPicPr>
                      <p:cNvPr id="0" name="图片 643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4208463"/>
                        <a:ext cx="1667311" cy="518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19" name="Object 3"/>
          <p:cNvGraphicFramePr>
            <a:graphicFrameLocks noChangeAspect="1"/>
          </p:cNvGraphicFramePr>
          <p:nvPr/>
        </p:nvGraphicFramePr>
        <p:xfrm>
          <a:off x="419100" y="4933951"/>
          <a:ext cx="1629211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8" name="公式" r:id="rId5" imgW="822960" imgH="237490" progId="Equation.3">
                  <p:embed/>
                </p:oleObj>
              </mc:Choice>
              <mc:Fallback>
                <p:oleObj name="公式" r:id="rId5" imgW="822960" imgH="237490" progId="Equation.3">
                  <p:embed/>
                  <p:pic>
                    <p:nvPicPr>
                      <p:cNvPr id="0" name="图片 643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" y="4933951"/>
                        <a:ext cx="1629211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20" name="Object 4"/>
          <p:cNvGraphicFramePr>
            <a:graphicFrameLocks noChangeAspect="1"/>
          </p:cNvGraphicFramePr>
          <p:nvPr/>
        </p:nvGraphicFramePr>
        <p:xfrm>
          <a:off x="492125" y="762000"/>
          <a:ext cx="4654550" cy="205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9" name="Equation" r:id="rId7" imgW="2070100" imgH="939800" progId="Equation.3">
                  <p:embed/>
                </p:oleObj>
              </mc:Choice>
              <mc:Fallback>
                <p:oleObj name="Equation" r:id="rId7" imgW="2070100" imgH="939800" progId="Equation.3">
                  <p:embed/>
                  <p:pic>
                    <p:nvPicPr>
                      <p:cNvPr id="0" name="图片 643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125" y="762000"/>
                        <a:ext cx="4654550" cy="205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21" name="Text Box 5"/>
          <p:cNvSpPr txBox="1">
            <a:spLocks noChangeArrowheads="1"/>
          </p:cNvSpPr>
          <p:nvPr/>
        </p:nvSpPr>
        <p:spPr bwMode="auto">
          <a:xfrm>
            <a:off x="381000" y="304800"/>
            <a:ext cx="6553200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i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若频率 </a:t>
            </a:r>
            <a:r>
              <a:rPr lang="zh-CN" altLang="en-US" sz="28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sym typeface="Symbol" panose="05050102010706020507" charset="0"/>
              </a:rPr>
              <a:t> </a:t>
            </a:r>
            <a:r>
              <a:rPr lang="zh-CN" altLang="en-US" sz="2800" i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为变量，则</a:t>
            </a:r>
            <a:r>
              <a:rPr lang="zh-CN" altLang="en-US" sz="2800" i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电路的传递函数</a:t>
            </a:r>
            <a:endParaRPr lang="zh-CN" altLang="en-US" sz="2800" i="0">
              <a:solidFill>
                <a:srgbClr val="003399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graphicFrame>
        <p:nvGraphicFramePr>
          <p:cNvPr id="86022" name="Object 6"/>
          <p:cNvGraphicFramePr>
            <a:graphicFrameLocks noChangeAspect="1"/>
          </p:cNvGraphicFramePr>
          <p:nvPr/>
        </p:nvGraphicFramePr>
        <p:xfrm>
          <a:off x="5143500" y="1162050"/>
          <a:ext cx="1981200" cy="168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0" name="Equation" r:id="rId9" imgW="698500" imgH="673100" progId="Equation.3">
                  <p:embed/>
                </p:oleObj>
              </mc:Choice>
              <mc:Fallback>
                <p:oleObj name="Equation" r:id="rId9" imgW="698500" imgH="673100" progId="Equation.3">
                  <p:embed/>
                  <p:pic>
                    <p:nvPicPr>
                      <p:cNvPr id="0" name="图片 643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0" y="1162050"/>
                        <a:ext cx="1981200" cy="168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23" name="Object 7"/>
          <p:cNvGraphicFramePr>
            <a:graphicFrameLocks noChangeAspect="1"/>
          </p:cNvGraphicFramePr>
          <p:nvPr/>
        </p:nvGraphicFramePr>
        <p:xfrm>
          <a:off x="419100" y="5696932"/>
          <a:ext cx="1629211" cy="500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1" name="公式" r:id="rId11" imgW="749935" imgH="210185" progId="Equation.3">
                  <p:embed/>
                </p:oleObj>
              </mc:Choice>
              <mc:Fallback>
                <p:oleObj name="公式" r:id="rId11" imgW="749935" imgH="210185" progId="Equation.3">
                  <p:embed/>
                  <p:pic>
                    <p:nvPicPr>
                      <p:cNvPr id="0" name="图片 643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" y="5696932"/>
                        <a:ext cx="1629211" cy="500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24" name="Object 8"/>
          <p:cNvGraphicFramePr>
            <a:graphicFrameLocks noChangeAspect="1"/>
          </p:cNvGraphicFramePr>
          <p:nvPr/>
        </p:nvGraphicFramePr>
        <p:xfrm>
          <a:off x="893763" y="2466975"/>
          <a:ext cx="3546475" cy="166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2" name="Equation" r:id="rId13" imgW="1587500" imgH="749300" progId="Equation.3">
                  <p:embed/>
                </p:oleObj>
              </mc:Choice>
              <mc:Fallback>
                <p:oleObj name="Equation" r:id="rId13" imgW="1587500" imgH="749300" progId="Equation.3">
                  <p:embed/>
                  <p:pic>
                    <p:nvPicPr>
                      <p:cNvPr id="0" name="图片 643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3763" y="2466975"/>
                        <a:ext cx="3546475" cy="166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25" name="Object 9"/>
          <p:cNvGraphicFramePr>
            <a:graphicFrameLocks noChangeAspect="1"/>
          </p:cNvGraphicFramePr>
          <p:nvPr/>
        </p:nvGraphicFramePr>
        <p:xfrm>
          <a:off x="2247900" y="4146550"/>
          <a:ext cx="245745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3" name="Equation" r:id="rId15" imgW="1092200" imgH="165100" progId="Equation.3">
                  <p:embed/>
                </p:oleObj>
              </mc:Choice>
              <mc:Fallback>
                <p:oleObj name="Equation" r:id="rId15" imgW="1092200" imgH="165100" progId="Equation.3">
                  <p:embed/>
                  <p:pic>
                    <p:nvPicPr>
                      <p:cNvPr id="0" name="图片 643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7900" y="4146550"/>
                        <a:ext cx="2457450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26" name="Object 10"/>
          <p:cNvGraphicFramePr>
            <a:graphicFrameLocks noChangeAspect="1"/>
          </p:cNvGraphicFramePr>
          <p:nvPr/>
        </p:nvGraphicFramePr>
        <p:xfrm>
          <a:off x="2397125" y="4659313"/>
          <a:ext cx="2578100" cy="1065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4" name="Equation" r:id="rId17" imgW="1181100" imgH="431800" progId="Equation.3">
                  <p:embed/>
                </p:oleObj>
              </mc:Choice>
              <mc:Fallback>
                <p:oleObj name="Equation" r:id="rId17" imgW="1181100" imgH="431800" progId="Equation.3">
                  <p:embed/>
                  <p:pic>
                    <p:nvPicPr>
                      <p:cNvPr id="0" name="图片 643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7125" y="4659313"/>
                        <a:ext cx="2578100" cy="1065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27" name="Object 11"/>
          <p:cNvGraphicFramePr>
            <a:graphicFrameLocks noChangeAspect="1"/>
          </p:cNvGraphicFramePr>
          <p:nvPr/>
        </p:nvGraphicFramePr>
        <p:xfrm>
          <a:off x="2533650" y="5726113"/>
          <a:ext cx="2000250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5" name="公式" r:id="rId19" imgW="800100" imgH="139700" progId="Equation.3">
                  <p:embed/>
                </p:oleObj>
              </mc:Choice>
              <mc:Fallback>
                <p:oleObj name="公式" r:id="rId19" imgW="800100" imgH="139700" progId="Equation.3">
                  <p:embed/>
                  <p:pic>
                    <p:nvPicPr>
                      <p:cNvPr id="0" name="图片 643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3650" y="5726113"/>
                        <a:ext cx="2000250" cy="598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31" name="Text Box 15"/>
          <p:cNvSpPr txBox="1">
            <a:spLocks noChangeArrowheads="1"/>
          </p:cNvSpPr>
          <p:nvPr/>
        </p:nvSpPr>
        <p:spPr bwMode="auto">
          <a:xfrm>
            <a:off x="419100" y="2228850"/>
            <a:ext cx="1905000" cy="519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i="0">
                <a:solidFill>
                  <a:srgbClr val="003399"/>
                </a:solidFill>
              </a:rPr>
              <a:t>其模为</a:t>
            </a:r>
          </a:p>
        </p:txBody>
      </p:sp>
      <p:grpSp>
        <p:nvGrpSpPr>
          <p:cNvPr id="2" name="Group 30"/>
          <p:cNvGrpSpPr/>
          <p:nvPr/>
        </p:nvGrpSpPr>
        <p:grpSpPr bwMode="auto">
          <a:xfrm>
            <a:off x="5092700" y="3081338"/>
            <a:ext cx="4051300" cy="2805112"/>
            <a:chOff x="3208" y="1941"/>
            <a:chExt cx="2552" cy="1767"/>
          </a:xfrm>
        </p:grpSpPr>
        <p:sp>
          <p:nvSpPr>
            <p:cNvPr id="61454" name="Freeform 17"/>
            <p:cNvSpPr/>
            <p:nvPr/>
          </p:nvSpPr>
          <p:spPr bwMode="auto">
            <a:xfrm>
              <a:off x="3950" y="2290"/>
              <a:ext cx="1306" cy="680"/>
            </a:xfrm>
            <a:custGeom>
              <a:avLst/>
              <a:gdLst>
                <a:gd name="T0" fmla="*/ 52 w 1620"/>
                <a:gd name="T1" fmla="*/ 680 h 680"/>
                <a:gd name="T2" fmla="*/ 32 w 1620"/>
                <a:gd name="T3" fmla="*/ 107 h 680"/>
                <a:gd name="T4" fmla="*/ 0 w 1620"/>
                <a:gd name="T5" fmla="*/ 35 h 680"/>
                <a:gd name="T6" fmla="*/ 0 60000 65536"/>
                <a:gd name="T7" fmla="*/ 0 60000 65536"/>
                <a:gd name="T8" fmla="*/ 0 60000 65536"/>
                <a:gd name="T9" fmla="*/ 0 w 1620"/>
                <a:gd name="T10" fmla="*/ 0 h 680"/>
                <a:gd name="T11" fmla="*/ 1620 w 1620"/>
                <a:gd name="T12" fmla="*/ 680 h 6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20" h="680">
                  <a:moveTo>
                    <a:pt x="1620" y="680"/>
                  </a:moveTo>
                  <a:cubicBezTo>
                    <a:pt x="1521" y="585"/>
                    <a:pt x="1282" y="214"/>
                    <a:pt x="1012" y="107"/>
                  </a:cubicBezTo>
                  <a:cubicBezTo>
                    <a:pt x="742" y="0"/>
                    <a:pt x="163" y="53"/>
                    <a:pt x="0" y="35"/>
                  </a:cubicBezTo>
                </a:path>
              </a:pathLst>
            </a:custGeom>
            <a:noFill/>
            <a:ln w="38100" cap="flat" cmpd="sng">
              <a:solidFill>
                <a:srgbClr val="0000FF"/>
              </a:solidFill>
              <a:prstDash val="solid"/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1455" name="Line 18"/>
            <p:cNvSpPr>
              <a:spLocks noChangeShapeType="1"/>
            </p:cNvSpPr>
            <p:nvPr/>
          </p:nvSpPr>
          <p:spPr bwMode="auto">
            <a:xfrm>
              <a:off x="3917" y="2586"/>
              <a:ext cx="1099" cy="2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prstDash val="dash"/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1456" name="Line 19"/>
            <p:cNvSpPr>
              <a:spLocks noChangeShapeType="1"/>
            </p:cNvSpPr>
            <p:nvPr/>
          </p:nvSpPr>
          <p:spPr bwMode="auto">
            <a:xfrm>
              <a:off x="5016" y="2613"/>
              <a:ext cx="0" cy="59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prstDash val="dash"/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1457" name="Text Box 20"/>
            <p:cNvSpPr txBox="1">
              <a:spLocks noChangeArrowheads="1"/>
            </p:cNvSpPr>
            <p:nvPr/>
          </p:nvSpPr>
          <p:spPr bwMode="auto">
            <a:xfrm>
              <a:off x="3912" y="3381"/>
              <a:ext cx="1248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/>
                <a:t>  </a:t>
              </a:r>
              <a:r>
                <a:rPr lang="zh-CN" altLang="en-US" sz="2800" i="0"/>
                <a:t>幅频特性</a:t>
              </a:r>
            </a:p>
          </p:txBody>
        </p:sp>
        <p:graphicFrame>
          <p:nvGraphicFramePr>
            <p:cNvPr id="61458" name="Object 21"/>
            <p:cNvGraphicFramePr>
              <a:graphicFrameLocks noChangeAspect="1"/>
            </p:cNvGraphicFramePr>
            <p:nvPr/>
          </p:nvGraphicFramePr>
          <p:xfrm>
            <a:off x="3208" y="2397"/>
            <a:ext cx="728" cy="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236" name="公式" r:id="rId21" imgW="584200" imgH="393700" progId="Equation.3">
                    <p:embed/>
                  </p:oleObj>
                </mc:Choice>
                <mc:Fallback>
                  <p:oleObj name="公式" r:id="rId21" imgW="584200" imgH="393700" progId="Equation.3">
                    <p:embed/>
                    <p:pic>
                      <p:nvPicPr>
                        <p:cNvPr id="0" name="图片 6439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08" y="2397"/>
                          <a:ext cx="728" cy="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459" name="Rectangle 22"/>
            <p:cNvSpPr>
              <a:spLocks noChangeArrowheads="1"/>
            </p:cNvSpPr>
            <p:nvPr/>
          </p:nvSpPr>
          <p:spPr bwMode="auto">
            <a:xfrm>
              <a:off x="4824" y="3141"/>
              <a:ext cx="528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>
                  <a:latin typeface="Times New Roman" panose="02020603050405020304" charset="0"/>
                  <a:sym typeface="Symbol" panose="05050102010706020507" charset="0"/>
                </a:rPr>
                <a:t></a:t>
              </a:r>
              <a:r>
                <a:rPr lang="en-US" altLang="zh-CN" sz="2800" i="0" baseline="-25000">
                  <a:latin typeface="Times New Roman" panose="02020603050405020304" charset="0"/>
                  <a:sym typeface="Symbol" panose="05050102010706020507" charset="0"/>
                </a:rPr>
                <a:t>0</a:t>
              </a:r>
              <a:endParaRPr lang="en-US" altLang="zh-CN" sz="2800">
                <a:latin typeface="Times New Roman" panose="02020603050405020304" charset="0"/>
                <a:sym typeface="Symbol" panose="05050102010706020507" charset="0"/>
              </a:endParaRPr>
            </a:p>
          </p:txBody>
        </p:sp>
        <p:sp>
          <p:nvSpPr>
            <p:cNvPr id="61460" name="Text Box 23"/>
            <p:cNvSpPr txBox="1">
              <a:spLocks noChangeArrowheads="1"/>
            </p:cNvSpPr>
            <p:nvPr/>
          </p:nvSpPr>
          <p:spPr bwMode="auto">
            <a:xfrm>
              <a:off x="3297" y="2133"/>
              <a:ext cx="687" cy="3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/>
                <a:t>| </a:t>
              </a:r>
              <a:r>
                <a:rPr lang="en-US" altLang="zh-CN" sz="2800"/>
                <a:t>A</a:t>
              </a:r>
              <a:r>
                <a:rPr lang="en-US" altLang="zh-CN" sz="2800" baseline="-25000"/>
                <a:t>u</a:t>
              </a:r>
              <a:r>
                <a:rPr lang="en-US" altLang="zh-CN" sz="2800" i="0" baseline="-25000"/>
                <a:t>f0</a:t>
              </a:r>
              <a:r>
                <a:rPr lang="en-US" altLang="zh-CN" sz="2800" i="0"/>
                <a:t> |</a:t>
              </a:r>
            </a:p>
          </p:txBody>
        </p:sp>
        <p:grpSp>
          <p:nvGrpSpPr>
            <p:cNvPr id="61461" name="Group 24"/>
            <p:cNvGrpSpPr/>
            <p:nvPr/>
          </p:nvGrpSpPr>
          <p:grpSpPr bwMode="auto">
            <a:xfrm>
              <a:off x="3744" y="1941"/>
              <a:ext cx="2016" cy="1527"/>
              <a:chOff x="3792" y="1776"/>
              <a:chExt cx="2016" cy="1527"/>
            </a:xfrm>
          </p:grpSpPr>
          <p:sp>
            <p:nvSpPr>
              <p:cNvPr id="61462" name="Line 25"/>
              <p:cNvSpPr>
                <a:spLocks noChangeShapeType="1"/>
              </p:cNvSpPr>
              <p:nvPr/>
            </p:nvSpPr>
            <p:spPr bwMode="auto">
              <a:xfrm>
                <a:off x="3984" y="3033"/>
                <a:ext cx="161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61463" name="Line 26"/>
              <p:cNvSpPr>
                <a:spLocks noChangeShapeType="1"/>
              </p:cNvSpPr>
              <p:nvPr/>
            </p:nvSpPr>
            <p:spPr bwMode="auto">
              <a:xfrm flipV="1">
                <a:off x="3982" y="1793"/>
                <a:ext cx="0" cy="123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61464" name="Text Box 27"/>
              <p:cNvSpPr txBox="1">
                <a:spLocks noChangeArrowheads="1"/>
              </p:cNvSpPr>
              <p:nvPr/>
            </p:nvSpPr>
            <p:spPr bwMode="auto">
              <a:xfrm>
                <a:off x="3984" y="1776"/>
                <a:ext cx="842" cy="3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 i="0"/>
                  <a:t>| </a:t>
                </a:r>
                <a:r>
                  <a:rPr lang="en-US" altLang="zh-CN" sz="2800"/>
                  <a:t>T</a:t>
                </a:r>
                <a:r>
                  <a:rPr lang="en-US" altLang="zh-CN" sz="2800" i="0"/>
                  <a:t>(j</a:t>
                </a:r>
                <a:r>
                  <a:rPr lang="en-US" altLang="zh-CN" sz="2800">
                    <a:sym typeface="Symbol" panose="05050102010706020507" charset="0"/>
                  </a:rPr>
                  <a:t></a:t>
                </a:r>
                <a:r>
                  <a:rPr lang="en-US" altLang="zh-CN" sz="2800" i="0">
                    <a:sym typeface="Symbol" panose="05050102010706020507" charset="0"/>
                  </a:rPr>
                  <a:t>)</a:t>
                </a:r>
                <a:r>
                  <a:rPr lang="en-US" altLang="zh-CN" sz="2800" i="0"/>
                  <a:t> |</a:t>
                </a:r>
              </a:p>
            </p:txBody>
          </p:sp>
          <p:sp>
            <p:nvSpPr>
              <p:cNvPr id="61465" name="Rectangle 28"/>
              <p:cNvSpPr>
                <a:spLocks noChangeArrowheads="1"/>
              </p:cNvSpPr>
              <p:nvPr/>
            </p:nvSpPr>
            <p:spPr bwMode="auto">
              <a:xfrm>
                <a:off x="5424" y="2976"/>
                <a:ext cx="384" cy="3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800">
                    <a:latin typeface="Times New Roman" panose="02020603050405020304" charset="0"/>
                    <a:sym typeface="Symbol" panose="05050102010706020507" charset="0"/>
                  </a:rPr>
                  <a:t></a:t>
                </a:r>
              </a:p>
            </p:txBody>
          </p:sp>
          <p:sp>
            <p:nvSpPr>
              <p:cNvPr id="61466" name="Text Box 29"/>
              <p:cNvSpPr txBox="1">
                <a:spLocks noChangeArrowheads="1"/>
              </p:cNvSpPr>
              <p:nvPr/>
            </p:nvSpPr>
            <p:spPr bwMode="auto">
              <a:xfrm>
                <a:off x="3792" y="2943"/>
                <a:ext cx="232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/>
                  <a:t>O</a:t>
                </a: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6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6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6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6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6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6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6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6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6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6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6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1" grpId="0" autoUpdateAnimBg="0"/>
      <p:bldP spid="86031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 bwMode="auto">
          <a:xfrm>
            <a:off x="2803525" y="2330450"/>
            <a:ext cx="1706563" cy="944563"/>
            <a:chOff x="2064" y="1824"/>
            <a:chExt cx="1344" cy="745"/>
          </a:xfrm>
        </p:grpSpPr>
        <p:sp>
          <p:nvSpPr>
            <p:cNvPr id="89141" name="Line 3"/>
            <p:cNvSpPr>
              <a:spLocks noChangeShapeType="1"/>
            </p:cNvSpPr>
            <p:nvPr/>
          </p:nvSpPr>
          <p:spPr bwMode="auto">
            <a:xfrm>
              <a:off x="2064" y="2208"/>
              <a:ext cx="0" cy="192"/>
            </a:xfrm>
            <a:prstGeom prst="line">
              <a:avLst/>
            </a:prstGeom>
            <a:noFill/>
            <a:ln w="12700">
              <a:solidFill>
                <a:srgbClr val="174EFF"/>
              </a:solidFill>
              <a:round/>
            </a:ln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/>
                <a:cs typeface="Times New Roman" panose="02020603050405020304"/>
              </a:endParaRPr>
            </a:p>
          </p:txBody>
        </p:sp>
        <p:sp>
          <p:nvSpPr>
            <p:cNvPr id="89142" name="Line 4"/>
            <p:cNvSpPr>
              <a:spLocks noChangeShapeType="1"/>
            </p:cNvSpPr>
            <p:nvPr/>
          </p:nvSpPr>
          <p:spPr bwMode="auto">
            <a:xfrm>
              <a:off x="3408" y="2208"/>
              <a:ext cx="0" cy="192"/>
            </a:xfrm>
            <a:prstGeom prst="line">
              <a:avLst/>
            </a:prstGeom>
            <a:noFill/>
            <a:ln w="12700">
              <a:solidFill>
                <a:srgbClr val="174EFF"/>
              </a:solidFill>
              <a:round/>
            </a:ln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/>
                <a:cs typeface="Times New Roman" panose="02020603050405020304"/>
              </a:endParaRPr>
            </a:p>
          </p:txBody>
        </p:sp>
        <p:sp>
          <p:nvSpPr>
            <p:cNvPr id="89143" name="Line 5"/>
            <p:cNvSpPr>
              <a:spLocks noChangeShapeType="1"/>
            </p:cNvSpPr>
            <p:nvPr/>
          </p:nvSpPr>
          <p:spPr bwMode="auto">
            <a:xfrm>
              <a:off x="2832" y="2352"/>
              <a:ext cx="576" cy="0"/>
            </a:xfrm>
            <a:prstGeom prst="line">
              <a:avLst/>
            </a:prstGeom>
            <a:noFill/>
            <a:ln w="12700">
              <a:solidFill>
                <a:srgbClr val="174EFF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/>
                <a:cs typeface="Times New Roman" panose="02020603050405020304"/>
              </a:endParaRPr>
            </a:p>
          </p:txBody>
        </p:sp>
        <p:sp>
          <p:nvSpPr>
            <p:cNvPr id="89144" name="Line 6"/>
            <p:cNvSpPr>
              <a:spLocks noChangeShapeType="1"/>
            </p:cNvSpPr>
            <p:nvPr/>
          </p:nvSpPr>
          <p:spPr bwMode="auto">
            <a:xfrm flipH="1">
              <a:off x="2064" y="2352"/>
              <a:ext cx="528" cy="0"/>
            </a:xfrm>
            <a:prstGeom prst="line">
              <a:avLst/>
            </a:prstGeom>
            <a:noFill/>
            <a:ln w="12700">
              <a:solidFill>
                <a:srgbClr val="174EFF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/>
                <a:cs typeface="Times New Roman" panose="02020603050405020304"/>
              </a:endParaRPr>
            </a:p>
          </p:txBody>
        </p:sp>
        <p:sp>
          <p:nvSpPr>
            <p:cNvPr id="89145" name="Text Box 7"/>
            <p:cNvSpPr txBox="1">
              <a:spLocks noChangeArrowheads="1"/>
            </p:cNvSpPr>
            <p:nvPr/>
          </p:nvSpPr>
          <p:spPr bwMode="auto">
            <a:xfrm>
              <a:off x="2591" y="2208"/>
              <a:ext cx="193" cy="36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>
                  <a:solidFill>
                    <a:srgbClr val="FF4545"/>
                  </a:solidFill>
                  <a:latin typeface="Times New Roman" panose="02020603050405020304"/>
                  <a:ea typeface="+mn-ea"/>
                  <a:cs typeface="Times New Roman" panose="02020603050405020304"/>
                </a:rPr>
                <a:t>T</a:t>
              </a:r>
              <a:endParaRPr lang="en-US" altLang="zh-CN" sz="2800" i="0">
                <a:solidFill>
                  <a:srgbClr val="FF4545"/>
                </a:solidFill>
                <a:latin typeface="Times New Roman" panose="02020603050405020304"/>
                <a:ea typeface="+mn-ea"/>
                <a:cs typeface="Times New Roman" panose="02020603050405020304"/>
              </a:endParaRPr>
            </a:p>
          </p:txBody>
        </p:sp>
        <p:sp>
          <p:nvSpPr>
            <p:cNvPr id="89146" name="Line 8"/>
            <p:cNvSpPr>
              <a:spLocks noChangeShapeType="1"/>
            </p:cNvSpPr>
            <p:nvPr/>
          </p:nvSpPr>
          <p:spPr bwMode="auto">
            <a:xfrm>
              <a:off x="2736" y="2112"/>
              <a:ext cx="672" cy="0"/>
            </a:xfrm>
            <a:prstGeom prst="line">
              <a:avLst/>
            </a:prstGeom>
            <a:noFill/>
            <a:ln w="12700">
              <a:solidFill>
                <a:srgbClr val="174EFF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/>
                <a:cs typeface="Times New Roman" panose="02020603050405020304"/>
              </a:endParaRPr>
            </a:p>
          </p:txBody>
        </p:sp>
        <p:sp>
          <p:nvSpPr>
            <p:cNvPr id="89147" name="Line 9"/>
            <p:cNvSpPr>
              <a:spLocks noChangeShapeType="1"/>
            </p:cNvSpPr>
            <p:nvPr/>
          </p:nvSpPr>
          <p:spPr bwMode="auto">
            <a:xfrm>
              <a:off x="2064" y="2112"/>
              <a:ext cx="672" cy="0"/>
            </a:xfrm>
            <a:prstGeom prst="line">
              <a:avLst/>
            </a:prstGeom>
            <a:noFill/>
            <a:ln w="12700">
              <a:solidFill>
                <a:srgbClr val="174EFF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 b="1">
                <a:latin typeface="Times New Roman" panose="02020603050405020304"/>
                <a:cs typeface="Times New Roman" panose="02020603050405020304"/>
              </a:endParaRPr>
            </a:p>
          </p:txBody>
        </p:sp>
        <p:sp>
          <p:nvSpPr>
            <p:cNvPr id="89148" name="Rectangle 10"/>
            <p:cNvSpPr>
              <a:spLocks noChangeArrowheads="1"/>
            </p:cNvSpPr>
            <p:nvPr/>
          </p:nvSpPr>
          <p:spPr bwMode="auto">
            <a:xfrm>
              <a:off x="2256" y="1824"/>
              <a:ext cx="388" cy="364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400" b="1">
                  <a:solidFill>
                    <a:srgbClr val="FF4545"/>
                  </a:solidFill>
                  <a:latin typeface="Times New Roman" panose="02020603050405020304"/>
                  <a:cs typeface="Times New Roman" panose="02020603050405020304"/>
                </a:rPr>
                <a:t>T</a:t>
              </a:r>
              <a:r>
                <a:rPr lang="en-US" altLang="zh-CN" sz="2400" b="1" i="0" baseline="-25000">
                  <a:solidFill>
                    <a:srgbClr val="FF4545"/>
                  </a:solidFill>
                  <a:latin typeface="Times New Roman" panose="02020603050405020304"/>
                  <a:cs typeface="Times New Roman" panose="02020603050405020304"/>
                </a:rPr>
                <a:t>1</a:t>
              </a:r>
              <a:endParaRPr lang="en-US" altLang="zh-CN" sz="3200" b="1" i="0" baseline="-25000">
                <a:solidFill>
                  <a:srgbClr val="FF4545"/>
                </a:solidFill>
                <a:latin typeface="Times New Roman" panose="02020603050405020304"/>
                <a:cs typeface="Times New Roman" panose="02020603050405020304"/>
              </a:endParaRPr>
            </a:p>
          </p:txBody>
        </p:sp>
        <p:sp>
          <p:nvSpPr>
            <p:cNvPr id="89149" name="Rectangle 11"/>
            <p:cNvSpPr>
              <a:spLocks noChangeArrowheads="1"/>
            </p:cNvSpPr>
            <p:nvPr/>
          </p:nvSpPr>
          <p:spPr bwMode="auto">
            <a:xfrm>
              <a:off x="2928" y="1824"/>
              <a:ext cx="388" cy="364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400" b="1">
                  <a:solidFill>
                    <a:srgbClr val="FF4545"/>
                  </a:solidFill>
                  <a:latin typeface="Times New Roman" panose="02020603050405020304"/>
                  <a:cs typeface="Times New Roman" panose="02020603050405020304"/>
                </a:rPr>
                <a:t>T</a:t>
              </a:r>
              <a:r>
                <a:rPr lang="en-US" altLang="zh-CN" sz="2400" b="1" i="0" baseline="-25000">
                  <a:solidFill>
                    <a:srgbClr val="FF4545"/>
                  </a:solidFill>
                  <a:latin typeface="Times New Roman" panose="02020603050405020304"/>
                  <a:cs typeface="Times New Roman" panose="02020603050405020304"/>
                </a:rPr>
                <a:t>2</a:t>
              </a:r>
              <a:endParaRPr lang="en-US" altLang="zh-CN" sz="3200" b="1" i="0" baseline="-25000">
                <a:solidFill>
                  <a:srgbClr val="FF4545"/>
                </a:solidFill>
                <a:latin typeface="Times New Roman" panose="02020603050405020304"/>
                <a:cs typeface="Times New Roman" panose="02020603050405020304"/>
              </a:endParaRPr>
            </a:p>
          </p:txBody>
        </p:sp>
      </p:grpSp>
      <p:sp>
        <p:nvSpPr>
          <p:cNvPr id="115724" name="Rectangle 12"/>
          <p:cNvSpPr>
            <a:spLocks noGrp="1" noChangeArrowheads="1"/>
          </p:cNvSpPr>
          <p:nvPr>
            <p:ph type="ctrTitle"/>
          </p:nvPr>
        </p:nvSpPr>
        <p:spPr bwMode="auto">
          <a:xfrm>
            <a:off x="533400" y="304800"/>
            <a:ext cx="2438400" cy="533400"/>
          </a:xfr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l" eaLnBrk="1" hangingPunct="1">
              <a:defRPr/>
            </a:pPr>
            <a:r>
              <a:rPr lang="en-US" altLang="zh-CN" sz="2800" b="1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/>
                <a:ea typeface="+mn-ea"/>
                <a:cs typeface="Times New Roman" panose="02020603050405020304"/>
              </a:rPr>
              <a:t>3.  </a:t>
            </a:r>
            <a:r>
              <a:rPr lang="zh-CN" altLang="en-US" sz="2800" b="1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/>
                <a:ea typeface="+mn-ea"/>
                <a:cs typeface="Times New Roman" panose="02020603050405020304"/>
              </a:rPr>
              <a:t>工作波形</a:t>
            </a:r>
          </a:p>
        </p:txBody>
      </p:sp>
      <p:sp>
        <p:nvSpPr>
          <p:cNvPr id="115725" name="Rectangle 1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33400" y="3200400"/>
            <a:ext cx="2971800" cy="457200"/>
          </a:xfrm>
          <a:ln>
            <a:miter lim="800000"/>
          </a:ln>
        </p:spPr>
        <p:txBody>
          <a:bodyPr vert="horz" wrap="square" lIns="91440" tIns="45720" rIns="91440" bIns="45720" numCol="1" anchor="t" anchorCtr="0" compatLnSpc="1">
            <a:normAutofit fontScale="92500" lnSpcReduction="10000"/>
          </a:bodyPr>
          <a:lstStyle/>
          <a:p>
            <a:pPr algn="l" eaLnBrk="1" hangingPunct="1"/>
            <a:r>
              <a:rPr lang="en-US" altLang="zh-CN" sz="2800" b="1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4.  </a:t>
            </a:r>
            <a:r>
              <a:rPr lang="zh-CN" altLang="en-US" sz="2800" b="1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周期与频率</a:t>
            </a:r>
          </a:p>
        </p:txBody>
      </p:sp>
      <p:sp>
        <p:nvSpPr>
          <p:cNvPr id="115726" name="Rectangle 14"/>
          <p:cNvSpPr>
            <a:spLocks noChangeArrowheads="1"/>
          </p:cNvSpPr>
          <p:nvPr/>
        </p:nvSpPr>
        <p:spPr bwMode="auto">
          <a:xfrm>
            <a:off x="3352800" y="3200400"/>
            <a:ext cx="4191000" cy="584776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b="1">
                <a:latin typeface="Times New Roman" panose="02020603050405020304"/>
                <a:cs typeface="Times New Roman" panose="02020603050405020304"/>
              </a:rPr>
              <a:t>T = T</a:t>
            </a:r>
            <a:r>
              <a:rPr lang="en-US" altLang="zh-CN" sz="3200" b="1" i="0" baseline="-25000">
                <a:latin typeface="Times New Roman" panose="02020603050405020304"/>
                <a:cs typeface="Times New Roman" panose="02020603050405020304"/>
              </a:rPr>
              <a:t>1</a:t>
            </a:r>
            <a:r>
              <a:rPr lang="en-US" altLang="zh-CN" sz="3200" b="1">
                <a:latin typeface="Times New Roman" panose="02020603050405020304"/>
                <a:cs typeface="Times New Roman" panose="02020603050405020304"/>
              </a:rPr>
              <a:t>+ T</a:t>
            </a:r>
            <a:r>
              <a:rPr lang="en-US" altLang="zh-CN" sz="3200" b="1" i="0" baseline="-25000">
                <a:latin typeface="Times New Roman" panose="02020603050405020304"/>
                <a:cs typeface="Times New Roman" panose="02020603050405020304"/>
              </a:rPr>
              <a:t>2</a:t>
            </a:r>
            <a:r>
              <a:rPr lang="en-US" altLang="zh-CN" sz="3200" b="1" baseline="-2500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200" b="1">
                <a:latin typeface="Times New Roman" panose="02020603050405020304"/>
                <a:cs typeface="Times New Roman" panose="02020603050405020304"/>
              </a:rPr>
              <a:t>= </a:t>
            </a:r>
            <a:r>
              <a:rPr lang="en-US" altLang="zh-CN" sz="3200" b="1" i="0">
                <a:latin typeface="Times New Roman" panose="02020603050405020304"/>
                <a:cs typeface="Times New Roman" panose="02020603050405020304"/>
              </a:rPr>
              <a:t>2</a:t>
            </a:r>
            <a:r>
              <a:rPr lang="en-US" altLang="zh-CN" sz="3200" b="1">
                <a:latin typeface="Times New Roman" panose="02020603050405020304"/>
                <a:cs typeface="Times New Roman" panose="02020603050405020304"/>
              </a:rPr>
              <a:t>T</a:t>
            </a:r>
            <a:r>
              <a:rPr lang="en-US" altLang="zh-CN" sz="3200" b="1" i="0" baseline="-25000">
                <a:latin typeface="Times New Roman" panose="02020603050405020304"/>
                <a:cs typeface="Times New Roman" panose="02020603050405020304"/>
              </a:rPr>
              <a:t>1</a:t>
            </a:r>
            <a:r>
              <a:rPr lang="en-US" altLang="zh-CN" sz="3200" b="1">
                <a:latin typeface="Times New Roman" panose="02020603050405020304"/>
                <a:cs typeface="Times New Roman" panose="02020603050405020304"/>
              </a:rPr>
              <a:t> = </a:t>
            </a:r>
            <a:r>
              <a:rPr lang="en-US" altLang="zh-CN" sz="3200" b="1" i="0">
                <a:latin typeface="Times New Roman" panose="02020603050405020304"/>
                <a:cs typeface="Times New Roman" panose="02020603050405020304"/>
              </a:rPr>
              <a:t>2</a:t>
            </a:r>
            <a:r>
              <a:rPr lang="en-US" altLang="zh-CN" sz="3200" b="1">
                <a:latin typeface="Times New Roman" panose="02020603050405020304"/>
                <a:cs typeface="Times New Roman" panose="02020603050405020304"/>
              </a:rPr>
              <a:t>T</a:t>
            </a:r>
            <a:r>
              <a:rPr lang="en-US" altLang="zh-CN" sz="3200" b="1" i="0" baseline="-25000">
                <a:latin typeface="Times New Roman" panose="02020603050405020304"/>
                <a:cs typeface="Times New Roman" panose="02020603050405020304"/>
              </a:rPr>
              <a:t>2</a:t>
            </a:r>
          </a:p>
        </p:txBody>
      </p:sp>
      <p:graphicFrame>
        <p:nvGraphicFramePr>
          <p:cNvPr id="115727" name="Object 15"/>
          <p:cNvGraphicFramePr>
            <a:graphicFrameLocks noChangeAspect="1"/>
          </p:cNvGraphicFramePr>
          <p:nvPr/>
        </p:nvGraphicFramePr>
        <p:xfrm>
          <a:off x="5399088" y="3743325"/>
          <a:ext cx="2601912" cy="105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573" name="Equation" r:id="rId4" imgW="1282700" imgH="419100" progId="Equation.3">
                  <p:embed/>
                </p:oleObj>
              </mc:Choice>
              <mc:Fallback>
                <p:oleObj name="Equation" r:id="rId4" imgW="1282700" imgH="419100" progId="Equation.3">
                  <p:embed/>
                  <p:pic>
                    <p:nvPicPr>
                      <p:cNvPr id="0" name="图片 914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9088" y="3743325"/>
                        <a:ext cx="2601912" cy="1052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2"/>
          <p:cNvGrpSpPr/>
          <p:nvPr/>
        </p:nvGrpSpPr>
        <p:grpSpPr bwMode="auto">
          <a:xfrm>
            <a:off x="974725" y="762000"/>
            <a:ext cx="5670550" cy="2270125"/>
            <a:chOff x="614" y="480"/>
            <a:chExt cx="3572" cy="1430"/>
          </a:xfrm>
        </p:grpSpPr>
        <p:sp>
          <p:nvSpPr>
            <p:cNvPr id="89122" name="Text Box 23"/>
            <p:cNvSpPr txBox="1">
              <a:spLocks noChangeArrowheads="1"/>
            </p:cNvSpPr>
            <p:nvPr/>
          </p:nvSpPr>
          <p:spPr bwMode="auto">
            <a:xfrm>
              <a:off x="3495" y="480"/>
              <a:ext cx="537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olidFill>
                    <a:srgbClr val="FF3300"/>
                  </a:solidFill>
                </a:rPr>
                <a:t>u</a:t>
              </a:r>
              <a:r>
                <a:rPr lang="en-US" altLang="zh-CN" sz="2800" i="0" baseline="-25000">
                  <a:solidFill>
                    <a:srgbClr val="FF3300"/>
                  </a:solidFill>
                </a:rPr>
                <a:t>o1</a:t>
              </a:r>
              <a:endParaRPr lang="en-US" altLang="zh-CN" sz="2800" i="0">
                <a:solidFill>
                  <a:srgbClr val="FF3300"/>
                </a:solidFill>
              </a:endParaRPr>
            </a:p>
          </p:txBody>
        </p:sp>
        <p:grpSp>
          <p:nvGrpSpPr>
            <p:cNvPr id="89123" name="Group 24"/>
            <p:cNvGrpSpPr/>
            <p:nvPr/>
          </p:nvGrpSpPr>
          <p:grpSpPr bwMode="auto">
            <a:xfrm>
              <a:off x="614" y="739"/>
              <a:ext cx="3572" cy="1171"/>
              <a:chOff x="336" y="768"/>
              <a:chExt cx="4464" cy="1466"/>
            </a:xfrm>
          </p:grpSpPr>
          <p:sp>
            <p:nvSpPr>
              <p:cNvPr id="89124" name="Rectangle 25"/>
              <p:cNvSpPr>
                <a:spLocks noChangeArrowheads="1"/>
              </p:cNvSpPr>
              <p:nvPr/>
            </p:nvSpPr>
            <p:spPr bwMode="auto">
              <a:xfrm>
                <a:off x="383" y="768"/>
                <a:ext cx="433" cy="3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>
                    <a:solidFill>
                      <a:srgbClr val="FF4545"/>
                    </a:solidFill>
                    <a:latin typeface="Times New Roman" panose="02020603050405020304" charset="0"/>
                  </a:rPr>
                  <a:t> U</a:t>
                </a:r>
                <a:r>
                  <a:rPr lang="en-US" altLang="zh-CN" i="0" baseline="-25000">
                    <a:solidFill>
                      <a:srgbClr val="FF4545"/>
                    </a:solidFill>
                    <a:latin typeface="Times New Roman" panose="02020603050405020304" charset="0"/>
                  </a:rPr>
                  <a:t>Z</a:t>
                </a:r>
                <a:endParaRPr lang="en-US" altLang="zh-CN" b="0" i="0" baseline="-25000">
                  <a:solidFill>
                    <a:srgbClr val="FF4545"/>
                  </a:solidFill>
                  <a:latin typeface="Times New Roman" panose="02020603050405020304" charset="0"/>
                </a:endParaRPr>
              </a:p>
            </p:txBody>
          </p:sp>
          <p:sp>
            <p:nvSpPr>
              <p:cNvPr id="89125" name="Rectangle 26"/>
              <p:cNvSpPr>
                <a:spLocks noChangeArrowheads="1"/>
              </p:cNvSpPr>
              <p:nvPr/>
            </p:nvSpPr>
            <p:spPr bwMode="auto">
              <a:xfrm>
                <a:off x="336" y="1873"/>
                <a:ext cx="556" cy="3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400">
                    <a:solidFill>
                      <a:srgbClr val="FF4545"/>
                    </a:solidFill>
                    <a:latin typeface="Times New Roman" panose="02020603050405020304" charset="0"/>
                  </a:rPr>
                  <a:t> </a:t>
                </a:r>
                <a:r>
                  <a:rPr lang="en-US" altLang="zh-CN" sz="2400">
                    <a:solidFill>
                      <a:srgbClr val="FF4545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–</a:t>
                </a:r>
                <a:r>
                  <a:rPr lang="en-US" altLang="zh-CN">
                    <a:solidFill>
                      <a:srgbClr val="FF4545"/>
                    </a:solidFill>
                    <a:latin typeface="Times New Roman" panose="02020603050405020304" charset="0"/>
                  </a:rPr>
                  <a:t>U</a:t>
                </a:r>
                <a:r>
                  <a:rPr lang="en-US" altLang="zh-CN" i="0" baseline="-25000">
                    <a:solidFill>
                      <a:srgbClr val="FF4545"/>
                    </a:solidFill>
                    <a:latin typeface="Times New Roman" panose="02020603050405020304" charset="0"/>
                  </a:rPr>
                  <a:t>Z</a:t>
                </a:r>
                <a:endParaRPr lang="en-US" altLang="zh-CN" b="0" i="0" baseline="-25000">
                  <a:solidFill>
                    <a:srgbClr val="FF4545"/>
                  </a:solidFill>
                  <a:latin typeface="Times New Roman" panose="02020603050405020304" charset="0"/>
                </a:endParaRPr>
              </a:p>
            </p:txBody>
          </p:sp>
          <p:grpSp>
            <p:nvGrpSpPr>
              <p:cNvPr id="89126" name="Group 27"/>
              <p:cNvGrpSpPr/>
              <p:nvPr/>
            </p:nvGrpSpPr>
            <p:grpSpPr bwMode="auto">
              <a:xfrm>
                <a:off x="768" y="912"/>
                <a:ext cx="4032" cy="1152"/>
                <a:chOff x="816" y="528"/>
                <a:chExt cx="4032" cy="1152"/>
              </a:xfrm>
            </p:grpSpPr>
            <p:sp>
              <p:nvSpPr>
                <p:cNvPr id="89128" name="Line 28"/>
                <p:cNvSpPr>
                  <a:spLocks noChangeShapeType="1"/>
                </p:cNvSpPr>
                <p:nvPr/>
              </p:nvSpPr>
              <p:spPr bwMode="auto">
                <a:xfrm>
                  <a:off x="816" y="1680"/>
                  <a:ext cx="336" cy="0"/>
                </a:xfrm>
                <a:prstGeom prst="line">
                  <a:avLst/>
                </a:prstGeom>
                <a:noFill/>
                <a:ln w="38100">
                  <a:solidFill>
                    <a:srgbClr val="FF3300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89129" name="Line 29"/>
                <p:cNvSpPr>
                  <a:spLocks noChangeShapeType="1"/>
                </p:cNvSpPr>
                <p:nvPr/>
              </p:nvSpPr>
              <p:spPr bwMode="auto">
                <a:xfrm>
                  <a:off x="1152" y="528"/>
                  <a:ext cx="0" cy="1152"/>
                </a:xfrm>
                <a:prstGeom prst="line">
                  <a:avLst/>
                </a:prstGeom>
                <a:noFill/>
                <a:ln w="38100">
                  <a:solidFill>
                    <a:srgbClr val="FF3300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89130" name="Line 30"/>
                <p:cNvSpPr>
                  <a:spLocks noChangeShapeType="1"/>
                </p:cNvSpPr>
                <p:nvPr/>
              </p:nvSpPr>
              <p:spPr bwMode="auto">
                <a:xfrm>
                  <a:off x="1152" y="528"/>
                  <a:ext cx="672" cy="0"/>
                </a:xfrm>
                <a:prstGeom prst="line">
                  <a:avLst/>
                </a:prstGeom>
                <a:noFill/>
                <a:ln w="38100">
                  <a:solidFill>
                    <a:srgbClr val="FF3300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89131" name="Line 31"/>
                <p:cNvSpPr>
                  <a:spLocks noChangeShapeType="1"/>
                </p:cNvSpPr>
                <p:nvPr/>
              </p:nvSpPr>
              <p:spPr bwMode="auto">
                <a:xfrm>
                  <a:off x="1824" y="528"/>
                  <a:ext cx="0" cy="1152"/>
                </a:xfrm>
                <a:prstGeom prst="line">
                  <a:avLst/>
                </a:prstGeom>
                <a:noFill/>
                <a:ln w="38100">
                  <a:solidFill>
                    <a:srgbClr val="FF3300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89132" name="Line 32"/>
                <p:cNvSpPr>
                  <a:spLocks noChangeShapeType="1"/>
                </p:cNvSpPr>
                <p:nvPr/>
              </p:nvSpPr>
              <p:spPr bwMode="auto">
                <a:xfrm>
                  <a:off x="2496" y="528"/>
                  <a:ext cx="672" cy="0"/>
                </a:xfrm>
                <a:prstGeom prst="line">
                  <a:avLst/>
                </a:prstGeom>
                <a:noFill/>
                <a:ln w="38100">
                  <a:solidFill>
                    <a:srgbClr val="FF3300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89133" name="Line 33"/>
                <p:cNvSpPr>
                  <a:spLocks noChangeShapeType="1"/>
                </p:cNvSpPr>
                <p:nvPr/>
              </p:nvSpPr>
              <p:spPr bwMode="auto">
                <a:xfrm>
                  <a:off x="3840" y="528"/>
                  <a:ext cx="672" cy="0"/>
                </a:xfrm>
                <a:prstGeom prst="line">
                  <a:avLst/>
                </a:prstGeom>
                <a:noFill/>
                <a:ln w="38100">
                  <a:solidFill>
                    <a:srgbClr val="FF3300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89134" name="Line 34"/>
                <p:cNvSpPr>
                  <a:spLocks noChangeShapeType="1"/>
                </p:cNvSpPr>
                <p:nvPr/>
              </p:nvSpPr>
              <p:spPr bwMode="auto">
                <a:xfrm>
                  <a:off x="1824" y="1680"/>
                  <a:ext cx="672" cy="0"/>
                </a:xfrm>
                <a:prstGeom prst="line">
                  <a:avLst/>
                </a:prstGeom>
                <a:noFill/>
                <a:ln w="38100">
                  <a:solidFill>
                    <a:srgbClr val="FF3300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89135" name="Line 35"/>
                <p:cNvSpPr>
                  <a:spLocks noChangeShapeType="1"/>
                </p:cNvSpPr>
                <p:nvPr/>
              </p:nvSpPr>
              <p:spPr bwMode="auto">
                <a:xfrm>
                  <a:off x="2496" y="528"/>
                  <a:ext cx="0" cy="1152"/>
                </a:xfrm>
                <a:prstGeom prst="line">
                  <a:avLst/>
                </a:prstGeom>
                <a:noFill/>
                <a:ln w="38100">
                  <a:solidFill>
                    <a:srgbClr val="FF3300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89136" name="Line 36"/>
                <p:cNvSpPr>
                  <a:spLocks noChangeShapeType="1"/>
                </p:cNvSpPr>
                <p:nvPr/>
              </p:nvSpPr>
              <p:spPr bwMode="auto">
                <a:xfrm>
                  <a:off x="3168" y="528"/>
                  <a:ext cx="0" cy="1152"/>
                </a:xfrm>
                <a:prstGeom prst="line">
                  <a:avLst/>
                </a:prstGeom>
                <a:noFill/>
                <a:ln w="38100">
                  <a:solidFill>
                    <a:srgbClr val="FF3300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89137" name="Line 37"/>
                <p:cNvSpPr>
                  <a:spLocks noChangeShapeType="1"/>
                </p:cNvSpPr>
                <p:nvPr/>
              </p:nvSpPr>
              <p:spPr bwMode="auto">
                <a:xfrm>
                  <a:off x="3840" y="528"/>
                  <a:ext cx="0" cy="1152"/>
                </a:xfrm>
                <a:prstGeom prst="line">
                  <a:avLst/>
                </a:prstGeom>
                <a:noFill/>
                <a:ln w="38100">
                  <a:solidFill>
                    <a:srgbClr val="FF3300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89138" name="Line 38"/>
                <p:cNvSpPr>
                  <a:spLocks noChangeShapeType="1"/>
                </p:cNvSpPr>
                <p:nvPr/>
              </p:nvSpPr>
              <p:spPr bwMode="auto">
                <a:xfrm>
                  <a:off x="3168" y="1680"/>
                  <a:ext cx="672" cy="0"/>
                </a:xfrm>
                <a:prstGeom prst="line">
                  <a:avLst/>
                </a:prstGeom>
                <a:noFill/>
                <a:ln w="38100">
                  <a:solidFill>
                    <a:srgbClr val="FF3300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89139" name="Line 39"/>
                <p:cNvSpPr>
                  <a:spLocks noChangeShapeType="1"/>
                </p:cNvSpPr>
                <p:nvPr/>
              </p:nvSpPr>
              <p:spPr bwMode="auto">
                <a:xfrm>
                  <a:off x="4512" y="1680"/>
                  <a:ext cx="336" cy="0"/>
                </a:xfrm>
                <a:prstGeom prst="line">
                  <a:avLst/>
                </a:prstGeom>
                <a:noFill/>
                <a:ln w="38100">
                  <a:solidFill>
                    <a:srgbClr val="FF3300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89140" name="Line 40"/>
                <p:cNvSpPr>
                  <a:spLocks noChangeShapeType="1"/>
                </p:cNvSpPr>
                <p:nvPr/>
              </p:nvSpPr>
              <p:spPr bwMode="auto">
                <a:xfrm>
                  <a:off x="4512" y="528"/>
                  <a:ext cx="0" cy="1152"/>
                </a:xfrm>
                <a:prstGeom prst="line">
                  <a:avLst/>
                </a:prstGeom>
                <a:noFill/>
                <a:ln w="38100">
                  <a:solidFill>
                    <a:srgbClr val="FF3300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</p:grpSp>
          <p:sp>
            <p:nvSpPr>
              <p:cNvPr id="89127" name="Line 41"/>
              <p:cNvSpPr>
                <a:spLocks noChangeShapeType="1"/>
              </p:cNvSpPr>
              <p:nvPr/>
            </p:nvSpPr>
            <p:spPr bwMode="auto">
              <a:xfrm flipH="1">
                <a:off x="768" y="912"/>
                <a:ext cx="336" cy="0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prstDash val="sysDot"/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</p:grpSp>
      <p:graphicFrame>
        <p:nvGraphicFramePr>
          <p:cNvPr id="115754" name="Object 42"/>
          <p:cNvGraphicFramePr>
            <a:graphicFrameLocks noChangeAspect="1"/>
          </p:cNvGraphicFramePr>
          <p:nvPr/>
        </p:nvGraphicFramePr>
        <p:xfrm>
          <a:off x="1006475" y="3795713"/>
          <a:ext cx="3641725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574" name="Equation" r:id="rId6" imgW="1841500" imgH="393700" progId="Equation.3">
                  <p:embed/>
                </p:oleObj>
              </mc:Choice>
              <mc:Fallback>
                <p:oleObj name="Equation" r:id="rId6" imgW="1841500" imgH="393700" progId="Equation.3">
                  <p:embed/>
                  <p:pic>
                    <p:nvPicPr>
                      <p:cNvPr id="0" name="图片 914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6475" y="3795713"/>
                        <a:ext cx="3641725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65"/>
          <p:cNvGrpSpPr/>
          <p:nvPr/>
        </p:nvGrpSpPr>
        <p:grpSpPr bwMode="auto">
          <a:xfrm>
            <a:off x="762000" y="685800"/>
            <a:ext cx="6232525" cy="2252663"/>
            <a:chOff x="480" y="432"/>
            <a:chExt cx="3926" cy="1419"/>
          </a:xfrm>
        </p:grpSpPr>
        <p:grpSp>
          <p:nvGrpSpPr>
            <p:cNvPr id="89102" name="Group 64"/>
            <p:cNvGrpSpPr/>
            <p:nvPr/>
          </p:nvGrpSpPr>
          <p:grpSpPr bwMode="auto">
            <a:xfrm>
              <a:off x="754" y="624"/>
              <a:ext cx="3652" cy="1227"/>
              <a:chOff x="754" y="624"/>
              <a:chExt cx="3652" cy="1227"/>
            </a:xfrm>
          </p:grpSpPr>
          <p:sp>
            <p:nvSpPr>
              <p:cNvPr id="89118" name="Line 18"/>
              <p:cNvSpPr>
                <a:spLocks noChangeShapeType="1"/>
              </p:cNvSpPr>
              <p:nvPr/>
            </p:nvSpPr>
            <p:spPr bwMode="auto">
              <a:xfrm>
                <a:off x="960" y="624"/>
                <a:ext cx="0" cy="122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sm" len="lg"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89119" name="Line 19"/>
              <p:cNvSpPr>
                <a:spLocks noChangeShapeType="1"/>
              </p:cNvSpPr>
              <p:nvPr/>
            </p:nvSpPr>
            <p:spPr bwMode="auto">
              <a:xfrm>
                <a:off x="961" y="1314"/>
                <a:ext cx="341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89120" name="Text Box 20"/>
              <p:cNvSpPr txBox="1">
                <a:spLocks noChangeArrowheads="1"/>
              </p:cNvSpPr>
              <p:nvPr/>
            </p:nvSpPr>
            <p:spPr bwMode="auto">
              <a:xfrm>
                <a:off x="4176" y="1257"/>
                <a:ext cx="230" cy="3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/>
                  <a:t>t</a:t>
                </a:r>
                <a:endParaRPr lang="en-US" altLang="zh-CN" sz="2800" b="0" i="0"/>
              </a:p>
            </p:txBody>
          </p:sp>
          <p:sp>
            <p:nvSpPr>
              <p:cNvPr id="89121" name="Text Box 21"/>
              <p:cNvSpPr txBox="1">
                <a:spLocks noChangeArrowheads="1"/>
              </p:cNvSpPr>
              <p:nvPr/>
            </p:nvSpPr>
            <p:spPr bwMode="auto">
              <a:xfrm>
                <a:off x="754" y="1200"/>
                <a:ext cx="230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/>
                  <a:t>O</a:t>
                </a:r>
                <a:endParaRPr lang="en-US" altLang="zh-CN" b="0"/>
              </a:p>
            </p:txBody>
          </p:sp>
        </p:grpSp>
        <p:grpSp>
          <p:nvGrpSpPr>
            <p:cNvPr id="89103" name="Group 63"/>
            <p:cNvGrpSpPr/>
            <p:nvPr/>
          </p:nvGrpSpPr>
          <p:grpSpPr bwMode="auto">
            <a:xfrm>
              <a:off x="480" y="432"/>
              <a:ext cx="3706" cy="1368"/>
              <a:chOff x="480" y="432"/>
              <a:chExt cx="3706" cy="1368"/>
            </a:xfrm>
          </p:grpSpPr>
          <p:grpSp>
            <p:nvGrpSpPr>
              <p:cNvPr id="89104" name="Group 47"/>
              <p:cNvGrpSpPr/>
              <p:nvPr/>
            </p:nvGrpSpPr>
            <p:grpSpPr bwMode="auto">
              <a:xfrm>
                <a:off x="960" y="432"/>
                <a:ext cx="3226" cy="1151"/>
                <a:chOff x="1056" y="528"/>
                <a:chExt cx="4032" cy="1440"/>
              </a:xfrm>
            </p:grpSpPr>
            <p:sp>
              <p:nvSpPr>
                <p:cNvPr id="89107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1056" y="528"/>
                  <a:ext cx="432" cy="40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  <a:cs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 b="1" i="1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sz="2800"/>
                    <a:t>u</a:t>
                  </a:r>
                  <a:r>
                    <a:rPr lang="en-US" altLang="zh-CN" sz="2800" i="0" baseline="-25000"/>
                    <a:t>o</a:t>
                  </a:r>
                  <a:endParaRPr lang="en-US" altLang="zh-CN" sz="2800" b="0" i="0"/>
                </a:p>
              </p:txBody>
            </p:sp>
            <p:grpSp>
              <p:nvGrpSpPr>
                <p:cNvPr id="89108" name="Group 49"/>
                <p:cNvGrpSpPr/>
                <p:nvPr/>
              </p:nvGrpSpPr>
              <p:grpSpPr bwMode="auto">
                <a:xfrm>
                  <a:off x="1056" y="1296"/>
                  <a:ext cx="4032" cy="672"/>
                  <a:chOff x="816" y="768"/>
                  <a:chExt cx="4032" cy="672"/>
                </a:xfrm>
              </p:grpSpPr>
              <p:sp>
                <p:nvSpPr>
                  <p:cNvPr id="89111" name="Line 50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768"/>
                    <a:ext cx="672" cy="672"/>
                  </a:xfrm>
                  <a:prstGeom prst="line">
                    <a:avLst/>
                  </a:prstGeom>
                  <a:noFill/>
                  <a:ln w="38100">
                    <a:solidFill>
                      <a:srgbClr val="290C86"/>
                    </a:solidFill>
                    <a:round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latin typeface="Times New Roman" panose="02020603050405020304" charset="0"/>
                    </a:endParaRPr>
                  </a:p>
                </p:txBody>
              </p:sp>
              <p:sp>
                <p:nvSpPr>
                  <p:cNvPr id="89112" name="Line 5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816" y="768"/>
                    <a:ext cx="336" cy="336"/>
                  </a:xfrm>
                  <a:prstGeom prst="line">
                    <a:avLst/>
                  </a:prstGeom>
                  <a:noFill/>
                  <a:ln w="38100">
                    <a:solidFill>
                      <a:srgbClr val="290C86"/>
                    </a:solidFill>
                    <a:round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latin typeface="Times New Roman" panose="02020603050405020304" charset="0"/>
                    </a:endParaRPr>
                  </a:p>
                </p:txBody>
              </p:sp>
              <p:sp>
                <p:nvSpPr>
                  <p:cNvPr id="89113" name="Line 5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24" y="768"/>
                    <a:ext cx="672" cy="672"/>
                  </a:xfrm>
                  <a:prstGeom prst="line">
                    <a:avLst/>
                  </a:prstGeom>
                  <a:noFill/>
                  <a:ln w="38100">
                    <a:solidFill>
                      <a:srgbClr val="290C86"/>
                    </a:solidFill>
                    <a:round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latin typeface="Times New Roman" panose="02020603050405020304" charset="0"/>
                    </a:endParaRPr>
                  </a:p>
                </p:txBody>
              </p:sp>
              <p:sp>
                <p:nvSpPr>
                  <p:cNvPr id="89114" name="Line 53"/>
                  <p:cNvSpPr>
                    <a:spLocks noChangeShapeType="1"/>
                  </p:cNvSpPr>
                  <p:nvPr/>
                </p:nvSpPr>
                <p:spPr bwMode="auto">
                  <a:xfrm>
                    <a:off x="2496" y="768"/>
                    <a:ext cx="672" cy="672"/>
                  </a:xfrm>
                  <a:prstGeom prst="line">
                    <a:avLst/>
                  </a:prstGeom>
                  <a:noFill/>
                  <a:ln w="38100">
                    <a:solidFill>
                      <a:srgbClr val="290C86"/>
                    </a:solidFill>
                    <a:round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latin typeface="Times New Roman" panose="02020603050405020304" charset="0"/>
                    </a:endParaRPr>
                  </a:p>
                </p:txBody>
              </p:sp>
              <p:sp>
                <p:nvSpPr>
                  <p:cNvPr id="89115" name="Line 5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168" y="768"/>
                    <a:ext cx="672" cy="672"/>
                  </a:xfrm>
                  <a:prstGeom prst="line">
                    <a:avLst/>
                  </a:prstGeom>
                  <a:noFill/>
                  <a:ln w="38100">
                    <a:solidFill>
                      <a:srgbClr val="290C86"/>
                    </a:solidFill>
                    <a:round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latin typeface="Times New Roman" panose="02020603050405020304" charset="0"/>
                    </a:endParaRPr>
                  </a:p>
                </p:txBody>
              </p:sp>
              <p:sp>
                <p:nvSpPr>
                  <p:cNvPr id="89116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3840" y="768"/>
                    <a:ext cx="672" cy="672"/>
                  </a:xfrm>
                  <a:prstGeom prst="line">
                    <a:avLst/>
                  </a:prstGeom>
                  <a:noFill/>
                  <a:ln w="38100">
                    <a:solidFill>
                      <a:srgbClr val="290C86"/>
                    </a:solidFill>
                    <a:round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latin typeface="Times New Roman" panose="02020603050405020304" charset="0"/>
                    </a:endParaRPr>
                  </a:p>
                </p:txBody>
              </p:sp>
              <p:sp>
                <p:nvSpPr>
                  <p:cNvPr id="89117" name="Line 5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12" y="1104"/>
                    <a:ext cx="336" cy="336"/>
                  </a:xfrm>
                  <a:prstGeom prst="line">
                    <a:avLst/>
                  </a:prstGeom>
                  <a:noFill/>
                  <a:ln w="38100">
                    <a:solidFill>
                      <a:srgbClr val="290C86"/>
                    </a:solidFill>
                    <a:round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latin typeface="Times New Roman" panose="02020603050405020304" charset="0"/>
                    </a:endParaRPr>
                  </a:p>
                </p:txBody>
              </p:sp>
            </p:grpSp>
            <p:sp>
              <p:nvSpPr>
                <p:cNvPr id="89109" name="Line 57"/>
                <p:cNvSpPr>
                  <a:spLocks noChangeShapeType="1"/>
                </p:cNvSpPr>
                <p:nvPr/>
              </p:nvSpPr>
              <p:spPr bwMode="auto">
                <a:xfrm>
                  <a:off x="1056" y="1968"/>
                  <a:ext cx="1008" cy="0"/>
                </a:xfrm>
                <a:prstGeom prst="line">
                  <a:avLst/>
                </a:prstGeom>
                <a:noFill/>
                <a:ln w="38100">
                  <a:solidFill>
                    <a:srgbClr val="290C86"/>
                  </a:solidFill>
                  <a:prstDash val="sysDot"/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89110" name="Line 58"/>
                <p:cNvSpPr>
                  <a:spLocks noChangeShapeType="1"/>
                </p:cNvSpPr>
                <p:nvPr/>
              </p:nvSpPr>
              <p:spPr bwMode="auto">
                <a:xfrm>
                  <a:off x="1056" y="1296"/>
                  <a:ext cx="336" cy="0"/>
                </a:xfrm>
                <a:prstGeom prst="line">
                  <a:avLst/>
                </a:prstGeom>
                <a:noFill/>
                <a:ln w="38100">
                  <a:solidFill>
                    <a:srgbClr val="290C86"/>
                  </a:solidFill>
                  <a:prstDash val="sysDot"/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</p:grpSp>
          <p:graphicFrame>
            <p:nvGraphicFramePr>
              <p:cNvPr id="89105" name="Object 59"/>
              <p:cNvGraphicFramePr>
                <a:graphicFrameLocks noChangeAspect="1"/>
              </p:cNvGraphicFramePr>
              <p:nvPr/>
            </p:nvGraphicFramePr>
            <p:xfrm>
              <a:off x="580" y="859"/>
              <a:ext cx="380" cy="38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1575" name="Equation" r:id="rId8" imgW="393700" imgH="419100" progId="Equation.3">
                      <p:embed/>
                    </p:oleObj>
                  </mc:Choice>
                  <mc:Fallback>
                    <p:oleObj name="Equation" r:id="rId8" imgW="393700" imgH="419100" progId="Equation.3">
                      <p:embed/>
                      <p:pic>
                        <p:nvPicPr>
                          <p:cNvPr id="0" name="图片 9149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80" y="859"/>
                            <a:ext cx="380" cy="38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9106" name="Object 60"/>
              <p:cNvGraphicFramePr>
                <a:graphicFrameLocks noChangeAspect="1"/>
              </p:cNvGraphicFramePr>
              <p:nvPr/>
            </p:nvGraphicFramePr>
            <p:xfrm>
              <a:off x="480" y="1396"/>
              <a:ext cx="500" cy="40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1576" name="公式" r:id="rId10" imgW="546100" imgH="419100" progId="Equation.3">
                      <p:embed/>
                    </p:oleObj>
                  </mc:Choice>
                  <mc:Fallback>
                    <p:oleObj name="公式" r:id="rId10" imgW="546100" imgH="419100" progId="Equation.3">
                      <p:embed/>
                      <p:pic>
                        <p:nvPicPr>
                          <p:cNvPr id="0" name="图片 9149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0" y="1396"/>
                            <a:ext cx="500" cy="40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115773" name="Rectangle 61"/>
          <p:cNvSpPr>
            <a:spLocks noChangeArrowheads="1"/>
          </p:cNvSpPr>
          <p:nvPr/>
        </p:nvSpPr>
        <p:spPr bwMode="auto">
          <a:xfrm>
            <a:off x="381000" y="4876800"/>
            <a:ext cx="8153400" cy="1416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spcBef>
                <a:spcPct val="10000"/>
              </a:spcBef>
            </a:pPr>
            <a:r>
              <a:rPr lang="en-US" altLang="zh-CN" sz="2800" b="1" i="0" dirty="0">
                <a:latin typeface="Times New Roman" panose="02020603050405020304"/>
                <a:cs typeface="Times New Roman" panose="02020603050405020304"/>
              </a:rPr>
              <a:t>    (1)  </a:t>
            </a:r>
            <a:r>
              <a:rPr lang="zh-CN" altLang="en-US" sz="2800" b="1" i="0" dirty="0">
                <a:latin typeface="Times New Roman" panose="02020603050405020304"/>
                <a:cs typeface="Times New Roman" panose="02020603050405020304"/>
              </a:rPr>
              <a:t>改变比较器的输出 </a:t>
            </a:r>
            <a:r>
              <a:rPr lang="en-US" altLang="zh-CN" sz="2800" b="1" dirty="0">
                <a:latin typeface="Times New Roman" panose="02020603050405020304"/>
                <a:cs typeface="Times New Roman" panose="02020603050405020304"/>
              </a:rPr>
              <a:t>u</a:t>
            </a:r>
            <a:r>
              <a:rPr lang="en-US" altLang="zh-CN" sz="2800" b="1" i="0" baseline="-25000" dirty="0">
                <a:latin typeface="Times New Roman" panose="02020603050405020304"/>
                <a:cs typeface="Times New Roman" panose="02020603050405020304"/>
              </a:rPr>
              <a:t>o1</a:t>
            </a:r>
            <a:r>
              <a:rPr lang="zh-CN" altLang="en-US" sz="2800" b="1" i="0" dirty="0">
                <a:latin typeface="Times New Roman" panose="02020603050405020304"/>
                <a:cs typeface="Times New Roman" panose="02020603050405020304"/>
              </a:rPr>
              <a:t>、电阻</a:t>
            </a:r>
            <a:r>
              <a:rPr lang="en-US" altLang="zh-CN" sz="2800" b="1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lang="en-US" altLang="zh-CN" sz="2800" b="1" i="0" baseline="-25000" dirty="0">
                <a:latin typeface="Times New Roman" panose="02020603050405020304"/>
                <a:cs typeface="Times New Roman" panose="02020603050405020304"/>
              </a:rPr>
              <a:t>1 </a:t>
            </a:r>
            <a:r>
              <a:rPr lang="zh-CN" altLang="en-US" sz="2800" b="1" i="0" dirty="0">
                <a:latin typeface="Times New Roman" panose="02020603050405020304"/>
                <a:cs typeface="Times New Roman" panose="02020603050405020304"/>
              </a:rPr>
              <a:t>、</a:t>
            </a:r>
            <a:r>
              <a:rPr lang="en-US" altLang="zh-CN" sz="2800" b="1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lang="en-US" altLang="zh-CN" sz="2800" b="1" i="0" baseline="-25000" dirty="0">
                <a:latin typeface="Times New Roman" panose="02020603050405020304"/>
                <a:cs typeface="Times New Roman" panose="02020603050405020304"/>
              </a:rPr>
              <a:t>2 </a:t>
            </a:r>
            <a:r>
              <a:rPr lang="zh-CN" altLang="en-US" sz="2800" b="1" i="0" dirty="0">
                <a:latin typeface="Times New Roman" panose="02020603050405020304"/>
                <a:cs typeface="Times New Roman" panose="02020603050405020304"/>
              </a:rPr>
              <a:t>即可改变三角波的幅值。</a:t>
            </a:r>
          </a:p>
          <a:p>
            <a:pPr>
              <a:spcBef>
                <a:spcPct val="10000"/>
              </a:spcBef>
            </a:pPr>
            <a:r>
              <a:rPr lang="zh-CN" altLang="en-US" sz="2800" b="1" i="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zh-CN" altLang="en-US" sz="2800" b="1" i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800" b="1" i="0" smtClean="0">
                <a:latin typeface="Times New Roman" panose="02020603050405020304"/>
                <a:cs typeface="Times New Roman" panose="02020603050405020304"/>
              </a:rPr>
              <a:t>(</a:t>
            </a:r>
            <a:r>
              <a:rPr lang="en-US" altLang="zh-CN" sz="2800" b="1" i="0">
                <a:latin typeface="Times New Roman" panose="02020603050405020304"/>
                <a:cs typeface="Times New Roman" panose="02020603050405020304"/>
              </a:rPr>
              <a:t>2)  </a:t>
            </a:r>
            <a:r>
              <a:rPr lang="zh-CN" altLang="en-US" sz="2800" b="1" i="0" dirty="0">
                <a:latin typeface="Times New Roman" panose="02020603050405020304"/>
                <a:cs typeface="Times New Roman" panose="02020603050405020304"/>
              </a:rPr>
              <a:t>改变积分常数</a:t>
            </a:r>
            <a:r>
              <a:rPr lang="en-US" altLang="zh-CN" sz="2800" b="1" dirty="0">
                <a:latin typeface="Times New Roman" panose="02020603050405020304"/>
                <a:cs typeface="Times New Roman" panose="02020603050405020304"/>
              </a:rPr>
              <a:t>RC</a:t>
            </a:r>
            <a:r>
              <a:rPr lang="en-US" altLang="zh-CN" sz="2800" b="1" i="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zh-CN" altLang="en-US" sz="2800" b="1" i="0" dirty="0">
                <a:latin typeface="Times New Roman" panose="02020603050405020304"/>
                <a:cs typeface="Times New Roman" panose="02020603050405020304"/>
              </a:rPr>
              <a:t>即可改变三角波的频率。</a:t>
            </a:r>
          </a:p>
        </p:txBody>
      </p:sp>
      <p:sp>
        <p:nvSpPr>
          <p:cNvPr id="115774" name="Line 62"/>
          <p:cNvSpPr>
            <a:spLocks noChangeShapeType="1"/>
          </p:cNvSpPr>
          <p:nvPr/>
        </p:nvSpPr>
        <p:spPr bwMode="auto">
          <a:xfrm flipH="1">
            <a:off x="2803525" y="1660525"/>
            <a:ext cx="854075" cy="85248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</a:ln>
        </p:spPr>
        <p:txBody>
          <a:bodyPr wrap="none" anchor="ctr"/>
          <a:lstStyle/>
          <a:p>
            <a:endParaRPr lang="zh-CN" altLang="en-US" b="1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5779" name="AutoShape 67">
            <a:hlinkClick r:id="rId12" action="ppaction://program"/>
          </p:cNvPr>
          <p:cNvSpPr>
            <a:spLocks noChangeArrowheads="1"/>
          </p:cNvSpPr>
          <p:nvPr/>
        </p:nvSpPr>
        <p:spPr bwMode="auto">
          <a:xfrm>
            <a:off x="5105400" y="457200"/>
            <a:ext cx="690563" cy="377825"/>
          </a:xfrm>
          <a:prstGeom prst="bevel">
            <a:avLst>
              <a:gd name="adj" fmla="val 12500"/>
            </a:avLst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shade val="80000"/>
                  <a:invGamma/>
                </a:schemeClr>
              </a:gs>
            </a:gsLst>
            <a:path path="rect">
              <a:fillToRect l="50000" t="50000" r="50000" b="50000"/>
            </a:path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zh-CN" altLang="en-US" sz="1600" b="1" i="0">
                <a:solidFill>
                  <a:srgbClr val="006600"/>
                </a:solidFill>
                <a:latin typeface="Times New Roman" panose="02020603050405020304"/>
                <a:cs typeface="Times New Roman" panose="02020603050405020304"/>
              </a:rPr>
              <a:t>动画</a:t>
            </a:r>
          </a:p>
        </p:txBody>
      </p:sp>
      <p:pic>
        <p:nvPicPr>
          <p:cNvPr id="89101" name="Picture 2" descr="C:\Users\Hou\Desktop\图片1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988" y="381000"/>
            <a:ext cx="1798637" cy="90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57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5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577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感叹时奏乐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115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5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157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157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25" grpId="0" build="p" autoUpdateAnimBg="0"/>
      <p:bldP spid="115726" grpId="0" autoUpdateAnimBg="0"/>
      <p:bldP spid="115773" grpId="0" build="p" autoUpdateAnimBg="0"/>
      <p:bldP spid="115774" grpId="0" animBg="1"/>
      <p:bldP spid="115779" grpId="0" animBg="1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ext Box 2"/>
          <p:cNvSpPr txBox="1">
            <a:spLocks noChangeArrowheads="1"/>
          </p:cNvSpPr>
          <p:nvPr/>
        </p:nvSpPr>
        <p:spPr bwMode="auto">
          <a:xfrm>
            <a:off x="152400" y="304800"/>
            <a:ext cx="5867400" cy="625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zh-CN" sz="2800" i="0">
                <a:solidFill>
                  <a:srgbClr val="000099"/>
                </a:solidFill>
              </a:rPr>
              <a:t>    </a:t>
            </a:r>
            <a:r>
              <a:rPr lang="zh-CN" altLang="en-US" sz="2800" i="0">
                <a:solidFill>
                  <a:srgbClr val="000099"/>
                </a:solidFill>
              </a:rPr>
              <a:t>当</a:t>
            </a:r>
            <a:r>
              <a:rPr lang="zh-CN" altLang="en-US" sz="2800">
                <a:solidFill>
                  <a:srgbClr val="000099"/>
                </a:solidFill>
                <a:sym typeface="Symbol" panose="05050102010706020507" charset="0"/>
              </a:rPr>
              <a:t></a:t>
            </a:r>
            <a:r>
              <a:rPr lang="zh-CN" altLang="en-US" sz="2800" i="0" baseline="-25000">
                <a:solidFill>
                  <a:srgbClr val="000099"/>
                </a:solidFill>
                <a:sym typeface="Symbol" panose="05050102010706020507" charset="0"/>
              </a:rPr>
              <a:t> </a:t>
            </a:r>
            <a:r>
              <a:rPr lang="en-US" altLang="zh-CN" sz="2800" i="0">
                <a:solidFill>
                  <a:srgbClr val="000099"/>
                </a:solidFill>
              </a:rPr>
              <a:t>&gt;</a:t>
            </a:r>
            <a:r>
              <a:rPr lang="en-US" altLang="zh-CN" sz="2800">
                <a:solidFill>
                  <a:srgbClr val="000099"/>
                </a:solidFill>
                <a:sym typeface="Symbol" panose="05050102010706020507" charset="0"/>
              </a:rPr>
              <a:t></a:t>
            </a:r>
            <a:r>
              <a:rPr lang="en-US" altLang="zh-CN" sz="2800" i="0" baseline="-25000">
                <a:solidFill>
                  <a:srgbClr val="000099"/>
                </a:solidFill>
                <a:sym typeface="Symbol" panose="05050102010706020507" charset="0"/>
              </a:rPr>
              <a:t>0</a:t>
            </a:r>
            <a:r>
              <a:rPr lang="zh-CN" altLang="en-US" sz="2800" i="0">
                <a:solidFill>
                  <a:srgbClr val="000099"/>
                </a:solidFill>
              </a:rPr>
              <a:t>时，</a:t>
            </a:r>
            <a:r>
              <a:rPr lang="en-US" altLang="zh-CN" sz="2800" i="0">
                <a:solidFill>
                  <a:srgbClr val="000099"/>
                </a:solidFill>
              </a:rPr>
              <a:t>| </a:t>
            </a:r>
            <a:r>
              <a:rPr lang="en-US" altLang="zh-CN" sz="2800">
                <a:solidFill>
                  <a:srgbClr val="000099"/>
                </a:solidFill>
              </a:rPr>
              <a:t>T</a:t>
            </a:r>
            <a:r>
              <a:rPr lang="en-US" altLang="zh-CN" sz="2800" i="0">
                <a:solidFill>
                  <a:srgbClr val="000099"/>
                </a:solidFill>
              </a:rPr>
              <a:t>(j</a:t>
            </a:r>
            <a:r>
              <a:rPr lang="en-US" altLang="zh-CN" sz="2800">
                <a:solidFill>
                  <a:srgbClr val="000099"/>
                </a:solidFill>
                <a:sym typeface="Symbol" panose="05050102010706020507" charset="0"/>
              </a:rPr>
              <a:t></a:t>
            </a:r>
            <a:r>
              <a:rPr lang="en-US" altLang="zh-CN" sz="2800" i="0">
                <a:solidFill>
                  <a:srgbClr val="000099"/>
                </a:solidFill>
                <a:sym typeface="Symbol" panose="05050102010706020507" charset="0"/>
              </a:rPr>
              <a:t>)|</a:t>
            </a:r>
            <a:r>
              <a:rPr lang="en-US" altLang="zh-CN" sz="2800" i="0">
                <a:solidFill>
                  <a:srgbClr val="000099"/>
                </a:solidFill>
              </a:rPr>
              <a:t> </a:t>
            </a:r>
            <a:r>
              <a:rPr lang="zh-CN" altLang="en-US" sz="2800" i="0">
                <a:solidFill>
                  <a:srgbClr val="000099"/>
                </a:solidFill>
              </a:rPr>
              <a:t>衰减很快</a:t>
            </a:r>
          </a:p>
        </p:txBody>
      </p:sp>
      <p:sp>
        <p:nvSpPr>
          <p:cNvPr id="87046" name="Text Box 6"/>
          <p:cNvSpPr txBox="1">
            <a:spLocks noChangeArrowheads="1"/>
          </p:cNvSpPr>
          <p:nvPr/>
        </p:nvSpPr>
        <p:spPr bwMode="auto">
          <a:xfrm>
            <a:off x="304800" y="838200"/>
            <a:ext cx="4648200" cy="27590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zh-CN" sz="2800" i="0"/>
              <a:t>    </a:t>
            </a:r>
            <a:r>
              <a:rPr lang="zh-CN" altLang="en-US" sz="2800" i="0"/>
              <a:t>显然，电路能使低于</a:t>
            </a:r>
            <a:r>
              <a:rPr lang="zh-CN" altLang="en-US" sz="2800">
                <a:sym typeface="Symbol" panose="05050102010706020507" charset="0"/>
              </a:rPr>
              <a:t></a:t>
            </a:r>
            <a:r>
              <a:rPr lang="en-US" altLang="zh-CN" sz="2800" i="0" baseline="-25000">
                <a:sym typeface="Symbol" panose="05050102010706020507" charset="0"/>
              </a:rPr>
              <a:t>0</a:t>
            </a:r>
            <a:r>
              <a:rPr lang="zh-CN" altLang="en-US" sz="2800" i="0"/>
              <a:t>的信号顺利通过，衰减很小，而使高于</a:t>
            </a:r>
            <a:r>
              <a:rPr lang="zh-CN" altLang="en-US" sz="2800">
                <a:sym typeface="Symbol" panose="05050102010706020507" charset="0"/>
              </a:rPr>
              <a:t></a:t>
            </a:r>
            <a:r>
              <a:rPr lang="en-US" altLang="zh-CN" sz="2800" i="0" baseline="-25000">
                <a:sym typeface="Symbol" panose="05050102010706020507" charset="0"/>
              </a:rPr>
              <a:t>0</a:t>
            </a:r>
            <a:r>
              <a:rPr lang="zh-CN" altLang="en-US" sz="2800" i="0"/>
              <a:t>的信号不易通过，衰减很大，</a:t>
            </a:r>
            <a:r>
              <a:rPr lang="zh-CN" altLang="en-US" sz="2800" i="0">
                <a:solidFill>
                  <a:srgbClr val="CC0000"/>
                </a:solidFill>
              </a:rPr>
              <a:t>称一 阶有源低通滤波器。</a:t>
            </a:r>
          </a:p>
        </p:txBody>
      </p:sp>
      <p:sp>
        <p:nvSpPr>
          <p:cNvPr id="87047" name="Text Box 7"/>
          <p:cNvSpPr txBox="1">
            <a:spLocks noChangeArrowheads="1"/>
          </p:cNvSpPr>
          <p:nvPr/>
        </p:nvSpPr>
        <p:spPr bwMode="auto">
          <a:xfrm>
            <a:off x="381000" y="3516313"/>
            <a:ext cx="4038600" cy="265588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i="0"/>
              <a:t>    </a:t>
            </a:r>
            <a:r>
              <a:rPr lang="zh-CN" altLang="en-US" sz="2800" i="0"/>
              <a:t>为了改善滤波效果，使 </a:t>
            </a:r>
            <a:r>
              <a:rPr lang="zh-CN" altLang="en-US" sz="2800">
                <a:sym typeface="Symbol" panose="05050102010706020507" charset="0"/>
              </a:rPr>
              <a:t></a:t>
            </a:r>
            <a:r>
              <a:rPr lang="zh-CN" altLang="en-US" sz="2800" i="0">
                <a:sym typeface="Symbol" panose="05050102010706020507" charset="0"/>
              </a:rPr>
              <a:t> </a:t>
            </a:r>
            <a:r>
              <a:rPr lang="en-US" altLang="zh-CN" sz="2800" i="0">
                <a:sym typeface="Symbol" panose="05050102010706020507" charset="0"/>
              </a:rPr>
              <a:t>&gt;</a:t>
            </a:r>
            <a:r>
              <a:rPr lang="en-US" altLang="zh-CN" sz="2800" i="0"/>
              <a:t> </a:t>
            </a:r>
            <a:r>
              <a:rPr lang="en-US" altLang="zh-CN" sz="2800">
                <a:sym typeface="Symbol" panose="05050102010706020507" charset="0"/>
              </a:rPr>
              <a:t></a:t>
            </a:r>
            <a:r>
              <a:rPr lang="en-US" altLang="zh-CN" sz="2800" i="0" baseline="-25000">
                <a:sym typeface="Symbol" panose="05050102010706020507" charset="0"/>
              </a:rPr>
              <a:t>0 </a:t>
            </a:r>
            <a:r>
              <a:rPr lang="zh-CN" altLang="en-US" sz="2800" i="0"/>
              <a:t>时信号衰减得更快些，常将两节</a:t>
            </a:r>
            <a:r>
              <a:rPr lang="en-US" altLang="zh-CN" sz="2800"/>
              <a:t>RC</a:t>
            </a:r>
            <a:r>
              <a:rPr lang="zh-CN" altLang="en-US" sz="2800" i="0"/>
              <a:t>滤波环节串接起来，</a:t>
            </a:r>
            <a:r>
              <a:rPr lang="zh-CN" altLang="en-US" sz="2800" i="0">
                <a:solidFill>
                  <a:srgbClr val="CC0000"/>
                </a:solidFill>
              </a:rPr>
              <a:t>组成二阶有源低通滤波器。</a:t>
            </a:r>
          </a:p>
        </p:txBody>
      </p:sp>
      <p:grpSp>
        <p:nvGrpSpPr>
          <p:cNvPr id="2" name="Group 8"/>
          <p:cNvGrpSpPr/>
          <p:nvPr/>
        </p:nvGrpSpPr>
        <p:grpSpPr bwMode="auto">
          <a:xfrm>
            <a:off x="4114800" y="3344863"/>
            <a:ext cx="5105400" cy="3055937"/>
            <a:chOff x="2736" y="2016"/>
            <a:chExt cx="2832" cy="1695"/>
          </a:xfrm>
        </p:grpSpPr>
        <p:sp>
          <p:nvSpPr>
            <p:cNvPr id="62490" name="Text Box 9"/>
            <p:cNvSpPr txBox="1">
              <a:spLocks noChangeArrowheads="1"/>
            </p:cNvSpPr>
            <p:nvPr/>
          </p:nvSpPr>
          <p:spPr bwMode="auto">
            <a:xfrm>
              <a:off x="5136" y="2928"/>
              <a:ext cx="432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olidFill>
                    <a:srgbClr val="000099"/>
                  </a:solidFill>
                </a:rPr>
                <a:t>u</a:t>
              </a:r>
              <a:r>
                <a:rPr lang="en-US" altLang="zh-CN" sz="2800" i="0" baseline="-25000">
                  <a:solidFill>
                    <a:srgbClr val="000099"/>
                  </a:solidFill>
                </a:rPr>
                <a:t>o</a:t>
              </a:r>
              <a:endParaRPr lang="en-US" altLang="zh-CN" sz="2800" i="0">
                <a:solidFill>
                  <a:srgbClr val="000099"/>
                </a:solidFill>
              </a:endParaRPr>
            </a:p>
          </p:txBody>
        </p:sp>
        <p:sp>
          <p:nvSpPr>
            <p:cNvPr id="62491" name="Rectangle 10"/>
            <p:cNvSpPr>
              <a:spLocks noChangeArrowheads="1"/>
            </p:cNvSpPr>
            <p:nvPr/>
          </p:nvSpPr>
          <p:spPr bwMode="auto">
            <a:xfrm>
              <a:off x="4377" y="2016"/>
              <a:ext cx="567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800" b="1" i="1" dirty="0">
                  <a:latin typeface="Times New Roman" panose="02020603050405020304"/>
                  <a:cs typeface="Times New Roman" panose="02020603050405020304"/>
                </a:rPr>
                <a:t>R</a:t>
              </a:r>
              <a:r>
                <a:rPr lang="en-US" altLang="zh-CN" sz="2800" b="1" i="1" baseline="-25000" dirty="0">
                  <a:latin typeface="Times New Roman" panose="02020603050405020304"/>
                  <a:cs typeface="Times New Roman" panose="02020603050405020304"/>
                </a:rPr>
                <a:t>F</a:t>
              </a:r>
            </a:p>
          </p:txBody>
        </p:sp>
        <p:sp>
          <p:nvSpPr>
            <p:cNvPr id="62492" name="Rectangle 11"/>
            <p:cNvSpPr>
              <a:spLocks noChangeArrowheads="1"/>
            </p:cNvSpPr>
            <p:nvPr/>
          </p:nvSpPr>
          <p:spPr bwMode="auto">
            <a:xfrm>
              <a:off x="4397" y="2342"/>
              <a:ext cx="258" cy="8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2493" name="Line 12"/>
            <p:cNvSpPr>
              <a:spLocks noChangeShapeType="1"/>
            </p:cNvSpPr>
            <p:nvPr/>
          </p:nvSpPr>
          <p:spPr bwMode="auto">
            <a:xfrm>
              <a:off x="4935" y="2381"/>
              <a:ext cx="0" cy="5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2494" name="Rectangle 13"/>
            <p:cNvSpPr>
              <a:spLocks noChangeArrowheads="1"/>
            </p:cNvSpPr>
            <p:nvPr/>
          </p:nvSpPr>
          <p:spPr bwMode="auto">
            <a:xfrm>
              <a:off x="3774" y="3024"/>
              <a:ext cx="258" cy="7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2495" name="Text Box 14"/>
            <p:cNvSpPr txBox="1">
              <a:spLocks noChangeArrowheads="1"/>
            </p:cNvSpPr>
            <p:nvPr/>
          </p:nvSpPr>
          <p:spPr bwMode="auto">
            <a:xfrm>
              <a:off x="4224" y="3273"/>
              <a:ext cx="545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/>
                <a:t>C</a:t>
              </a:r>
              <a:endParaRPr lang="en-US" altLang="zh-CN" sz="2800" i="0" baseline="-25000"/>
            </a:p>
          </p:txBody>
        </p:sp>
        <p:sp>
          <p:nvSpPr>
            <p:cNvPr id="62496" name="Rectangle 15"/>
            <p:cNvSpPr>
              <a:spLocks noChangeArrowheads="1"/>
            </p:cNvSpPr>
            <p:nvPr/>
          </p:nvSpPr>
          <p:spPr bwMode="auto">
            <a:xfrm>
              <a:off x="3774" y="2765"/>
              <a:ext cx="258" cy="7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2497" name="Line 16"/>
            <p:cNvSpPr>
              <a:spLocks noChangeShapeType="1"/>
            </p:cNvSpPr>
            <p:nvPr/>
          </p:nvSpPr>
          <p:spPr bwMode="auto">
            <a:xfrm>
              <a:off x="4128" y="2381"/>
              <a:ext cx="0" cy="4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2498" name="Rectangle 17"/>
            <p:cNvSpPr>
              <a:spLocks noChangeArrowheads="1"/>
            </p:cNvSpPr>
            <p:nvPr/>
          </p:nvSpPr>
          <p:spPr bwMode="auto">
            <a:xfrm>
              <a:off x="3744" y="3072"/>
              <a:ext cx="284" cy="29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800" b="1" i="1" dirty="0">
                  <a:latin typeface="Times New Roman" panose="02020603050405020304"/>
                  <a:cs typeface="Times New Roman" panose="02020603050405020304"/>
                </a:rPr>
                <a:t>R</a:t>
              </a:r>
              <a:endParaRPr lang="en-US" altLang="zh-CN" sz="2800" b="1" i="1" baseline="-25000" dirty="0">
                <a:latin typeface="Times New Roman" panose="02020603050405020304"/>
                <a:cs typeface="Times New Roman" panose="02020603050405020304"/>
              </a:endParaRPr>
            </a:p>
          </p:txBody>
        </p:sp>
        <p:sp>
          <p:nvSpPr>
            <p:cNvPr id="62499" name="Line 18"/>
            <p:cNvSpPr>
              <a:spLocks noChangeShapeType="1"/>
            </p:cNvSpPr>
            <p:nvPr/>
          </p:nvSpPr>
          <p:spPr bwMode="auto">
            <a:xfrm>
              <a:off x="4666" y="2381"/>
              <a:ext cx="26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2500" name="Line 19"/>
            <p:cNvSpPr>
              <a:spLocks noChangeShapeType="1"/>
            </p:cNvSpPr>
            <p:nvPr/>
          </p:nvSpPr>
          <p:spPr bwMode="auto">
            <a:xfrm flipH="1">
              <a:off x="3441" y="2803"/>
              <a:ext cx="32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2501" name="Line 20"/>
            <p:cNvSpPr>
              <a:spLocks noChangeShapeType="1"/>
            </p:cNvSpPr>
            <p:nvPr/>
          </p:nvSpPr>
          <p:spPr bwMode="auto">
            <a:xfrm flipH="1">
              <a:off x="3527" y="3063"/>
              <a:ext cx="2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grpSp>
          <p:nvGrpSpPr>
            <p:cNvPr id="62502" name="Group 21"/>
            <p:cNvGrpSpPr/>
            <p:nvPr/>
          </p:nvGrpSpPr>
          <p:grpSpPr bwMode="auto">
            <a:xfrm>
              <a:off x="4080" y="3408"/>
              <a:ext cx="161" cy="220"/>
              <a:chOff x="720" y="2736"/>
              <a:chExt cx="185" cy="192"/>
            </a:xfrm>
          </p:grpSpPr>
          <p:sp>
            <p:nvSpPr>
              <p:cNvPr id="62551" name="Line 22"/>
              <p:cNvSpPr>
                <a:spLocks noChangeShapeType="1"/>
              </p:cNvSpPr>
              <p:nvPr/>
            </p:nvSpPr>
            <p:spPr bwMode="auto">
              <a:xfrm>
                <a:off x="720" y="2928"/>
                <a:ext cx="18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62552" name="Line 23"/>
              <p:cNvSpPr>
                <a:spLocks noChangeShapeType="1"/>
              </p:cNvSpPr>
              <p:nvPr/>
            </p:nvSpPr>
            <p:spPr bwMode="auto">
              <a:xfrm>
                <a:off x="816" y="2736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  <p:sp>
          <p:nvSpPr>
            <p:cNvPr id="62503" name="Line 24"/>
            <p:cNvSpPr>
              <a:spLocks noChangeShapeType="1"/>
            </p:cNvSpPr>
            <p:nvPr/>
          </p:nvSpPr>
          <p:spPr bwMode="auto">
            <a:xfrm>
              <a:off x="4128" y="2381"/>
              <a:ext cx="27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grpSp>
          <p:nvGrpSpPr>
            <p:cNvPr id="62504" name="Group 25"/>
            <p:cNvGrpSpPr/>
            <p:nvPr/>
          </p:nvGrpSpPr>
          <p:grpSpPr bwMode="auto">
            <a:xfrm>
              <a:off x="4032" y="2400"/>
              <a:ext cx="1061" cy="792"/>
              <a:chOff x="1686" y="1600"/>
              <a:chExt cx="1061" cy="792"/>
            </a:xfrm>
          </p:grpSpPr>
          <p:sp>
            <p:nvSpPr>
              <p:cNvPr id="62541" name="Rectangle 26" descr="40%"/>
              <p:cNvSpPr>
                <a:spLocks noChangeArrowheads="1"/>
              </p:cNvSpPr>
              <p:nvPr/>
            </p:nvSpPr>
            <p:spPr bwMode="auto">
              <a:xfrm>
                <a:off x="1975" y="1773"/>
                <a:ext cx="518" cy="61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62542" name="Text Box 27"/>
              <p:cNvSpPr txBox="1">
                <a:spLocks noChangeArrowheads="1"/>
              </p:cNvSpPr>
              <p:nvPr/>
            </p:nvSpPr>
            <p:spPr bwMode="auto">
              <a:xfrm>
                <a:off x="1968" y="2096"/>
                <a:ext cx="224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 i="0"/>
                  <a:t>+</a:t>
                </a:r>
                <a:endParaRPr lang="en-US" altLang="zh-CN" sz="2800" b="0" i="0"/>
              </a:p>
            </p:txBody>
          </p:sp>
          <p:sp>
            <p:nvSpPr>
              <p:cNvPr id="62543" name="Text Box 28"/>
              <p:cNvSpPr txBox="1">
                <a:spLocks noChangeArrowheads="1"/>
              </p:cNvSpPr>
              <p:nvPr/>
            </p:nvSpPr>
            <p:spPr bwMode="auto">
              <a:xfrm>
                <a:off x="2286" y="1955"/>
                <a:ext cx="402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 i="0"/>
                  <a:t>+</a:t>
                </a:r>
                <a:endParaRPr lang="en-US" altLang="zh-CN" sz="2800" b="0" i="0"/>
              </a:p>
            </p:txBody>
          </p:sp>
          <p:sp>
            <p:nvSpPr>
              <p:cNvPr id="62544" name="Text Box 29"/>
              <p:cNvSpPr txBox="1">
                <a:spLocks noChangeArrowheads="1"/>
              </p:cNvSpPr>
              <p:nvPr/>
            </p:nvSpPr>
            <p:spPr bwMode="auto">
              <a:xfrm>
                <a:off x="2186" y="1737"/>
                <a:ext cx="526" cy="2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400" i="0">
                    <a:ea typeface="创艺简宋体" charset="0"/>
                    <a:cs typeface="创艺简宋体" charset="0"/>
                    <a:sym typeface="Symbol" panose="05050102010706020507" charset="0"/>
                  </a:rPr>
                  <a:t></a:t>
                </a:r>
                <a:endParaRPr lang="en-US" altLang="zh-CN" sz="2400" b="0" i="0"/>
              </a:p>
            </p:txBody>
          </p:sp>
          <p:sp>
            <p:nvSpPr>
              <p:cNvPr id="62545" name="Line 30"/>
              <p:cNvSpPr>
                <a:spLocks noChangeShapeType="1"/>
              </p:cNvSpPr>
              <p:nvPr/>
            </p:nvSpPr>
            <p:spPr bwMode="auto">
              <a:xfrm>
                <a:off x="1686" y="2263"/>
                <a:ext cx="29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62546" name="Line 31"/>
              <p:cNvSpPr>
                <a:spLocks noChangeShapeType="1"/>
              </p:cNvSpPr>
              <p:nvPr/>
            </p:nvSpPr>
            <p:spPr bwMode="auto">
              <a:xfrm>
                <a:off x="2493" y="2099"/>
                <a:ext cx="25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62547" name="Line 32"/>
              <p:cNvSpPr>
                <a:spLocks noChangeShapeType="1"/>
              </p:cNvSpPr>
              <p:nvPr/>
            </p:nvSpPr>
            <p:spPr bwMode="auto">
              <a:xfrm>
                <a:off x="1779" y="1600"/>
                <a:ext cx="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62548" name="Line 33"/>
              <p:cNvSpPr>
                <a:spLocks noChangeShapeType="1"/>
              </p:cNvSpPr>
              <p:nvPr/>
            </p:nvSpPr>
            <p:spPr bwMode="auto">
              <a:xfrm>
                <a:off x="1686" y="2016"/>
                <a:ext cx="29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62549" name="Text Box 34"/>
              <p:cNvSpPr txBox="1">
                <a:spLocks noChangeArrowheads="1"/>
              </p:cNvSpPr>
              <p:nvPr/>
            </p:nvSpPr>
            <p:spPr bwMode="auto">
              <a:xfrm>
                <a:off x="1975" y="1824"/>
                <a:ext cx="329" cy="2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 i="0"/>
                  <a:t>–</a:t>
                </a:r>
                <a:endParaRPr lang="en-US" altLang="zh-CN" sz="2800" b="0" i="0"/>
              </a:p>
            </p:txBody>
          </p:sp>
          <p:sp>
            <p:nvSpPr>
              <p:cNvPr id="62550" name="Text Box 35"/>
              <p:cNvSpPr txBox="1">
                <a:spLocks noChangeArrowheads="1"/>
              </p:cNvSpPr>
              <p:nvPr/>
            </p:nvSpPr>
            <p:spPr bwMode="auto">
              <a:xfrm rot="5400000">
                <a:off x="2074" y="1765"/>
                <a:ext cx="206" cy="2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kumimoji="0" lang="en-US" altLang="zh-CN" sz="2400" i="0">
                    <a:sym typeface="Symbol" panose="05050102010706020507" charset="0"/>
                  </a:rPr>
                  <a:t></a:t>
                </a:r>
                <a:endParaRPr kumimoji="0" lang="en-US" altLang="zh-CN" sz="2400" i="0"/>
              </a:p>
            </p:txBody>
          </p:sp>
        </p:grpSp>
        <p:sp>
          <p:nvSpPr>
            <p:cNvPr id="62505" name="Oval 36"/>
            <p:cNvSpPr>
              <a:spLocks noChangeArrowheads="1"/>
            </p:cNvSpPr>
            <p:nvPr/>
          </p:nvSpPr>
          <p:spPr bwMode="auto">
            <a:xfrm>
              <a:off x="5088" y="2865"/>
              <a:ext cx="63" cy="63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2506" name="Text Box 37"/>
            <p:cNvSpPr txBox="1">
              <a:spLocks noChangeArrowheads="1"/>
            </p:cNvSpPr>
            <p:nvPr/>
          </p:nvSpPr>
          <p:spPr bwMode="auto">
            <a:xfrm>
              <a:off x="3727" y="2448"/>
              <a:ext cx="353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/>
                <a:t>R</a:t>
              </a:r>
              <a:r>
                <a:rPr lang="en-US" altLang="zh-CN" sz="2800" i="0" baseline="-25000"/>
                <a:t>1</a:t>
              </a:r>
              <a:endParaRPr lang="en-US" altLang="zh-CN" sz="2800" i="0"/>
            </a:p>
          </p:txBody>
        </p:sp>
        <p:grpSp>
          <p:nvGrpSpPr>
            <p:cNvPr id="62507" name="Group 38"/>
            <p:cNvGrpSpPr/>
            <p:nvPr/>
          </p:nvGrpSpPr>
          <p:grpSpPr bwMode="auto">
            <a:xfrm>
              <a:off x="5040" y="3297"/>
              <a:ext cx="148" cy="207"/>
              <a:chOff x="2160" y="1713"/>
              <a:chExt cx="148" cy="207"/>
            </a:xfrm>
          </p:grpSpPr>
          <p:grpSp>
            <p:nvGrpSpPr>
              <p:cNvPr id="62537" name="Group 39"/>
              <p:cNvGrpSpPr/>
              <p:nvPr/>
            </p:nvGrpSpPr>
            <p:grpSpPr bwMode="auto">
              <a:xfrm>
                <a:off x="2160" y="1767"/>
                <a:ext cx="148" cy="153"/>
                <a:chOff x="720" y="2736"/>
                <a:chExt cx="185" cy="192"/>
              </a:xfrm>
            </p:grpSpPr>
            <p:sp>
              <p:nvSpPr>
                <p:cNvPr id="62539" name="Line 40"/>
                <p:cNvSpPr>
                  <a:spLocks noChangeShapeType="1"/>
                </p:cNvSpPr>
                <p:nvPr/>
              </p:nvSpPr>
              <p:spPr bwMode="auto">
                <a:xfrm>
                  <a:off x="720" y="2928"/>
                  <a:ext cx="185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62540" name="Line 41"/>
                <p:cNvSpPr>
                  <a:spLocks noChangeShapeType="1"/>
                </p:cNvSpPr>
                <p:nvPr/>
              </p:nvSpPr>
              <p:spPr bwMode="auto">
                <a:xfrm>
                  <a:off x="816" y="2736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</p:grpSp>
          <p:sp>
            <p:nvSpPr>
              <p:cNvPr id="62538" name="Oval 42"/>
              <p:cNvSpPr>
                <a:spLocks noChangeArrowheads="1"/>
              </p:cNvSpPr>
              <p:nvPr/>
            </p:nvSpPr>
            <p:spPr bwMode="auto">
              <a:xfrm>
                <a:off x="2208" y="1713"/>
                <a:ext cx="63" cy="63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  <p:sp>
          <p:nvSpPr>
            <p:cNvPr id="62508" name="Text Box 43"/>
            <p:cNvSpPr txBox="1">
              <a:spLocks noChangeArrowheads="1"/>
            </p:cNvSpPr>
            <p:nvPr/>
          </p:nvSpPr>
          <p:spPr bwMode="auto">
            <a:xfrm>
              <a:off x="5136" y="2745"/>
              <a:ext cx="288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</a:rPr>
                <a:t>+</a:t>
              </a:r>
            </a:p>
          </p:txBody>
        </p:sp>
        <p:sp>
          <p:nvSpPr>
            <p:cNvPr id="62509" name="Text Box 44"/>
            <p:cNvSpPr txBox="1">
              <a:spLocks noChangeArrowheads="1"/>
            </p:cNvSpPr>
            <p:nvPr/>
          </p:nvSpPr>
          <p:spPr bwMode="auto">
            <a:xfrm>
              <a:off x="5136" y="3177"/>
              <a:ext cx="288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</a:rPr>
                <a:t>–</a:t>
              </a:r>
            </a:p>
          </p:txBody>
        </p:sp>
        <p:sp>
          <p:nvSpPr>
            <p:cNvPr id="62510" name="Line 45"/>
            <p:cNvSpPr>
              <a:spLocks noChangeShapeType="1"/>
            </p:cNvSpPr>
            <p:nvPr/>
          </p:nvSpPr>
          <p:spPr bwMode="auto">
            <a:xfrm>
              <a:off x="4176" y="3063"/>
              <a:ext cx="0" cy="24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grpSp>
          <p:nvGrpSpPr>
            <p:cNvPr id="62511" name="Group 46"/>
            <p:cNvGrpSpPr/>
            <p:nvPr/>
          </p:nvGrpSpPr>
          <p:grpSpPr bwMode="auto">
            <a:xfrm>
              <a:off x="3356" y="2798"/>
              <a:ext cx="148" cy="153"/>
              <a:chOff x="720" y="2736"/>
              <a:chExt cx="185" cy="192"/>
            </a:xfrm>
          </p:grpSpPr>
          <p:sp>
            <p:nvSpPr>
              <p:cNvPr id="62535" name="Line 47"/>
              <p:cNvSpPr>
                <a:spLocks noChangeShapeType="1"/>
              </p:cNvSpPr>
              <p:nvPr/>
            </p:nvSpPr>
            <p:spPr bwMode="auto">
              <a:xfrm>
                <a:off x="720" y="2928"/>
                <a:ext cx="18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62536" name="Line 48"/>
              <p:cNvSpPr>
                <a:spLocks noChangeShapeType="1"/>
              </p:cNvSpPr>
              <p:nvPr/>
            </p:nvSpPr>
            <p:spPr bwMode="auto">
              <a:xfrm>
                <a:off x="816" y="2736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  <p:grpSp>
          <p:nvGrpSpPr>
            <p:cNvPr id="62512" name="Group 49"/>
            <p:cNvGrpSpPr/>
            <p:nvPr/>
          </p:nvGrpSpPr>
          <p:grpSpPr bwMode="auto">
            <a:xfrm>
              <a:off x="2736" y="2928"/>
              <a:ext cx="384" cy="783"/>
              <a:chOff x="3216" y="2928"/>
              <a:chExt cx="384" cy="783"/>
            </a:xfrm>
          </p:grpSpPr>
          <p:sp>
            <p:nvSpPr>
              <p:cNvPr id="62526" name="Text Box 50"/>
              <p:cNvSpPr txBox="1">
                <a:spLocks noChangeArrowheads="1"/>
              </p:cNvSpPr>
              <p:nvPr/>
            </p:nvSpPr>
            <p:spPr bwMode="auto">
              <a:xfrm>
                <a:off x="3216" y="3120"/>
                <a:ext cx="384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>
                    <a:solidFill>
                      <a:srgbClr val="000099"/>
                    </a:solidFill>
                  </a:rPr>
                  <a:t>u</a:t>
                </a:r>
                <a:r>
                  <a:rPr lang="en-US" altLang="zh-CN" sz="2800" i="0" baseline="-25000">
                    <a:solidFill>
                      <a:srgbClr val="000099"/>
                    </a:solidFill>
                  </a:rPr>
                  <a:t>i</a:t>
                </a:r>
                <a:endParaRPr lang="en-US" altLang="zh-CN" sz="2800" b="0" i="0">
                  <a:solidFill>
                    <a:srgbClr val="000099"/>
                  </a:solidFill>
                </a:endParaRPr>
              </a:p>
            </p:txBody>
          </p:sp>
          <p:sp>
            <p:nvSpPr>
              <p:cNvPr id="62527" name="Oval 51"/>
              <p:cNvSpPr>
                <a:spLocks noChangeArrowheads="1"/>
              </p:cNvSpPr>
              <p:nvPr/>
            </p:nvSpPr>
            <p:spPr bwMode="auto">
              <a:xfrm>
                <a:off x="3456" y="3046"/>
                <a:ext cx="63" cy="63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grpSp>
            <p:nvGrpSpPr>
              <p:cNvPr id="62528" name="Group 52"/>
              <p:cNvGrpSpPr/>
              <p:nvPr/>
            </p:nvGrpSpPr>
            <p:grpSpPr bwMode="auto">
              <a:xfrm>
                <a:off x="3404" y="3504"/>
                <a:ext cx="148" cy="207"/>
                <a:chOff x="2160" y="1713"/>
                <a:chExt cx="148" cy="207"/>
              </a:xfrm>
            </p:grpSpPr>
            <p:grpSp>
              <p:nvGrpSpPr>
                <p:cNvPr id="62531" name="Group 53"/>
                <p:cNvGrpSpPr/>
                <p:nvPr/>
              </p:nvGrpSpPr>
              <p:grpSpPr bwMode="auto">
                <a:xfrm>
                  <a:off x="2160" y="1767"/>
                  <a:ext cx="148" cy="153"/>
                  <a:chOff x="720" y="2736"/>
                  <a:chExt cx="185" cy="192"/>
                </a:xfrm>
              </p:grpSpPr>
              <p:sp>
                <p:nvSpPr>
                  <p:cNvPr id="62533" name="Line 54"/>
                  <p:cNvSpPr>
                    <a:spLocks noChangeShapeType="1"/>
                  </p:cNvSpPr>
                  <p:nvPr/>
                </p:nvSpPr>
                <p:spPr bwMode="auto">
                  <a:xfrm>
                    <a:off x="720" y="2928"/>
                    <a:ext cx="185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latin typeface="Times New Roman" panose="02020603050405020304" charset="0"/>
                    </a:endParaRPr>
                  </a:p>
                </p:txBody>
              </p:sp>
              <p:sp>
                <p:nvSpPr>
                  <p:cNvPr id="62534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2736"/>
                    <a:ext cx="0" cy="192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latin typeface="Times New Roman" panose="02020603050405020304" charset="0"/>
                    </a:endParaRPr>
                  </a:p>
                </p:txBody>
              </p:sp>
            </p:grpSp>
            <p:sp>
              <p:nvSpPr>
                <p:cNvPr id="62532" name="Oval 56"/>
                <p:cNvSpPr>
                  <a:spLocks noChangeArrowheads="1"/>
                </p:cNvSpPr>
                <p:nvPr/>
              </p:nvSpPr>
              <p:spPr bwMode="auto">
                <a:xfrm>
                  <a:off x="2208" y="1713"/>
                  <a:ext cx="63" cy="63"/>
                </a:xfrm>
                <a:prstGeom prst="ellips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</p:grpSp>
          <p:sp>
            <p:nvSpPr>
              <p:cNvPr id="62529" name="Text Box 57"/>
              <p:cNvSpPr txBox="1">
                <a:spLocks noChangeArrowheads="1"/>
              </p:cNvSpPr>
              <p:nvPr/>
            </p:nvSpPr>
            <p:spPr bwMode="auto">
              <a:xfrm>
                <a:off x="3216" y="2928"/>
                <a:ext cx="28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 i="0">
                    <a:solidFill>
                      <a:srgbClr val="FF0000"/>
                    </a:solidFill>
                  </a:rPr>
                  <a:t>+</a:t>
                </a:r>
              </a:p>
            </p:txBody>
          </p:sp>
          <p:sp>
            <p:nvSpPr>
              <p:cNvPr id="62530" name="Text Box 58"/>
              <p:cNvSpPr txBox="1">
                <a:spLocks noChangeArrowheads="1"/>
              </p:cNvSpPr>
              <p:nvPr/>
            </p:nvSpPr>
            <p:spPr bwMode="auto">
              <a:xfrm>
                <a:off x="3216" y="3369"/>
                <a:ext cx="28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 i="0">
                    <a:solidFill>
                      <a:srgbClr val="FF0000"/>
                    </a:solidFill>
                  </a:rPr>
                  <a:t>–</a:t>
                </a:r>
              </a:p>
            </p:txBody>
          </p:sp>
        </p:grpSp>
        <p:sp>
          <p:nvSpPr>
            <p:cNvPr id="62513" name="Line 59"/>
            <p:cNvSpPr>
              <a:spLocks noChangeShapeType="1"/>
            </p:cNvSpPr>
            <p:nvPr/>
          </p:nvSpPr>
          <p:spPr bwMode="auto">
            <a:xfrm>
              <a:off x="4080" y="3312"/>
              <a:ext cx="19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2514" name="Line 60"/>
            <p:cNvSpPr>
              <a:spLocks noChangeShapeType="1"/>
            </p:cNvSpPr>
            <p:nvPr/>
          </p:nvSpPr>
          <p:spPr bwMode="auto">
            <a:xfrm>
              <a:off x="4080" y="3408"/>
              <a:ext cx="19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grpSp>
          <p:nvGrpSpPr>
            <p:cNvPr id="62515" name="Group 61"/>
            <p:cNvGrpSpPr/>
            <p:nvPr/>
          </p:nvGrpSpPr>
          <p:grpSpPr bwMode="auto">
            <a:xfrm>
              <a:off x="3024" y="3024"/>
              <a:ext cx="745" cy="604"/>
              <a:chOff x="3623" y="3120"/>
              <a:chExt cx="745" cy="604"/>
            </a:xfrm>
          </p:grpSpPr>
          <p:sp>
            <p:nvSpPr>
              <p:cNvPr id="62517" name="Rectangle 62"/>
              <p:cNvSpPr>
                <a:spLocks noChangeArrowheads="1"/>
              </p:cNvSpPr>
              <p:nvPr/>
            </p:nvSpPr>
            <p:spPr bwMode="auto">
              <a:xfrm>
                <a:off x="3870" y="3120"/>
                <a:ext cx="258" cy="7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62518" name="Rectangle 63"/>
              <p:cNvSpPr>
                <a:spLocks noChangeArrowheads="1"/>
              </p:cNvSpPr>
              <p:nvPr/>
            </p:nvSpPr>
            <p:spPr bwMode="auto">
              <a:xfrm>
                <a:off x="3840" y="3169"/>
                <a:ext cx="284" cy="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 i="1" dirty="0">
                    <a:latin typeface="Times New Roman" panose="02020603050405020304"/>
                    <a:cs typeface="Times New Roman" panose="02020603050405020304"/>
                  </a:rPr>
                  <a:t>R</a:t>
                </a:r>
                <a:endParaRPr lang="en-US" altLang="zh-CN" sz="2800" b="1" i="1" baseline="-25000" dirty="0">
                  <a:latin typeface="Times New Roman" panose="02020603050405020304"/>
                  <a:cs typeface="Times New Roman" panose="02020603050405020304"/>
                </a:endParaRPr>
              </a:p>
            </p:txBody>
          </p:sp>
          <p:sp>
            <p:nvSpPr>
              <p:cNvPr id="62519" name="Line 64"/>
              <p:cNvSpPr>
                <a:spLocks noChangeShapeType="1"/>
              </p:cNvSpPr>
              <p:nvPr/>
            </p:nvSpPr>
            <p:spPr bwMode="auto">
              <a:xfrm flipH="1">
                <a:off x="3623" y="3159"/>
                <a:ext cx="23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grpSp>
            <p:nvGrpSpPr>
              <p:cNvPr id="62520" name="Group 65"/>
              <p:cNvGrpSpPr/>
              <p:nvPr/>
            </p:nvGrpSpPr>
            <p:grpSpPr bwMode="auto">
              <a:xfrm>
                <a:off x="4176" y="3504"/>
                <a:ext cx="161" cy="220"/>
                <a:chOff x="720" y="2736"/>
                <a:chExt cx="185" cy="192"/>
              </a:xfrm>
            </p:grpSpPr>
            <p:sp>
              <p:nvSpPr>
                <p:cNvPr id="62524" name="Line 66"/>
                <p:cNvSpPr>
                  <a:spLocks noChangeShapeType="1"/>
                </p:cNvSpPr>
                <p:nvPr/>
              </p:nvSpPr>
              <p:spPr bwMode="auto">
                <a:xfrm>
                  <a:off x="720" y="2928"/>
                  <a:ext cx="185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62525" name="Line 67"/>
                <p:cNvSpPr>
                  <a:spLocks noChangeShapeType="1"/>
                </p:cNvSpPr>
                <p:nvPr/>
              </p:nvSpPr>
              <p:spPr bwMode="auto">
                <a:xfrm>
                  <a:off x="816" y="2736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</p:grpSp>
          <p:sp>
            <p:nvSpPr>
              <p:cNvPr id="62521" name="Line 68"/>
              <p:cNvSpPr>
                <a:spLocks noChangeShapeType="1"/>
              </p:cNvSpPr>
              <p:nvPr/>
            </p:nvSpPr>
            <p:spPr bwMode="auto">
              <a:xfrm>
                <a:off x="4272" y="3159"/>
                <a:ext cx="0" cy="249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62522" name="Line 69"/>
              <p:cNvSpPr>
                <a:spLocks noChangeShapeType="1"/>
              </p:cNvSpPr>
              <p:nvPr/>
            </p:nvSpPr>
            <p:spPr bwMode="auto">
              <a:xfrm>
                <a:off x="4176" y="3408"/>
                <a:ext cx="19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62523" name="Line 70"/>
              <p:cNvSpPr>
                <a:spLocks noChangeShapeType="1"/>
              </p:cNvSpPr>
              <p:nvPr/>
            </p:nvSpPr>
            <p:spPr bwMode="auto">
              <a:xfrm>
                <a:off x="4176" y="3504"/>
                <a:ext cx="19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  <p:sp>
          <p:nvSpPr>
            <p:cNvPr id="62516" name="Text Box 71"/>
            <p:cNvSpPr txBox="1">
              <a:spLocks noChangeArrowheads="1"/>
            </p:cNvSpPr>
            <p:nvPr/>
          </p:nvSpPr>
          <p:spPr bwMode="auto">
            <a:xfrm>
              <a:off x="3696" y="3273"/>
              <a:ext cx="545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/>
                <a:t>C</a:t>
              </a:r>
              <a:endParaRPr lang="en-US" altLang="zh-CN" sz="2800" i="0" baseline="-25000"/>
            </a:p>
          </p:txBody>
        </p:sp>
      </p:grpSp>
      <p:grpSp>
        <p:nvGrpSpPr>
          <p:cNvPr id="13" name="Group 72"/>
          <p:cNvGrpSpPr/>
          <p:nvPr/>
        </p:nvGrpSpPr>
        <p:grpSpPr bwMode="auto">
          <a:xfrm>
            <a:off x="7775575" y="1295400"/>
            <a:ext cx="1216025" cy="1357313"/>
            <a:chOff x="4992" y="537"/>
            <a:chExt cx="766" cy="855"/>
          </a:xfrm>
        </p:grpSpPr>
        <p:sp>
          <p:nvSpPr>
            <p:cNvPr id="62485" name="Line 73"/>
            <p:cNvSpPr>
              <a:spLocks noChangeShapeType="1"/>
            </p:cNvSpPr>
            <p:nvPr/>
          </p:nvSpPr>
          <p:spPr bwMode="auto">
            <a:xfrm>
              <a:off x="4992" y="816"/>
              <a:ext cx="192" cy="57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2486" name="Text Box 74"/>
            <p:cNvSpPr txBox="1">
              <a:spLocks noChangeArrowheads="1"/>
            </p:cNvSpPr>
            <p:nvPr/>
          </p:nvSpPr>
          <p:spPr bwMode="auto">
            <a:xfrm>
              <a:off x="5000" y="537"/>
              <a:ext cx="566" cy="3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 i="0"/>
                <a:t>一阶</a:t>
              </a:r>
            </a:p>
          </p:txBody>
        </p:sp>
        <p:sp>
          <p:nvSpPr>
            <p:cNvPr id="62487" name="Text Box 75"/>
            <p:cNvSpPr txBox="1">
              <a:spLocks noChangeArrowheads="1"/>
            </p:cNvSpPr>
            <p:nvPr/>
          </p:nvSpPr>
          <p:spPr bwMode="auto">
            <a:xfrm>
              <a:off x="5192" y="864"/>
              <a:ext cx="566" cy="3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 i="0"/>
                <a:t>二阶</a:t>
              </a:r>
            </a:p>
          </p:txBody>
        </p:sp>
        <p:sp>
          <p:nvSpPr>
            <p:cNvPr id="62488" name="Line 76"/>
            <p:cNvSpPr>
              <a:spLocks noChangeShapeType="1"/>
            </p:cNvSpPr>
            <p:nvPr/>
          </p:nvSpPr>
          <p:spPr bwMode="auto">
            <a:xfrm flipH="1">
              <a:off x="5184" y="1104"/>
              <a:ext cx="144" cy="24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2489" name="Line 77"/>
            <p:cNvSpPr>
              <a:spLocks noChangeShapeType="1"/>
            </p:cNvSpPr>
            <p:nvPr/>
          </p:nvSpPr>
          <p:spPr bwMode="auto">
            <a:xfrm flipH="1">
              <a:off x="5088" y="720"/>
              <a:ext cx="144" cy="24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</p:grpSp>
      <p:grpSp>
        <p:nvGrpSpPr>
          <p:cNvPr id="62471" name="Group 92"/>
          <p:cNvGrpSpPr/>
          <p:nvPr/>
        </p:nvGrpSpPr>
        <p:grpSpPr bwMode="auto">
          <a:xfrm>
            <a:off x="4903788" y="623888"/>
            <a:ext cx="4051300" cy="2805112"/>
            <a:chOff x="3208" y="1941"/>
            <a:chExt cx="2552" cy="1767"/>
          </a:xfrm>
        </p:grpSpPr>
        <p:sp>
          <p:nvSpPr>
            <p:cNvPr id="62472" name="Freeform 93"/>
            <p:cNvSpPr/>
            <p:nvPr/>
          </p:nvSpPr>
          <p:spPr bwMode="auto">
            <a:xfrm>
              <a:off x="3950" y="2290"/>
              <a:ext cx="1306" cy="680"/>
            </a:xfrm>
            <a:custGeom>
              <a:avLst/>
              <a:gdLst>
                <a:gd name="T0" fmla="*/ 52 w 1620"/>
                <a:gd name="T1" fmla="*/ 680 h 680"/>
                <a:gd name="T2" fmla="*/ 32 w 1620"/>
                <a:gd name="T3" fmla="*/ 107 h 680"/>
                <a:gd name="T4" fmla="*/ 0 w 1620"/>
                <a:gd name="T5" fmla="*/ 35 h 680"/>
                <a:gd name="T6" fmla="*/ 0 60000 65536"/>
                <a:gd name="T7" fmla="*/ 0 60000 65536"/>
                <a:gd name="T8" fmla="*/ 0 60000 65536"/>
                <a:gd name="T9" fmla="*/ 0 w 1620"/>
                <a:gd name="T10" fmla="*/ 0 h 680"/>
                <a:gd name="T11" fmla="*/ 1620 w 1620"/>
                <a:gd name="T12" fmla="*/ 680 h 6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20" h="680">
                  <a:moveTo>
                    <a:pt x="1620" y="680"/>
                  </a:moveTo>
                  <a:cubicBezTo>
                    <a:pt x="1521" y="585"/>
                    <a:pt x="1282" y="214"/>
                    <a:pt x="1012" y="107"/>
                  </a:cubicBezTo>
                  <a:cubicBezTo>
                    <a:pt x="742" y="0"/>
                    <a:pt x="163" y="53"/>
                    <a:pt x="0" y="35"/>
                  </a:cubicBezTo>
                </a:path>
              </a:pathLst>
            </a:custGeom>
            <a:noFill/>
            <a:ln w="38100" cap="flat" cmpd="sng">
              <a:solidFill>
                <a:srgbClr val="0000FF"/>
              </a:solidFill>
              <a:prstDash val="solid"/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2473" name="Line 94"/>
            <p:cNvSpPr>
              <a:spLocks noChangeShapeType="1"/>
            </p:cNvSpPr>
            <p:nvPr/>
          </p:nvSpPr>
          <p:spPr bwMode="auto">
            <a:xfrm>
              <a:off x="3917" y="2586"/>
              <a:ext cx="1099" cy="2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prstDash val="dash"/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2474" name="Line 95"/>
            <p:cNvSpPr>
              <a:spLocks noChangeShapeType="1"/>
            </p:cNvSpPr>
            <p:nvPr/>
          </p:nvSpPr>
          <p:spPr bwMode="auto">
            <a:xfrm>
              <a:off x="5016" y="2613"/>
              <a:ext cx="0" cy="59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prstDash val="dash"/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2475" name="Text Box 96"/>
            <p:cNvSpPr txBox="1">
              <a:spLocks noChangeArrowheads="1"/>
            </p:cNvSpPr>
            <p:nvPr/>
          </p:nvSpPr>
          <p:spPr bwMode="auto">
            <a:xfrm>
              <a:off x="3912" y="3381"/>
              <a:ext cx="1248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/>
                <a:t>  </a:t>
              </a:r>
              <a:r>
                <a:rPr lang="zh-CN" altLang="en-US" sz="2800" i="0"/>
                <a:t>幅频特性</a:t>
              </a:r>
            </a:p>
          </p:txBody>
        </p:sp>
        <p:graphicFrame>
          <p:nvGraphicFramePr>
            <p:cNvPr id="62476" name="Object 97"/>
            <p:cNvGraphicFramePr>
              <a:graphicFrameLocks noChangeAspect="1"/>
            </p:cNvGraphicFramePr>
            <p:nvPr/>
          </p:nvGraphicFramePr>
          <p:xfrm>
            <a:off x="3208" y="2397"/>
            <a:ext cx="728" cy="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622" name="公式" r:id="rId3" imgW="584200" imgH="393700" progId="Equation.3">
                    <p:embed/>
                  </p:oleObj>
                </mc:Choice>
                <mc:Fallback>
                  <p:oleObj name="公式" r:id="rId3" imgW="584200" imgH="393700" progId="Equation.3">
                    <p:embed/>
                    <p:pic>
                      <p:nvPicPr>
                        <p:cNvPr id="0" name="图片 6460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08" y="2397"/>
                          <a:ext cx="728" cy="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477" name="Rectangle 98"/>
            <p:cNvSpPr>
              <a:spLocks noChangeArrowheads="1"/>
            </p:cNvSpPr>
            <p:nvPr/>
          </p:nvSpPr>
          <p:spPr bwMode="auto">
            <a:xfrm>
              <a:off x="4824" y="3141"/>
              <a:ext cx="528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>
                  <a:latin typeface="Times New Roman" panose="02020603050405020304" charset="0"/>
                  <a:sym typeface="Symbol" panose="05050102010706020507" charset="0"/>
                </a:rPr>
                <a:t></a:t>
              </a:r>
              <a:r>
                <a:rPr lang="en-US" altLang="zh-CN" sz="2800" i="0" baseline="-25000">
                  <a:latin typeface="Times New Roman" panose="02020603050405020304" charset="0"/>
                  <a:sym typeface="Symbol" panose="05050102010706020507" charset="0"/>
                </a:rPr>
                <a:t>0</a:t>
              </a:r>
              <a:endParaRPr lang="en-US" altLang="zh-CN" sz="2800">
                <a:latin typeface="Times New Roman" panose="02020603050405020304" charset="0"/>
                <a:sym typeface="Symbol" panose="05050102010706020507" charset="0"/>
              </a:endParaRPr>
            </a:p>
          </p:txBody>
        </p:sp>
        <p:sp>
          <p:nvSpPr>
            <p:cNvPr id="62478" name="Text Box 99"/>
            <p:cNvSpPr txBox="1">
              <a:spLocks noChangeArrowheads="1"/>
            </p:cNvSpPr>
            <p:nvPr/>
          </p:nvSpPr>
          <p:spPr bwMode="auto">
            <a:xfrm>
              <a:off x="3297" y="2133"/>
              <a:ext cx="687" cy="3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/>
                <a:t>| </a:t>
              </a:r>
              <a:r>
                <a:rPr lang="en-US" altLang="zh-CN" sz="2800"/>
                <a:t>A</a:t>
              </a:r>
              <a:r>
                <a:rPr lang="en-US" altLang="zh-CN" sz="2800" baseline="-25000"/>
                <a:t>u</a:t>
              </a:r>
              <a:r>
                <a:rPr lang="en-US" altLang="zh-CN" sz="2800" i="0" baseline="-25000"/>
                <a:t>f0</a:t>
              </a:r>
              <a:r>
                <a:rPr lang="en-US" altLang="zh-CN" sz="2800" i="0"/>
                <a:t> |</a:t>
              </a:r>
            </a:p>
          </p:txBody>
        </p:sp>
        <p:grpSp>
          <p:nvGrpSpPr>
            <p:cNvPr id="62479" name="Group 100"/>
            <p:cNvGrpSpPr/>
            <p:nvPr/>
          </p:nvGrpSpPr>
          <p:grpSpPr bwMode="auto">
            <a:xfrm>
              <a:off x="3744" y="1941"/>
              <a:ext cx="2016" cy="1527"/>
              <a:chOff x="3792" y="1776"/>
              <a:chExt cx="2016" cy="1527"/>
            </a:xfrm>
          </p:grpSpPr>
          <p:sp>
            <p:nvSpPr>
              <p:cNvPr id="62480" name="Line 101"/>
              <p:cNvSpPr>
                <a:spLocks noChangeShapeType="1"/>
              </p:cNvSpPr>
              <p:nvPr/>
            </p:nvSpPr>
            <p:spPr bwMode="auto">
              <a:xfrm>
                <a:off x="3984" y="3033"/>
                <a:ext cx="161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62481" name="Line 102"/>
              <p:cNvSpPr>
                <a:spLocks noChangeShapeType="1"/>
              </p:cNvSpPr>
              <p:nvPr/>
            </p:nvSpPr>
            <p:spPr bwMode="auto">
              <a:xfrm flipV="1">
                <a:off x="3982" y="1793"/>
                <a:ext cx="0" cy="123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62482" name="Text Box 103"/>
              <p:cNvSpPr txBox="1">
                <a:spLocks noChangeArrowheads="1"/>
              </p:cNvSpPr>
              <p:nvPr/>
            </p:nvSpPr>
            <p:spPr bwMode="auto">
              <a:xfrm>
                <a:off x="3984" y="1776"/>
                <a:ext cx="842" cy="3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 i="0"/>
                  <a:t>| </a:t>
                </a:r>
                <a:r>
                  <a:rPr lang="en-US" altLang="zh-CN" sz="2800"/>
                  <a:t>T</a:t>
                </a:r>
                <a:r>
                  <a:rPr lang="en-US" altLang="zh-CN" sz="2800" i="0"/>
                  <a:t>(j</a:t>
                </a:r>
                <a:r>
                  <a:rPr lang="en-US" altLang="zh-CN" sz="2800">
                    <a:sym typeface="Symbol" panose="05050102010706020507" charset="0"/>
                  </a:rPr>
                  <a:t></a:t>
                </a:r>
                <a:r>
                  <a:rPr lang="en-US" altLang="zh-CN" sz="2800" i="0">
                    <a:sym typeface="Symbol" panose="05050102010706020507" charset="0"/>
                  </a:rPr>
                  <a:t>)</a:t>
                </a:r>
                <a:r>
                  <a:rPr lang="en-US" altLang="zh-CN" sz="2800" i="0"/>
                  <a:t> |</a:t>
                </a:r>
              </a:p>
            </p:txBody>
          </p:sp>
          <p:sp>
            <p:nvSpPr>
              <p:cNvPr id="62483" name="Rectangle 104"/>
              <p:cNvSpPr>
                <a:spLocks noChangeArrowheads="1"/>
              </p:cNvSpPr>
              <p:nvPr/>
            </p:nvSpPr>
            <p:spPr bwMode="auto">
              <a:xfrm>
                <a:off x="5424" y="2976"/>
                <a:ext cx="384" cy="3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800">
                    <a:latin typeface="Times New Roman" panose="02020603050405020304" charset="0"/>
                    <a:sym typeface="Symbol" panose="05050102010706020507" charset="0"/>
                  </a:rPr>
                  <a:t></a:t>
                </a:r>
              </a:p>
            </p:txBody>
          </p:sp>
          <p:sp>
            <p:nvSpPr>
              <p:cNvPr id="62484" name="Text Box 105"/>
              <p:cNvSpPr txBox="1">
                <a:spLocks noChangeArrowheads="1"/>
              </p:cNvSpPr>
              <p:nvPr/>
            </p:nvSpPr>
            <p:spPr bwMode="auto">
              <a:xfrm>
                <a:off x="3792" y="2943"/>
                <a:ext cx="232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/>
                  <a:t>O</a:t>
                </a: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7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7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7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2" grpId="0" autoUpdateAnimBg="0"/>
      <p:bldP spid="87046" grpId="0" autoUpdateAnimBg="0"/>
      <p:bldP spid="87047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611188" y="1773238"/>
          <a:ext cx="8077200" cy="2579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46" name="BMP 图象" r:id="rId3" imgW="4591050" imgH="1158240" progId="PBrush">
                  <p:embed/>
                </p:oleObj>
              </mc:Choice>
              <mc:Fallback>
                <p:oleObj name="BMP 图象" r:id="rId3" imgW="4591050" imgH="1158240" progId="PBrush">
                  <p:embed/>
                  <p:pic>
                    <p:nvPicPr>
                      <p:cNvPr id="0" name="图片 656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773238"/>
                        <a:ext cx="8077200" cy="2579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304800" y="304800"/>
            <a:ext cx="4343400" cy="609600"/>
          </a:xfr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l" eaLnBrk="1" hangingPunct="1"/>
            <a:r>
              <a:rPr lang="en-US" altLang="zh-CN" sz="2800" b="1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  <a:ea typeface="宋体" panose="02010600030101010101" pitchFamily="2" charset="-122"/>
              </a:rPr>
              <a:t>2.  </a:t>
            </a:r>
            <a:r>
              <a:rPr lang="zh-CN" altLang="en-US" sz="2800" b="1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  <a:ea typeface="宋体" panose="02010600030101010101" pitchFamily="2" charset="-122"/>
              </a:rPr>
              <a:t>有源高通滤波器</a:t>
            </a:r>
          </a:p>
        </p:txBody>
      </p:sp>
      <p:graphicFrame>
        <p:nvGraphicFramePr>
          <p:cNvPr id="88067" name="Object 3"/>
          <p:cNvGraphicFramePr>
            <a:graphicFrameLocks noChangeAspect="1"/>
          </p:cNvGraphicFramePr>
          <p:nvPr/>
        </p:nvGraphicFramePr>
        <p:xfrm>
          <a:off x="488950" y="4083050"/>
          <a:ext cx="4235450" cy="222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97" name="Equation" r:id="rId3" imgW="2171700" imgH="927100" progId="Equation.3">
                  <p:embed/>
                </p:oleObj>
              </mc:Choice>
              <mc:Fallback>
                <p:oleObj name="Equation" r:id="rId3" imgW="2171700" imgH="927100" progId="Equation.3">
                  <p:embed/>
                  <p:pic>
                    <p:nvPicPr>
                      <p:cNvPr id="0" name="图片 669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950" y="4083050"/>
                        <a:ext cx="4235450" cy="2227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68" name="Object 4"/>
          <p:cNvGraphicFramePr>
            <a:graphicFrameLocks noChangeAspect="1"/>
          </p:cNvGraphicFramePr>
          <p:nvPr/>
        </p:nvGraphicFramePr>
        <p:xfrm>
          <a:off x="4748213" y="1344613"/>
          <a:ext cx="2643187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98" name="Equation" r:id="rId5" imgW="1333500" imgH="596900" progId="Equation.3">
                  <p:embed/>
                </p:oleObj>
              </mc:Choice>
              <mc:Fallback>
                <p:oleObj name="Equation" r:id="rId5" imgW="1333500" imgH="596900" progId="Equation.3">
                  <p:embed/>
                  <p:pic>
                    <p:nvPicPr>
                      <p:cNvPr id="0" name="图片 669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8213" y="1344613"/>
                        <a:ext cx="2643187" cy="1384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69" name="Object 5"/>
          <p:cNvGraphicFramePr>
            <a:graphicFrameLocks noChangeAspect="1"/>
          </p:cNvGraphicFramePr>
          <p:nvPr/>
        </p:nvGraphicFramePr>
        <p:xfrm>
          <a:off x="4756150" y="2736850"/>
          <a:ext cx="2846388" cy="116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99" name="Equation" r:id="rId7" imgW="1244600" imgH="419100" progId="Equation.3">
                  <p:embed/>
                </p:oleObj>
              </mc:Choice>
              <mc:Fallback>
                <p:oleObj name="Equation" r:id="rId7" imgW="1244600" imgH="419100" progId="Equation.3">
                  <p:embed/>
                  <p:pic>
                    <p:nvPicPr>
                      <p:cNvPr id="0" name="图片 669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6150" y="2736850"/>
                        <a:ext cx="2846388" cy="1166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70" name="Object 6"/>
          <p:cNvGraphicFramePr>
            <a:graphicFrameLocks noChangeAspect="1"/>
          </p:cNvGraphicFramePr>
          <p:nvPr/>
        </p:nvGraphicFramePr>
        <p:xfrm>
          <a:off x="5339263" y="4232911"/>
          <a:ext cx="2653447" cy="15290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000" name="公式" r:id="rId9" imgW="1151890" imgH="631190" progId="Equation.3">
                  <p:embed/>
                </p:oleObj>
              </mc:Choice>
              <mc:Fallback>
                <p:oleObj name="公式" r:id="rId9" imgW="1151890" imgH="631190" progId="Equation.3">
                  <p:embed/>
                  <p:pic>
                    <p:nvPicPr>
                      <p:cNvPr id="0" name="图片 669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9263" y="4232911"/>
                        <a:ext cx="2653447" cy="15290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7"/>
          <p:cNvGrpSpPr/>
          <p:nvPr/>
        </p:nvGrpSpPr>
        <p:grpSpPr bwMode="auto">
          <a:xfrm>
            <a:off x="304800" y="700088"/>
            <a:ext cx="4419600" cy="3338512"/>
            <a:chOff x="144" y="432"/>
            <a:chExt cx="2352" cy="1776"/>
          </a:xfrm>
        </p:grpSpPr>
        <p:sp>
          <p:nvSpPr>
            <p:cNvPr id="64522" name="Text Box 8"/>
            <p:cNvSpPr txBox="1">
              <a:spLocks noChangeArrowheads="1"/>
            </p:cNvSpPr>
            <p:nvPr/>
          </p:nvSpPr>
          <p:spPr bwMode="auto">
            <a:xfrm>
              <a:off x="144" y="1536"/>
              <a:ext cx="384" cy="27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olidFill>
                    <a:srgbClr val="000099"/>
                  </a:solidFill>
                </a:rPr>
                <a:t>u</a:t>
              </a:r>
              <a:r>
                <a:rPr lang="en-US" altLang="zh-CN" sz="2800" baseline="-25000">
                  <a:solidFill>
                    <a:srgbClr val="000099"/>
                  </a:solidFill>
                </a:rPr>
                <a:t>i</a:t>
              </a:r>
              <a:endParaRPr lang="en-US" altLang="zh-CN" sz="2800" b="0" i="0">
                <a:solidFill>
                  <a:srgbClr val="000099"/>
                </a:solidFill>
              </a:endParaRPr>
            </a:p>
          </p:txBody>
        </p:sp>
        <p:sp>
          <p:nvSpPr>
            <p:cNvPr id="64523" name="Text Box 9"/>
            <p:cNvSpPr txBox="1">
              <a:spLocks noChangeArrowheads="1"/>
            </p:cNvSpPr>
            <p:nvPr/>
          </p:nvSpPr>
          <p:spPr bwMode="auto">
            <a:xfrm>
              <a:off x="2064" y="1344"/>
              <a:ext cx="432" cy="27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olidFill>
                    <a:srgbClr val="000099"/>
                  </a:solidFill>
                </a:rPr>
                <a:t>u</a:t>
              </a:r>
              <a:r>
                <a:rPr lang="en-US" altLang="zh-CN" sz="2800" baseline="-25000">
                  <a:solidFill>
                    <a:srgbClr val="000099"/>
                  </a:solidFill>
                </a:rPr>
                <a:t>o</a:t>
              </a:r>
              <a:endParaRPr lang="en-US" altLang="zh-CN" sz="2800" i="0">
                <a:solidFill>
                  <a:srgbClr val="000099"/>
                </a:solidFill>
              </a:endParaRPr>
            </a:p>
          </p:txBody>
        </p:sp>
        <p:sp>
          <p:nvSpPr>
            <p:cNvPr id="64524" name="Rectangle 10"/>
            <p:cNvSpPr>
              <a:spLocks noChangeArrowheads="1"/>
            </p:cNvSpPr>
            <p:nvPr/>
          </p:nvSpPr>
          <p:spPr bwMode="auto">
            <a:xfrm>
              <a:off x="1305" y="432"/>
              <a:ext cx="567" cy="27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800" b="1" i="1" dirty="0">
                  <a:latin typeface="Times New Roman" panose="02020603050405020304"/>
                  <a:cs typeface="Times New Roman" panose="02020603050405020304"/>
                </a:rPr>
                <a:t>R</a:t>
              </a:r>
              <a:r>
                <a:rPr lang="en-US" altLang="zh-CN" sz="2800" b="1" i="1" baseline="-25000" dirty="0">
                  <a:latin typeface="Times New Roman" panose="02020603050405020304"/>
                  <a:cs typeface="Times New Roman" panose="02020603050405020304"/>
                </a:rPr>
                <a:t>F</a:t>
              </a:r>
            </a:p>
          </p:txBody>
        </p:sp>
        <p:sp>
          <p:nvSpPr>
            <p:cNvPr id="64525" name="Rectangle 11"/>
            <p:cNvSpPr>
              <a:spLocks noChangeArrowheads="1"/>
            </p:cNvSpPr>
            <p:nvPr/>
          </p:nvSpPr>
          <p:spPr bwMode="auto">
            <a:xfrm>
              <a:off x="1325" y="758"/>
              <a:ext cx="258" cy="8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4526" name="Line 12"/>
            <p:cNvSpPr>
              <a:spLocks noChangeShapeType="1"/>
            </p:cNvSpPr>
            <p:nvPr/>
          </p:nvSpPr>
          <p:spPr bwMode="auto">
            <a:xfrm>
              <a:off x="1863" y="797"/>
              <a:ext cx="0" cy="5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4527" name="Rectangle 13"/>
            <p:cNvSpPr>
              <a:spLocks noChangeArrowheads="1"/>
            </p:cNvSpPr>
            <p:nvPr/>
          </p:nvSpPr>
          <p:spPr bwMode="auto">
            <a:xfrm rot="-5400000">
              <a:off x="967" y="1817"/>
              <a:ext cx="258" cy="7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4528" name="Text Box 14"/>
            <p:cNvSpPr txBox="1">
              <a:spLocks noChangeArrowheads="1"/>
            </p:cNvSpPr>
            <p:nvPr/>
          </p:nvSpPr>
          <p:spPr bwMode="auto">
            <a:xfrm>
              <a:off x="672" y="1536"/>
              <a:ext cx="545" cy="27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/>
                <a:t>C</a:t>
              </a:r>
              <a:endParaRPr lang="en-US" altLang="zh-CN" sz="2800" i="0" baseline="-25000"/>
            </a:p>
          </p:txBody>
        </p:sp>
        <p:sp>
          <p:nvSpPr>
            <p:cNvPr id="64529" name="Rectangle 15"/>
            <p:cNvSpPr>
              <a:spLocks noChangeArrowheads="1"/>
            </p:cNvSpPr>
            <p:nvPr/>
          </p:nvSpPr>
          <p:spPr bwMode="auto">
            <a:xfrm>
              <a:off x="702" y="1181"/>
              <a:ext cx="258" cy="7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4530" name="Line 16"/>
            <p:cNvSpPr>
              <a:spLocks noChangeShapeType="1"/>
            </p:cNvSpPr>
            <p:nvPr/>
          </p:nvSpPr>
          <p:spPr bwMode="auto">
            <a:xfrm>
              <a:off x="1056" y="797"/>
              <a:ext cx="0" cy="4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4531" name="Rectangle 17"/>
            <p:cNvSpPr>
              <a:spLocks noChangeArrowheads="1"/>
            </p:cNvSpPr>
            <p:nvPr/>
          </p:nvSpPr>
          <p:spPr bwMode="auto">
            <a:xfrm>
              <a:off x="1152" y="1680"/>
              <a:ext cx="273" cy="27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800" b="1" i="1" dirty="0">
                  <a:latin typeface="Times New Roman" panose="02020603050405020304"/>
                  <a:cs typeface="Times New Roman" panose="02020603050405020304"/>
                </a:rPr>
                <a:t>R</a:t>
              </a:r>
              <a:endParaRPr lang="en-US" altLang="zh-CN" sz="2800" b="1" i="1" baseline="-25000" dirty="0">
                <a:latin typeface="Times New Roman" panose="02020603050405020304"/>
                <a:cs typeface="Times New Roman" panose="02020603050405020304"/>
              </a:endParaRPr>
            </a:p>
          </p:txBody>
        </p:sp>
        <p:sp>
          <p:nvSpPr>
            <p:cNvPr id="64532" name="Line 18"/>
            <p:cNvSpPr>
              <a:spLocks noChangeShapeType="1"/>
            </p:cNvSpPr>
            <p:nvPr/>
          </p:nvSpPr>
          <p:spPr bwMode="auto">
            <a:xfrm>
              <a:off x="1594" y="797"/>
              <a:ext cx="26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4533" name="Line 19"/>
            <p:cNvSpPr>
              <a:spLocks noChangeShapeType="1"/>
            </p:cNvSpPr>
            <p:nvPr/>
          </p:nvSpPr>
          <p:spPr bwMode="auto">
            <a:xfrm flipH="1">
              <a:off x="369" y="1219"/>
              <a:ext cx="32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4534" name="Line 20"/>
            <p:cNvSpPr>
              <a:spLocks noChangeShapeType="1"/>
            </p:cNvSpPr>
            <p:nvPr/>
          </p:nvSpPr>
          <p:spPr bwMode="auto">
            <a:xfrm flipH="1">
              <a:off x="455" y="1479"/>
              <a:ext cx="30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grpSp>
          <p:nvGrpSpPr>
            <p:cNvPr id="64535" name="Group 21"/>
            <p:cNvGrpSpPr/>
            <p:nvPr/>
          </p:nvGrpSpPr>
          <p:grpSpPr bwMode="auto">
            <a:xfrm>
              <a:off x="1008" y="1988"/>
              <a:ext cx="161" cy="220"/>
              <a:chOff x="720" y="2736"/>
              <a:chExt cx="185" cy="192"/>
            </a:xfrm>
          </p:grpSpPr>
          <p:sp>
            <p:nvSpPr>
              <p:cNvPr id="64571" name="Line 22"/>
              <p:cNvSpPr>
                <a:spLocks noChangeShapeType="1"/>
              </p:cNvSpPr>
              <p:nvPr/>
            </p:nvSpPr>
            <p:spPr bwMode="auto">
              <a:xfrm>
                <a:off x="720" y="2928"/>
                <a:ext cx="18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64572" name="Line 23"/>
              <p:cNvSpPr>
                <a:spLocks noChangeShapeType="1"/>
              </p:cNvSpPr>
              <p:nvPr/>
            </p:nvSpPr>
            <p:spPr bwMode="auto">
              <a:xfrm>
                <a:off x="816" y="2736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  <p:sp>
          <p:nvSpPr>
            <p:cNvPr id="64536" name="Line 24"/>
            <p:cNvSpPr>
              <a:spLocks noChangeShapeType="1"/>
            </p:cNvSpPr>
            <p:nvPr/>
          </p:nvSpPr>
          <p:spPr bwMode="auto">
            <a:xfrm>
              <a:off x="1056" y="797"/>
              <a:ext cx="27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4537" name="Rectangle 25" descr="40%"/>
            <p:cNvSpPr>
              <a:spLocks noChangeArrowheads="1"/>
            </p:cNvSpPr>
            <p:nvPr/>
          </p:nvSpPr>
          <p:spPr bwMode="auto">
            <a:xfrm>
              <a:off x="1249" y="989"/>
              <a:ext cx="518" cy="61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4538" name="Text Box 26"/>
            <p:cNvSpPr txBox="1">
              <a:spLocks noChangeArrowheads="1"/>
            </p:cNvSpPr>
            <p:nvPr/>
          </p:nvSpPr>
          <p:spPr bwMode="auto">
            <a:xfrm>
              <a:off x="1242" y="1312"/>
              <a:ext cx="223" cy="27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/>
                <a:t>+</a:t>
              </a:r>
              <a:endParaRPr lang="en-US" altLang="zh-CN" sz="2800" b="0" i="0"/>
            </a:p>
          </p:txBody>
        </p:sp>
        <p:sp>
          <p:nvSpPr>
            <p:cNvPr id="64539" name="Text Box 27"/>
            <p:cNvSpPr txBox="1">
              <a:spLocks noChangeArrowheads="1"/>
            </p:cNvSpPr>
            <p:nvPr/>
          </p:nvSpPr>
          <p:spPr bwMode="auto">
            <a:xfrm>
              <a:off x="1560" y="1171"/>
              <a:ext cx="402" cy="27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/>
                <a:t>+</a:t>
              </a:r>
              <a:endParaRPr lang="en-US" altLang="zh-CN" sz="2800" b="0" i="0"/>
            </a:p>
          </p:txBody>
        </p:sp>
        <p:sp>
          <p:nvSpPr>
            <p:cNvPr id="64540" name="Text Box 28"/>
            <p:cNvSpPr txBox="1">
              <a:spLocks noChangeArrowheads="1"/>
            </p:cNvSpPr>
            <p:nvPr/>
          </p:nvSpPr>
          <p:spPr bwMode="auto">
            <a:xfrm>
              <a:off x="1459" y="953"/>
              <a:ext cx="527" cy="243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i="0">
                  <a:ea typeface="创艺简宋体" charset="0"/>
                  <a:cs typeface="创艺简宋体" charset="0"/>
                  <a:sym typeface="Symbol" panose="05050102010706020507" charset="0"/>
                </a:rPr>
                <a:t></a:t>
              </a:r>
              <a:endParaRPr lang="en-US" altLang="zh-CN" sz="2400" b="0" i="0"/>
            </a:p>
          </p:txBody>
        </p:sp>
        <p:sp>
          <p:nvSpPr>
            <p:cNvPr id="64541" name="Line 29"/>
            <p:cNvSpPr>
              <a:spLocks noChangeShapeType="1"/>
            </p:cNvSpPr>
            <p:nvPr/>
          </p:nvSpPr>
          <p:spPr bwMode="auto">
            <a:xfrm>
              <a:off x="864" y="1479"/>
              <a:ext cx="38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4542" name="Line 30"/>
            <p:cNvSpPr>
              <a:spLocks noChangeShapeType="1"/>
            </p:cNvSpPr>
            <p:nvPr/>
          </p:nvSpPr>
          <p:spPr bwMode="auto">
            <a:xfrm>
              <a:off x="1767" y="1315"/>
              <a:ext cx="25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4543" name="Line 31"/>
            <p:cNvSpPr>
              <a:spLocks noChangeShapeType="1"/>
            </p:cNvSpPr>
            <p:nvPr/>
          </p:nvSpPr>
          <p:spPr bwMode="auto">
            <a:xfrm>
              <a:off x="1053" y="816"/>
              <a:ext cx="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4544" name="Line 32"/>
            <p:cNvSpPr>
              <a:spLocks noChangeShapeType="1"/>
            </p:cNvSpPr>
            <p:nvPr/>
          </p:nvSpPr>
          <p:spPr bwMode="auto">
            <a:xfrm>
              <a:off x="960" y="1232"/>
              <a:ext cx="29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4545" name="Text Box 33"/>
            <p:cNvSpPr txBox="1">
              <a:spLocks noChangeArrowheads="1"/>
            </p:cNvSpPr>
            <p:nvPr/>
          </p:nvSpPr>
          <p:spPr bwMode="auto">
            <a:xfrm>
              <a:off x="1249" y="1040"/>
              <a:ext cx="329" cy="27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/>
                <a:t>–</a:t>
              </a:r>
              <a:endParaRPr lang="en-US" altLang="zh-CN" sz="2800" b="0" i="0"/>
            </a:p>
          </p:txBody>
        </p:sp>
        <p:sp>
          <p:nvSpPr>
            <p:cNvPr id="64546" name="Text Box 34"/>
            <p:cNvSpPr txBox="1">
              <a:spLocks noChangeArrowheads="1"/>
            </p:cNvSpPr>
            <p:nvPr/>
          </p:nvSpPr>
          <p:spPr bwMode="auto">
            <a:xfrm rot="5400000">
              <a:off x="1356" y="986"/>
              <a:ext cx="197" cy="24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en-US" altLang="zh-CN" sz="2400" i="0">
                  <a:sym typeface="Symbol" panose="05050102010706020507" charset="0"/>
                </a:rPr>
                <a:t></a:t>
              </a:r>
              <a:endParaRPr kumimoji="0" lang="en-US" altLang="zh-CN" sz="2400" i="0"/>
            </a:p>
          </p:txBody>
        </p:sp>
        <p:sp>
          <p:nvSpPr>
            <p:cNvPr id="64547" name="Oval 35"/>
            <p:cNvSpPr>
              <a:spLocks noChangeArrowheads="1"/>
            </p:cNvSpPr>
            <p:nvPr/>
          </p:nvSpPr>
          <p:spPr bwMode="auto">
            <a:xfrm>
              <a:off x="384" y="1462"/>
              <a:ext cx="63" cy="63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4548" name="Oval 36"/>
            <p:cNvSpPr>
              <a:spLocks noChangeArrowheads="1"/>
            </p:cNvSpPr>
            <p:nvPr/>
          </p:nvSpPr>
          <p:spPr bwMode="auto">
            <a:xfrm>
              <a:off x="2016" y="1281"/>
              <a:ext cx="63" cy="63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4549" name="Text Box 37"/>
            <p:cNvSpPr txBox="1">
              <a:spLocks noChangeArrowheads="1"/>
            </p:cNvSpPr>
            <p:nvPr/>
          </p:nvSpPr>
          <p:spPr bwMode="auto">
            <a:xfrm>
              <a:off x="655" y="864"/>
              <a:ext cx="353" cy="27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/>
                <a:t>R</a:t>
              </a:r>
              <a:r>
                <a:rPr lang="en-US" altLang="zh-CN" sz="2800" i="0" baseline="-25000"/>
                <a:t>1</a:t>
              </a:r>
              <a:endParaRPr lang="en-US" altLang="zh-CN" sz="2800" i="0"/>
            </a:p>
          </p:txBody>
        </p:sp>
        <p:grpSp>
          <p:nvGrpSpPr>
            <p:cNvPr id="64550" name="Group 38"/>
            <p:cNvGrpSpPr/>
            <p:nvPr/>
          </p:nvGrpSpPr>
          <p:grpSpPr bwMode="auto">
            <a:xfrm>
              <a:off x="1968" y="1713"/>
              <a:ext cx="148" cy="207"/>
              <a:chOff x="2160" y="1713"/>
              <a:chExt cx="148" cy="207"/>
            </a:xfrm>
          </p:grpSpPr>
          <p:grpSp>
            <p:nvGrpSpPr>
              <p:cNvPr id="64567" name="Group 39"/>
              <p:cNvGrpSpPr/>
              <p:nvPr/>
            </p:nvGrpSpPr>
            <p:grpSpPr bwMode="auto">
              <a:xfrm>
                <a:off x="2160" y="1767"/>
                <a:ext cx="148" cy="153"/>
                <a:chOff x="720" y="2736"/>
                <a:chExt cx="185" cy="192"/>
              </a:xfrm>
            </p:grpSpPr>
            <p:sp>
              <p:nvSpPr>
                <p:cNvPr id="64569" name="Line 40"/>
                <p:cNvSpPr>
                  <a:spLocks noChangeShapeType="1"/>
                </p:cNvSpPr>
                <p:nvPr/>
              </p:nvSpPr>
              <p:spPr bwMode="auto">
                <a:xfrm>
                  <a:off x="720" y="2928"/>
                  <a:ext cx="185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64570" name="Line 41"/>
                <p:cNvSpPr>
                  <a:spLocks noChangeShapeType="1"/>
                </p:cNvSpPr>
                <p:nvPr/>
              </p:nvSpPr>
              <p:spPr bwMode="auto">
                <a:xfrm>
                  <a:off x="816" y="2736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</p:grpSp>
          <p:sp>
            <p:nvSpPr>
              <p:cNvPr id="64568" name="Oval 42"/>
              <p:cNvSpPr>
                <a:spLocks noChangeArrowheads="1"/>
              </p:cNvSpPr>
              <p:nvPr/>
            </p:nvSpPr>
            <p:spPr bwMode="auto">
              <a:xfrm>
                <a:off x="2208" y="1713"/>
                <a:ext cx="63" cy="63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  <p:sp>
          <p:nvSpPr>
            <p:cNvPr id="64551" name="Text Box 43"/>
            <p:cNvSpPr txBox="1">
              <a:spLocks noChangeArrowheads="1"/>
            </p:cNvSpPr>
            <p:nvPr/>
          </p:nvSpPr>
          <p:spPr bwMode="auto">
            <a:xfrm>
              <a:off x="2064" y="1161"/>
              <a:ext cx="288" cy="27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</a:rPr>
                <a:t>+</a:t>
              </a:r>
            </a:p>
          </p:txBody>
        </p:sp>
        <p:sp>
          <p:nvSpPr>
            <p:cNvPr id="64552" name="Text Box 44"/>
            <p:cNvSpPr txBox="1">
              <a:spLocks noChangeArrowheads="1"/>
            </p:cNvSpPr>
            <p:nvPr/>
          </p:nvSpPr>
          <p:spPr bwMode="auto">
            <a:xfrm>
              <a:off x="2064" y="1593"/>
              <a:ext cx="288" cy="27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</a:rPr>
                <a:t>–</a:t>
              </a:r>
            </a:p>
          </p:txBody>
        </p:sp>
        <p:sp>
          <p:nvSpPr>
            <p:cNvPr id="64553" name="Line 45"/>
            <p:cNvSpPr>
              <a:spLocks noChangeShapeType="1"/>
            </p:cNvSpPr>
            <p:nvPr/>
          </p:nvSpPr>
          <p:spPr bwMode="auto">
            <a:xfrm>
              <a:off x="1104" y="1479"/>
              <a:ext cx="0" cy="24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grpSp>
          <p:nvGrpSpPr>
            <p:cNvPr id="64554" name="Group 46"/>
            <p:cNvGrpSpPr/>
            <p:nvPr/>
          </p:nvGrpSpPr>
          <p:grpSpPr bwMode="auto">
            <a:xfrm>
              <a:off x="332" y="1920"/>
              <a:ext cx="148" cy="207"/>
              <a:chOff x="2160" y="1713"/>
              <a:chExt cx="148" cy="207"/>
            </a:xfrm>
          </p:grpSpPr>
          <p:grpSp>
            <p:nvGrpSpPr>
              <p:cNvPr id="64563" name="Group 47"/>
              <p:cNvGrpSpPr/>
              <p:nvPr/>
            </p:nvGrpSpPr>
            <p:grpSpPr bwMode="auto">
              <a:xfrm>
                <a:off x="2160" y="1767"/>
                <a:ext cx="148" cy="153"/>
                <a:chOff x="720" y="2736"/>
                <a:chExt cx="185" cy="192"/>
              </a:xfrm>
            </p:grpSpPr>
            <p:sp>
              <p:nvSpPr>
                <p:cNvPr id="64565" name="Line 48"/>
                <p:cNvSpPr>
                  <a:spLocks noChangeShapeType="1"/>
                </p:cNvSpPr>
                <p:nvPr/>
              </p:nvSpPr>
              <p:spPr bwMode="auto">
                <a:xfrm>
                  <a:off x="720" y="2928"/>
                  <a:ext cx="185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  <p:sp>
              <p:nvSpPr>
                <p:cNvPr id="64566" name="Line 49"/>
                <p:cNvSpPr>
                  <a:spLocks noChangeShapeType="1"/>
                </p:cNvSpPr>
                <p:nvPr/>
              </p:nvSpPr>
              <p:spPr bwMode="auto">
                <a:xfrm>
                  <a:off x="816" y="2736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Times New Roman" panose="02020603050405020304" charset="0"/>
                  </a:endParaRPr>
                </a:p>
              </p:txBody>
            </p:sp>
          </p:grpSp>
          <p:sp>
            <p:nvSpPr>
              <p:cNvPr id="64564" name="Oval 50"/>
              <p:cNvSpPr>
                <a:spLocks noChangeArrowheads="1"/>
              </p:cNvSpPr>
              <p:nvPr/>
            </p:nvSpPr>
            <p:spPr bwMode="auto">
              <a:xfrm>
                <a:off x="2208" y="1713"/>
                <a:ext cx="63" cy="63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  <p:grpSp>
          <p:nvGrpSpPr>
            <p:cNvPr id="64555" name="Group 51"/>
            <p:cNvGrpSpPr/>
            <p:nvPr/>
          </p:nvGrpSpPr>
          <p:grpSpPr bwMode="auto">
            <a:xfrm>
              <a:off x="284" y="1214"/>
              <a:ext cx="148" cy="153"/>
              <a:chOff x="720" y="2736"/>
              <a:chExt cx="185" cy="192"/>
            </a:xfrm>
          </p:grpSpPr>
          <p:sp>
            <p:nvSpPr>
              <p:cNvPr id="64561" name="Line 52"/>
              <p:cNvSpPr>
                <a:spLocks noChangeShapeType="1"/>
              </p:cNvSpPr>
              <p:nvPr/>
            </p:nvSpPr>
            <p:spPr bwMode="auto">
              <a:xfrm>
                <a:off x="720" y="2928"/>
                <a:ext cx="18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64562" name="Line 53"/>
              <p:cNvSpPr>
                <a:spLocks noChangeShapeType="1"/>
              </p:cNvSpPr>
              <p:nvPr/>
            </p:nvSpPr>
            <p:spPr bwMode="auto">
              <a:xfrm>
                <a:off x="816" y="2736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  <p:sp>
          <p:nvSpPr>
            <p:cNvPr id="64556" name="Text Box 54"/>
            <p:cNvSpPr txBox="1">
              <a:spLocks noChangeArrowheads="1"/>
            </p:cNvSpPr>
            <p:nvPr/>
          </p:nvSpPr>
          <p:spPr bwMode="auto">
            <a:xfrm>
              <a:off x="144" y="1344"/>
              <a:ext cx="288" cy="27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</a:rPr>
                <a:t>+</a:t>
              </a:r>
            </a:p>
          </p:txBody>
        </p:sp>
        <p:sp>
          <p:nvSpPr>
            <p:cNvPr id="64557" name="Text Box 55"/>
            <p:cNvSpPr txBox="1">
              <a:spLocks noChangeArrowheads="1"/>
            </p:cNvSpPr>
            <p:nvPr/>
          </p:nvSpPr>
          <p:spPr bwMode="auto">
            <a:xfrm>
              <a:off x="144" y="1785"/>
              <a:ext cx="288" cy="27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solidFill>
                    <a:srgbClr val="FF0000"/>
                  </a:solidFill>
                </a:rPr>
                <a:t>–</a:t>
              </a:r>
            </a:p>
          </p:txBody>
        </p:sp>
        <p:grpSp>
          <p:nvGrpSpPr>
            <p:cNvPr id="64558" name="Group 56"/>
            <p:cNvGrpSpPr/>
            <p:nvPr/>
          </p:nvGrpSpPr>
          <p:grpSpPr bwMode="auto">
            <a:xfrm rot="-5400000">
              <a:off x="720" y="1440"/>
              <a:ext cx="192" cy="96"/>
              <a:chOff x="720" y="1728"/>
              <a:chExt cx="192" cy="96"/>
            </a:xfrm>
          </p:grpSpPr>
          <p:sp>
            <p:nvSpPr>
              <p:cNvPr id="64559" name="Line 57"/>
              <p:cNvSpPr>
                <a:spLocks noChangeShapeType="1"/>
              </p:cNvSpPr>
              <p:nvPr/>
            </p:nvSpPr>
            <p:spPr bwMode="auto">
              <a:xfrm>
                <a:off x="720" y="1728"/>
                <a:ext cx="19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64560" name="Line 58"/>
              <p:cNvSpPr>
                <a:spLocks noChangeShapeType="1"/>
              </p:cNvSpPr>
              <p:nvPr/>
            </p:nvSpPr>
            <p:spPr bwMode="auto">
              <a:xfrm>
                <a:off x="720" y="1824"/>
                <a:ext cx="19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</p:grpSp>
      </p:grpSp>
      <p:sp>
        <p:nvSpPr>
          <p:cNvPr id="88123" name="Text Box 59"/>
          <p:cNvSpPr txBox="1">
            <a:spLocks noChangeArrowheads="1"/>
          </p:cNvSpPr>
          <p:nvPr/>
        </p:nvSpPr>
        <p:spPr bwMode="auto">
          <a:xfrm>
            <a:off x="4191000" y="749300"/>
            <a:ext cx="4648200" cy="519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i="0"/>
              <a:t>设输入为正弦波信号，则有</a:t>
            </a:r>
          </a:p>
        </p:txBody>
      </p:sp>
      <p:sp>
        <p:nvSpPr>
          <p:cNvPr id="88124" name="Text Box 60"/>
          <p:cNvSpPr txBox="1">
            <a:spLocks noChangeArrowheads="1"/>
          </p:cNvSpPr>
          <p:nvPr/>
        </p:nvSpPr>
        <p:spPr bwMode="auto">
          <a:xfrm>
            <a:off x="533400" y="3976688"/>
            <a:ext cx="914400" cy="51911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i="0"/>
              <a:t>故：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8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8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8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8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8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8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23" grpId="0" autoUpdateAnimBg="0"/>
      <p:bldP spid="88124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ext Box 2"/>
          <p:cNvSpPr txBox="1">
            <a:spLocks noChangeArrowheads="1"/>
          </p:cNvSpPr>
          <p:nvPr/>
        </p:nvSpPr>
        <p:spPr bwMode="auto">
          <a:xfrm>
            <a:off x="228600" y="5413375"/>
            <a:ext cx="8610600" cy="9874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5000"/>
              </a:lnSpc>
            </a:pPr>
            <a:r>
              <a:rPr lang="en-US" altLang="zh-CN" sz="2800" i="0"/>
              <a:t>    </a:t>
            </a:r>
            <a:r>
              <a:rPr lang="zh-CN" altLang="en-US" sz="2800" i="0"/>
              <a:t>可见，电路使频率大于</a:t>
            </a:r>
            <a:r>
              <a:rPr lang="zh-CN" altLang="en-US" sz="2800">
                <a:sym typeface="Symbol" panose="05050102010706020507" charset="0"/>
              </a:rPr>
              <a:t></a:t>
            </a:r>
            <a:r>
              <a:rPr lang="en-US" altLang="zh-CN" sz="2800" i="0" baseline="-25000">
                <a:sym typeface="Symbol" panose="05050102010706020507" charset="0"/>
              </a:rPr>
              <a:t>0</a:t>
            </a:r>
            <a:r>
              <a:rPr lang="en-US" altLang="zh-CN" sz="2800" i="0"/>
              <a:t> </a:t>
            </a:r>
            <a:r>
              <a:rPr lang="zh-CN" altLang="en-US" sz="2800" i="0"/>
              <a:t>的信号通过 ，而小于</a:t>
            </a:r>
            <a:r>
              <a:rPr lang="zh-CN" altLang="en-US" sz="2800">
                <a:sym typeface="Symbol" panose="05050102010706020507" charset="0"/>
              </a:rPr>
              <a:t></a:t>
            </a:r>
            <a:r>
              <a:rPr lang="en-US" altLang="zh-CN" sz="2800" i="0" baseline="-25000">
                <a:sym typeface="Symbol" panose="05050102010706020507" charset="0"/>
              </a:rPr>
              <a:t>0</a:t>
            </a:r>
            <a:r>
              <a:rPr lang="en-US" altLang="zh-CN" sz="2800" i="0"/>
              <a:t> </a:t>
            </a:r>
            <a:r>
              <a:rPr lang="zh-CN" altLang="en-US" sz="2800" i="0"/>
              <a:t>的信号被阻止，称为</a:t>
            </a:r>
            <a:r>
              <a:rPr lang="zh-CN" altLang="en-US" sz="2800" i="0">
                <a:solidFill>
                  <a:srgbClr val="CC0000"/>
                </a:solidFill>
              </a:rPr>
              <a:t>有源高通滤波器</a:t>
            </a:r>
            <a:r>
              <a:rPr lang="zh-CN" altLang="en-US" sz="2800" i="0"/>
              <a:t>。 </a:t>
            </a:r>
          </a:p>
        </p:txBody>
      </p:sp>
      <p:graphicFrame>
        <p:nvGraphicFramePr>
          <p:cNvPr id="89093" name="Object 5"/>
          <p:cNvGraphicFramePr>
            <a:graphicFrameLocks noChangeAspect="1"/>
          </p:cNvGraphicFramePr>
          <p:nvPr/>
        </p:nvGraphicFramePr>
        <p:xfrm>
          <a:off x="1273175" y="2241550"/>
          <a:ext cx="3359150" cy="149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51" name="Equation" r:id="rId3" imgW="1587500" imgH="698500" progId="Equation.3">
                  <p:embed/>
                </p:oleObj>
              </mc:Choice>
              <mc:Fallback>
                <p:oleObj name="Equation" r:id="rId3" imgW="1587500" imgH="698500" progId="Equation.3">
                  <p:embed/>
                  <p:pic>
                    <p:nvPicPr>
                      <p:cNvPr id="0" name="图片 684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3175" y="2241550"/>
                        <a:ext cx="3359150" cy="1492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094" name="Object 6"/>
          <p:cNvGraphicFramePr>
            <a:graphicFrameLocks noChangeAspect="1"/>
          </p:cNvGraphicFramePr>
          <p:nvPr/>
        </p:nvGraphicFramePr>
        <p:xfrm>
          <a:off x="2438400" y="4875213"/>
          <a:ext cx="2514600" cy="61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52" name="Equation" r:id="rId5" imgW="1092200" imgH="165100" progId="Equation.3">
                  <p:embed/>
                </p:oleObj>
              </mc:Choice>
              <mc:Fallback>
                <p:oleObj name="Equation" r:id="rId5" imgW="1092200" imgH="165100" progId="Equation.3">
                  <p:embed/>
                  <p:pic>
                    <p:nvPicPr>
                      <p:cNvPr id="0" name="图片 684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4875213"/>
                        <a:ext cx="2514600" cy="611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095" name="Object 7"/>
          <p:cNvGraphicFramePr>
            <a:graphicFrameLocks noChangeAspect="1"/>
          </p:cNvGraphicFramePr>
          <p:nvPr/>
        </p:nvGraphicFramePr>
        <p:xfrm>
          <a:off x="2438400" y="3665538"/>
          <a:ext cx="175260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53" name="公式" r:id="rId7" imgW="800100" imgH="139700" progId="Equation.3">
                  <p:embed/>
                </p:oleObj>
              </mc:Choice>
              <mc:Fallback>
                <p:oleObj name="公式" r:id="rId7" imgW="800100" imgH="139700" progId="Equation.3">
                  <p:embed/>
                  <p:pic>
                    <p:nvPicPr>
                      <p:cNvPr id="0" name="图片 684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3665538"/>
                        <a:ext cx="1752600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099" name="Object 11"/>
          <p:cNvGraphicFramePr>
            <a:graphicFrameLocks noChangeAspect="1"/>
          </p:cNvGraphicFramePr>
          <p:nvPr/>
        </p:nvGraphicFramePr>
        <p:xfrm>
          <a:off x="641350" y="655638"/>
          <a:ext cx="4354513" cy="183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54" name="Equation" r:id="rId9" imgW="2070100" imgH="889000" progId="Equation.3">
                  <p:embed/>
                </p:oleObj>
              </mc:Choice>
              <mc:Fallback>
                <p:oleObj name="Equation" r:id="rId9" imgW="2070100" imgH="889000" progId="Equation.3">
                  <p:embed/>
                  <p:pic>
                    <p:nvPicPr>
                      <p:cNvPr id="0" name="图片 684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350" y="655638"/>
                        <a:ext cx="4354513" cy="183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100" name="Text Box 12"/>
          <p:cNvSpPr txBox="1">
            <a:spLocks noChangeArrowheads="1"/>
          </p:cNvSpPr>
          <p:nvPr/>
        </p:nvSpPr>
        <p:spPr bwMode="auto">
          <a:xfrm>
            <a:off x="304800" y="304800"/>
            <a:ext cx="6553200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i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若频率 </a:t>
            </a:r>
            <a:r>
              <a:rPr lang="zh-CN" altLang="en-US" sz="28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sym typeface="Symbol" panose="05050102010706020507" charset="0"/>
              </a:rPr>
              <a:t> </a:t>
            </a:r>
            <a:r>
              <a:rPr lang="zh-CN" altLang="en-US" sz="2800" i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为变量，则</a:t>
            </a:r>
            <a:r>
              <a:rPr lang="zh-CN" altLang="en-US" sz="2800" i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电路的传递函数</a:t>
            </a:r>
            <a:endParaRPr lang="zh-CN" altLang="en-US" sz="2800" i="0">
              <a:solidFill>
                <a:srgbClr val="003399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graphicFrame>
        <p:nvGraphicFramePr>
          <p:cNvPr id="89101" name="Object 13"/>
          <p:cNvGraphicFramePr>
            <a:graphicFrameLocks noChangeAspect="1"/>
          </p:cNvGraphicFramePr>
          <p:nvPr/>
        </p:nvGraphicFramePr>
        <p:xfrm>
          <a:off x="4953000" y="1147763"/>
          <a:ext cx="1606550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55" name="Equation" r:id="rId11" imgW="698500" imgH="622300" progId="Equation.3">
                  <p:embed/>
                </p:oleObj>
              </mc:Choice>
              <mc:Fallback>
                <p:oleObj name="Equation" r:id="rId11" imgW="698500" imgH="622300" progId="Equation.3">
                  <p:embed/>
                  <p:pic>
                    <p:nvPicPr>
                      <p:cNvPr id="0" name="图片 684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147763"/>
                        <a:ext cx="1606550" cy="1285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102" name="Text Box 14"/>
          <p:cNvSpPr txBox="1">
            <a:spLocks noChangeArrowheads="1"/>
          </p:cNvSpPr>
          <p:nvPr/>
        </p:nvSpPr>
        <p:spPr bwMode="auto">
          <a:xfrm>
            <a:off x="381000" y="1981200"/>
            <a:ext cx="1905000" cy="519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i="0">
                <a:solidFill>
                  <a:srgbClr val="000099"/>
                </a:solidFill>
              </a:rPr>
              <a:t>其模为</a:t>
            </a:r>
          </a:p>
        </p:txBody>
      </p:sp>
      <p:graphicFrame>
        <p:nvGraphicFramePr>
          <p:cNvPr id="89104" name="Object 16"/>
          <p:cNvGraphicFramePr>
            <a:graphicFrameLocks noChangeAspect="1"/>
          </p:cNvGraphicFramePr>
          <p:nvPr/>
        </p:nvGraphicFramePr>
        <p:xfrm>
          <a:off x="2586038" y="4025900"/>
          <a:ext cx="2427287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56" name="Equation" r:id="rId13" imgW="1181100" imgH="431800" progId="Equation.3">
                  <p:embed/>
                </p:oleObj>
              </mc:Choice>
              <mc:Fallback>
                <p:oleObj name="Equation" r:id="rId13" imgW="1181100" imgH="431800" progId="Equation.3">
                  <p:embed/>
                  <p:pic>
                    <p:nvPicPr>
                      <p:cNvPr id="0" name="图片 684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6038" y="4025900"/>
                        <a:ext cx="2427287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33"/>
          <p:cNvGrpSpPr/>
          <p:nvPr/>
        </p:nvGrpSpPr>
        <p:grpSpPr bwMode="auto">
          <a:xfrm>
            <a:off x="5029200" y="2514600"/>
            <a:ext cx="3886200" cy="2971800"/>
            <a:chOff x="3168" y="1584"/>
            <a:chExt cx="2448" cy="1872"/>
          </a:xfrm>
        </p:grpSpPr>
        <p:sp>
          <p:nvSpPr>
            <p:cNvPr id="65551" name="Freeform 18"/>
            <p:cNvSpPr/>
            <p:nvPr/>
          </p:nvSpPr>
          <p:spPr bwMode="auto">
            <a:xfrm>
              <a:off x="3925" y="2130"/>
              <a:ext cx="1327" cy="798"/>
            </a:xfrm>
            <a:custGeom>
              <a:avLst/>
              <a:gdLst>
                <a:gd name="T0" fmla="*/ 0 w 1327"/>
                <a:gd name="T1" fmla="*/ 798 h 798"/>
                <a:gd name="T2" fmla="*/ 155 w 1327"/>
                <a:gd name="T3" fmla="*/ 732 h 798"/>
                <a:gd name="T4" fmla="*/ 209 w 1327"/>
                <a:gd name="T5" fmla="*/ 696 h 798"/>
                <a:gd name="T6" fmla="*/ 296 w 1327"/>
                <a:gd name="T7" fmla="*/ 606 h 798"/>
                <a:gd name="T8" fmla="*/ 395 w 1327"/>
                <a:gd name="T9" fmla="*/ 470 h 798"/>
                <a:gd name="T10" fmla="*/ 516 w 1327"/>
                <a:gd name="T11" fmla="*/ 295 h 798"/>
                <a:gd name="T12" fmla="*/ 623 w 1327"/>
                <a:gd name="T13" fmla="*/ 180 h 798"/>
                <a:gd name="T14" fmla="*/ 857 w 1327"/>
                <a:gd name="T15" fmla="*/ 60 h 798"/>
                <a:gd name="T16" fmla="*/ 1327 w 1327"/>
                <a:gd name="T17" fmla="*/ 0 h 79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27"/>
                <a:gd name="T28" fmla="*/ 0 h 798"/>
                <a:gd name="T29" fmla="*/ 1327 w 1327"/>
                <a:gd name="T30" fmla="*/ 798 h 79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27" h="798">
                  <a:moveTo>
                    <a:pt x="0" y="798"/>
                  </a:moveTo>
                  <a:cubicBezTo>
                    <a:pt x="26" y="787"/>
                    <a:pt x="120" y="749"/>
                    <a:pt x="155" y="732"/>
                  </a:cubicBezTo>
                  <a:cubicBezTo>
                    <a:pt x="190" y="715"/>
                    <a:pt x="186" y="717"/>
                    <a:pt x="209" y="696"/>
                  </a:cubicBezTo>
                  <a:cubicBezTo>
                    <a:pt x="232" y="675"/>
                    <a:pt x="265" y="644"/>
                    <a:pt x="296" y="606"/>
                  </a:cubicBezTo>
                  <a:cubicBezTo>
                    <a:pt x="327" y="568"/>
                    <a:pt x="358" y="522"/>
                    <a:pt x="395" y="470"/>
                  </a:cubicBezTo>
                  <a:cubicBezTo>
                    <a:pt x="432" y="418"/>
                    <a:pt x="478" y="343"/>
                    <a:pt x="516" y="295"/>
                  </a:cubicBezTo>
                  <a:cubicBezTo>
                    <a:pt x="554" y="247"/>
                    <a:pt x="566" y="219"/>
                    <a:pt x="623" y="180"/>
                  </a:cubicBezTo>
                  <a:cubicBezTo>
                    <a:pt x="680" y="141"/>
                    <a:pt x="740" y="90"/>
                    <a:pt x="857" y="60"/>
                  </a:cubicBezTo>
                  <a:cubicBezTo>
                    <a:pt x="974" y="30"/>
                    <a:pt x="1229" y="12"/>
                    <a:pt x="1327" y="0"/>
                  </a:cubicBezTo>
                </a:path>
              </a:pathLst>
            </a:custGeom>
            <a:noFill/>
            <a:ln w="38100" cap="flat" cmpd="sng">
              <a:solidFill>
                <a:srgbClr val="0000FF"/>
              </a:solidFill>
              <a:prstDash val="solid"/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5552" name="Line 19"/>
            <p:cNvSpPr>
              <a:spLocks noChangeShapeType="1"/>
            </p:cNvSpPr>
            <p:nvPr/>
          </p:nvSpPr>
          <p:spPr bwMode="auto">
            <a:xfrm flipV="1">
              <a:off x="3893" y="2325"/>
              <a:ext cx="646" cy="0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prstDash val="dash"/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5553" name="Line 20"/>
            <p:cNvSpPr>
              <a:spLocks noChangeShapeType="1"/>
            </p:cNvSpPr>
            <p:nvPr/>
          </p:nvSpPr>
          <p:spPr bwMode="auto">
            <a:xfrm>
              <a:off x="4512" y="2352"/>
              <a:ext cx="0" cy="59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prstDash val="dash"/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5554" name="Line 21"/>
            <p:cNvSpPr>
              <a:spLocks noChangeShapeType="1"/>
            </p:cNvSpPr>
            <p:nvPr/>
          </p:nvSpPr>
          <p:spPr bwMode="auto">
            <a:xfrm flipV="1">
              <a:off x="3900" y="2085"/>
              <a:ext cx="1358" cy="0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prstDash val="dash"/>
              <a:round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charset="0"/>
              </a:endParaRPr>
            </a:p>
          </p:txBody>
        </p:sp>
        <p:sp>
          <p:nvSpPr>
            <p:cNvPr id="65555" name="Text Box 22"/>
            <p:cNvSpPr txBox="1">
              <a:spLocks noChangeArrowheads="1"/>
            </p:cNvSpPr>
            <p:nvPr/>
          </p:nvSpPr>
          <p:spPr bwMode="auto">
            <a:xfrm>
              <a:off x="3936" y="3129"/>
              <a:ext cx="1248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/>
                <a:t>  </a:t>
              </a:r>
              <a:r>
                <a:rPr lang="zh-CN" altLang="en-US" sz="2800" i="0"/>
                <a:t>幅频特性</a:t>
              </a:r>
            </a:p>
          </p:txBody>
        </p:sp>
        <p:graphicFrame>
          <p:nvGraphicFramePr>
            <p:cNvPr id="65556" name="Object 23"/>
            <p:cNvGraphicFramePr>
              <a:graphicFrameLocks noChangeAspect="1"/>
            </p:cNvGraphicFramePr>
            <p:nvPr/>
          </p:nvGraphicFramePr>
          <p:xfrm>
            <a:off x="3168" y="2064"/>
            <a:ext cx="736" cy="5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257" name="公式" r:id="rId15" imgW="584200" imgH="393700" progId="Equation.3">
                    <p:embed/>
                  </p:oleObj>
                </mc:Choice>
                <mc:Fallback>
                  <p:oleObj name="公式" r:id="rId15" imgW="584200" imgH="393700" progId="Equation.3">
                    <p:embed/>
                    <p:pic>
                      <p:nvPicPr>
                        <p:cNvPr id="0" name="图片 6849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8" y="2064"/>
                          <a:ext cx="736" cy="5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5557" name="Rectangle 24"/>
            <p:cNvSpPr>
              <a:spLocks noChangeArrowheads="1"/>
            </p:cNvSpPr>
            <p:nvPr/>
          </p:nvSpPr>
          <p:spPr bwMode="auto">
            <a:xfrm>
              <a:off x="4416" y="2841"/>
              <a:ext cx="528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>
                  <a:latin typeface="Times New Roman" panose="02020603050405020304" charset="0"/>
                  <a:sym typeface="Symbol" panose="05050102010706020507" charset="0"/>
                </a:rPr>
                <a:t></a:t>
              </a:r>
              <a:r>
                <a:rPr lang="en-US" altLang="zh-CN" sz="2800" i="0" baseline="-25000">
                  <a:latin typeface="Times New Roman" panose="02020603050405020304" charset="0"/>
                  <a:sym typeface="Symbol" panose="05050102010706020507" charset="0"/>
                </a:rPr>
                <a:t>0</a:t>
              </a:r>
              <a:endParaRPr lang="en-US" altLang="zh-CN" sz="2800">
                <a:latin typeface="Times New Roman" panose="02020603050405020304" charset="0"/>
                <a:sym typeface="Symbol" panose="05050102010706020507" charset="0"/>
              </a:endParaRPr>
            </a:p>
          </p:txBody>
        </p:sp>
        <p:sp>
          <p:nvSpPr>
            <p:cNvPr id="65558" name="Text Box 25"/>
            <p:cNvSpPr txBox="1">
              <a:spLocks noChangeArrowheads="1"/>
            </p:cNvSpPr>
            <p:nvPr/>
          </p:nvSpPr>
          <p:spPr bwMode="auto">
            <a:xfrm>
              <a:off x="3273" y="1824"/>
              <a:ext cx="687" cy="3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/>
                <a:t>| </a:t>
              </a:r>
              <a:r>
                <a:rPr lang="en-US" altLang="zh-CN" sz="2800"/>
                <a:t>A</a:t>
              </a:r>
              <a:r>
                <a:rPr lang="en-US" altLang="zh-CN" sz="2800" baseline="-25000"/>
                <a:t>u</a:t>
              </a:r>
              <a:r>
                <a:rPr lang="en-US" altLang="zh-CN" sz="2800" i="0" baseline="-25000"/>
                <a:t>f0</a:t>
              </a:r>
              <a:r>
                <a:rPr lang="en-US" altLang="zh-CN" sz="2800" i="0"/>
                <a:t> |</a:t>
              </a:r>
            </a:p>
          </p:txBody>
        </p:sp>
        <p:grpSp>
          <p:nvGrpSpPr>
            <p:cNvPr id="65559" name="Group 32"/>
            <p:cNvGrpSpPr/>
            <p:nvPr/>
          </p:nvGrpSpPr>
          <p:grpSpPr bwMode="auto">
            <a:xfrm>
              <a:off x="3720" y="1584"/>
              <a:ext cx="1896" cy="1623"/>
              <a:chOff x="3720" y="1584"/>
              <a:chExt cx="1896" cy="1623"/>
            </a:xfrm>
          </p:grpSpPr>
          <p:sp>
            <p:nvSpPr>
              <p:cNvPr id="65560" name="Line 27"/>
              <p:cNvSpPr>
                <a:spLocks noChangeShapeType="1"/>
              </p:cNvSpPr>
              <p:nvPr/>
            </p:nvSpPr>
            <p:spPr bwMode="auto">
              <a:xfrm>
                <a:off x="3912" y="2937"/>
                <a:ext cx="152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65561" name="Line 28"/>
              <p:cNvSpPr>
                <a:spLocks noChangeShapeType="1"/>
              </p:cNvSpPr>
              <p:nvPr/>
            </p:nvSpPr>
            <p:spPr bwMode="auto">
              <a:xfrm flipV="1">
                <a:off x="3910" y="1709"/>
                <a:ext cx="0" cy="123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>
                  <a:latin typeface="Times New Roman" panose="02020603050405020304" charset="0"/>
                </a:endParaRPr>
              </a:p>
            </p:txBody>
          </p:sp>
          <p:sp>
            <p:nvSpPr>
              <p:cNvPr id="65562" name="Text Box 29"/>
              <p:cNvSpPr txBox="1">
                <a:spLocks noChangeArrowheads="1"/>
              </p:cNvSpPr>
              <p:nvPr/>
            </p:nvSpPr>
            <p:spPr bwMode="auto">
              <a:xfrm>
                <a:off x="3912" y="1584"/>
                <a:ext cx="842" cy="3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 i="0"/>
                  <a:t>| </a:t>
                </a:r>
                <a:r>
                  <a:rPr lang="en-US" altLang="zh-CN" sz="2800"/>
                  <a:t>T</a:t>
                </a:r>
                <a:r>
                  <a:rPr lang="en-US" altLang="zh-CN" sz="2800" i="0"/>
                  <a:t>(j</a:t>
                </a:r>
                <a:r>
                  <a:rPr lang="en-US" altLang="zh-CN" sz="2800">
                    <a:sym typeface="Symbol" panose="05050102010706020507" charset="0"/>
                  </a:rPr>
                  <a:t></a:t>
                </a:r>
                <a:r>
                  <a:rPr lang="en-US" altLang="zh-CN" sz="2800" i="0">
                    <a:sym typeface="Symbol" panose="05050102010706020507" charset="0"/>
                  </a:rPr>
                  <a:t>)</a:t>
                </a:r>
                <a:r>
                  <a:rPr lang="en-US" altLang="zh-CN" sz="2800" i="0"/>
                  <a:t> |</a:t>
                </a:r>
              </a:p>
            </p:txBody>
          </p:sp>
          <p:sp>
            <p:nvSpPr>
              <p:cNvPr id="65563" name="Rectangle 30"/>
              <p:cNvSpPr>
                <a:spLocks noChangeArrowheads="1"/>
              </p:cNvSpPr>
              <p:nvPr/>
            </p:nvSpPr>
            <p:spPr bwMode="auto">
              <a:xfrm>
                <a:off x="5232" y="2880"/>
                <a:ext cx="384" cy="3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800">
                    <a:latin typeface="Times New Roman" panose="02020603050405020304" charset="0"/>
                    <a:sym typeface="Symbol" panose="05050102010706020507" charset="0"/>
                  </a:rPr>
                  <a:t></a:t>
                </a:r>
              </a:p>
            </p:txBody>
          </p:sp>
          <p:sp>
            <p:nvSpPr>
              <p:cNvPr id="65564" name="Text Box 31"/>
              <p:cNvSpPr txBox="1">
                <a:spLocks noChangeArrowheads="1"/>
              </p:cNvSpPr>
              <p:nvPr/>
            </p:nvSpPr>
            <p:spPr bwMode="auto">
              <a:xfrm>
                <a:off x="3720" y="2822"/>
                <a:ext cx="232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marL="742950" indent="-28575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 b="1" i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/>
                  <a:t>O</a:t>
                </a:r>
              </a:p>
            </p:txBody>
          </p:sp>
        </p:grpSp>
      </p:grpSp>
      <p:graphicFrame>
        <p:nvGraphicFramePr>
          <p:cNvPr id="29" name="Object 2"/>
          <p:cNvGraphicFramePr>
            <a:graphicFrameLocks noChangeAspect="1"/>
          </p:cNvGraphicFramePr>
          <p:nvPr/>
        </p:nvGraphicFramePr>
        <p:xfrm>
          <a:off x="381000" y="3512058"/>
          <a:ext cx="1667311" cy="518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58" name="公式" r:id="rId17" imgW="749935" imgH="228600" progId="Equation.3">
                  <p:embed/>
                </p:oleObj>
              </mc:Choice>
              <mc:Fallback>
                <p:oleObj name="公式" r:id="rId17" imgW="749935" imgH="228600" progId="Equation.3">
                  <p:embed/>
                  <p:pic>
                    <p:nvPicPr>
                      <p:cNvPr id="0" name="图片 684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512058"/>
                        <a:ext cx="1667311" cy="518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3"/>
          <p:cNvGraphicFramePr>
            <a:graphicFrameLocks noChangeAspect="1"/>
          </p:cNvGraphicFramePr>
          <p:nvPr/>
        </p:nvGraphicFramePr>
        <p:xfrm>
          <a:off x="419100" y="4237546"/>
          <a:ext cx="1629211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59" name="公式" r:id="rId19" imgW="822960" imgH="237490" progId="Equation.3">
                  <p:embed/>
                </p:oleObj>
              </mc:Choice>
              <mc:Fallback>
                <p:oleObj name="公式" r:id="rId19" imgW="822960" imgH="237490" progId="Equation.3">
                  <p:embed/>
                  <p:pic>
                    <p:nvPicPr>
                      <p:cNvPr id="0" name="图片 684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" y="4237546"/>
                        <a:ext cx="1629211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7"/>
          <p:cNvGraphicFramePr>
            <a:graphicFrameLocks noChangeAspect="1"/>
          </p:cNvGraphicFramePr>
          <p:nvPr/>
        </p:nvGraphicFramePr>
        <p:xfrm>
          <a:off x="419100" y="5000527"/>
          <a:ext cx="1629211" cy="500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60" name="公式" r:id="rId21" imgW="749935" imgH="210185" progId="Equation.3">
                  <p:embed/>
                </p:oleObj>
              </mc:Choice>
              <mc:Fallback>
                <p:oleObj name="公式" r:id="rId21" imgW="749935" imgH="210185" progId="Equation.3">
                  <p:embed/>
                  <p:pic>
                    <p:nvPicPr>
                      <p:cNvPr id="0" name="图片 684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" y="5000527"/>
                        <a:ext cx="1629211" cy="500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9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9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9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9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9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9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9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9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89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0" grpId="0" autoUpdateAnimBg="0"/>
      <p:bldP spid="89100" grpId="0" autoUpdateAnimBg="0"/>
      <p:bldP spid="89102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33400" y="609600"/>
            <a:ext cx="4114800" cy="609600"/>
          </a:xfr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l" eaLnBrk="1" hangingPunct="1"/>
            <a:r>
              <a:rPr lang="en-US" altLang="zh-CN" b="1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charset="0"/>
                <a:ea typeface="宋体" panose="02010600030101010101" pitchFamily="2" charset="-122"/>
              </a:rPr>
              <a:t>16.4.2</a:t>
            </a:r>
            <a:r>
              <a:rPr lang="en-US" altLang="zh-CN" b="1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b="1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电压比较器</a:t>
            </a:r>
            <a:endParaRPr lang="zh-CN" altLang="en-US">
              <a:solidFill>
                <a:srgbClr val="000099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2163" name="Text Box 3"/>
          <p:cNvSpPr txBox="1">
            <a:spLocks noChangeArrowheads="1"/>
          </p:cNvSpPr>
          <p:nvPr/>
        </p:nvSpPr>
        <p:spPr bwMode="auto">
          <a:xfrm>
            <a:off x="533400" y="1219200"/>
            <a:ext cx="8077200" cy="23764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5000"/>
              </a:spcBef>
            </a:pPr>
            <a:r>
              <a:rPr lang="zh-CN" altLang="en-US" sz="2800" i="0" dirty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电压比较器的功能：</a:t>
            </a:r>
            <a:endParaRPr lang="zh-CN" altLang="en-US" sz="2800" b="0" i="0" dirty="0">
              <a:solidFill>
                <a:srgbClr val="CC0000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 eaLnBrk="1" hangingPunct="1">
              <a:lnSpc>
                <a:spcPct val="105000"/>
              </a:lnSpc>
              <a:spcBef>
                <a:spcPct val="5000"/>
              </a:spcBef>
            </a:pPr>
            <a:r>
              <a:rPr lang="zh-CN" altLang="en-US" sz="2800" i="0" dirty="0"/>
              <a:t>  </a:t>
            </a:r>
            <a:r>
              <a:rPr lang="zh-CN" altLang="en-US" sz="2800" i="0" dirty="0" smtClean="0"/>
              <a:t>电压比较</a:t>
            </a:r>
            <a:r>
              <a:rPr lang="zh-CN" altLang="en-US" sz="2800" i="0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器用来比较输入信号</a:t>
            </a:r>
            <a:r>
              <a:rPr lang="zh-CN" altLang="en-US" sz="2800" i="0" dirty="0"/>
              <a:t>与</a:t>
            </a:r>
            <a:r>
              <a:rPr lang="zh-CN" altLang="en-US" sz="2800" i="0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参考电压</a:t>
            </a:r>
            <a:r>
              <a:rPr lang="zh-CN" altLang="en-US" sz="2800" i="0" dirty="0"/>
              <a:t>的</a:t>
            </a:r>
            <a:r>
              <a:rPr lang="zh-CN" altLang="en-US" sz="2800" i="0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大小</a:t>
            </a:r>
            <a:r>
              <a:rPr lang="zh-CN" altLang="en-US" sz="2800" i="0" dirty="0"/>
              <a:t>。当两者幅度相等时输出电压产生跃变，由高电平变成低电平，或者由低电平变成高电平。由此来判断输入信号的大小和极性。</a:t>
            </a:r>
          </a:p>
        </p:txBody>
      </p:sp>
      <p:sp>
        <p:nvSpPr>
          <p:cNvPr id="92164" name="Text Box 4"/>
          <p:cNvSpPr txBox="1">
            <a:spLocks noChangeArrowheads="1"/>
          </p:cNvSpPr>
          <p:nvPr/>
        </p:nvSpPr>
        <p:spPr bwMode="auto">
          <a:xfrm>
            <a:off x="609600" y="3581400"/>
            <a:ext cx="8382000" cy="15224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5000"/>
              </a:spcBef>
            </a:pPr>
            <a:r>
              <a:rPr lang="zh-CN" altLang="en-US" sz="2800" i="0" dirty="0">
                <a:solidFill>
                  <a:srgbClr val="0052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用途：</a:t>
            </a:r>
          </a:p>
          <a:p>
            <a:pPr eaLnBrk="1" hangingPunct="1">
              <a:lnSpc>
                <a:spcPct val="110000"/>
              </a:lnSpc>
              <a:spcBef>
                <a:spcPct val="5000"/>
              </a:spcBef>
            </a:pPr>
            <a:r>
              <a:rPr lang="zh-CN" altLang="en-US" sz="2800" i="0" dirty="0"/>
              <a:t>  </a:t>
            </a:r>
            <a:r>
              <a:rPr lang="zh-CN" altLang="en-US" sz="2800" i="0" dirty="0" smtClean="0"/>
              <a:t>数模转换</a:t>
            </a:r>
            <a:r>
              <a:rPr lang="zh-CN" altLang="en-US" sz="2800" i="0" dirty="0"/>
              <a:t>、数字仪表、自动控制和自动检测等技术领域，以及波形产生及变换等场合 。</a:t>
            </a:r>
          </a:p>
        </p:txBody>
      </p:sp>
      <p:sp>
        <p:nvSpPr>
          <p:cNvPr id="92168" name="Text Box 8"/>
          <p:cNvSpPr txBox="1">
            <a:spLocks noChangeArrowheads="1"/>
          </p:cNvSpPr>
          <p:nvPr/>
        </p:nvSpPr>
        <p:spPr bwMode="auto">
          <a:xfrm>
            <a:off x="609600" y="5076825"/>
            <a:ext cx="6858000" cy="5667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5000"/>
              </a:spcBef>
            </a:pPr>
            <a:r>
              <a:rPr lang="en-US" altLang="zh-CN" sz="2800" i="0" dirty="0">
                <a:solidFill>
                  <a:srgbClr val="CC0000"/>
                </a:solidFill>
              </a:rPr>
              <a:t>    </a:t>
            </a:r>
            <a:r>
              <a:rPr lang="zh-CN" altLang="en-US" sz="2800" i="0" dirty="0" smtClean="0">
                <a:effectLst>
                  <a:outerShdw blurRad="38100" dist="38100" dir="2700000" algn="tl">
                    <a:srgbClr val="DDDDDD"/>
                  </a:outerShdw>
                </a:effectLst>
              </a:rPr>
              <a:t>运</a:t>
            </a:r>
            <a:r>
              <a:rPr lang="zh-CN" altLang="en-US" sz="2800" i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放工作在</a:t>
            </a:r>
            <a:r>
              <a:rPr lang="zh-CN" altLang="en-US" sz="2800" i="0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开环状态</a:t>
            </a:r>
            <a:r>
              <a:rPr lang="zh-CN" altLang="en-US" sz="2800" i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或引入</a:t>
            </a:r>
            <a:r>
              <a:rPr lang="zh-CN" altLang="en-US" sz="2800" i="0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正反馈</a:t>
            </a:r>
            <a:r>
              <a:rPr lang="zh-CN" altLang="en-US" sz="2800" i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2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2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3" grpId="0" autoUpdateAnimBg="0"/>
      <p:bldP spid="92164" grpId="0" autoUpdateAnimBg="0"/>
      <p:bldP spid="92168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ChangeArrowheads="1"/>
          </p:cNvSpPr>
          <p:nvPr/>
        </p:nvSpPr>
        <p:spPr bwMode="auto">
          <a:xfrm>
            <a:off x="457200" y="395288"/>
            <a:ext cx="6705600" cy="5191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zh-CN" altLang="en-US" sz="2800" b="1" i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理想运放工作在饱和区的特点： </a:t>
            </a:r>
          </a:p>
        </p:txBody>
      </p:sp>
      <p:sp>
        <p:nvSpPr>
          <p:cNvPr id="93187" name="Rectangle 3" descr="60%"/>
          <p:cNvSpPr>
            <a:spLocks noChangeArrowheads="1"/>
          </p:cNvSpPr>
          <p:nvPr/>
        </p:nvSpPr>
        <p:spPr bwMode="auto">
          <a:xfrm>
            <a:off x="533400" y="838200"/>
            <a:ext cx="7924800" cy="233294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"/>
              </a:spcBef>
            </a:pPr>
            <a:r>
              <a:rPr lang="en-US" altLang="zh-CN" sz="2800" b="1" i="0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1.  </a:t>
            </a:r>
            <a:r>
              <a:rPr lang="zh-CN" altLang="en-US" sz="2800" b="1" i="0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输出只有两种可能 </a:t>
            </a:r>
            <a:r>
              <a:rPr lang="en-US" altLang="zh-CN" sz="2800" b="1" i="1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+</a:t>
            </a:r>
            <a:r>
              <a:rPr lang="en-US" altLang="zh-CN" sz="2800" b="1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U</a:t>
            </a:r>
            <a:r>
              <a:rPr lang="en-US" altLang="zh-CN" sz="2800" b="1" i="1" baseline="-25000" dirty="0" err="1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o</a:t>
            </a:r>
            <a:r>
              <a:rPr lang="en-US" altLang="zh-CN" sz="2800" b="1" i="1" baseline="-25000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 (sat) </a:t>
            </a:r>
            <a:r>
              <a:rPr lang="zh-CN" altLang="en-US" sz="2800" b="1" i="0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或</a:t>
            </a:r>
            <a:r>
              <a:rPr lang="en-US" altLang="zh-CN" sz="2800" b="1" i="1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–</a:t>
            </a:r>
            <a:r>
              <a:rPr lang="en-US" altLang="zh-CN" sz="2800" b="1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U</a:t>
            </a:r>
            <a:r>
              <a:rPr lang="en-US" altLang="zh-CN" sz="2800" b="1" i="1" baseline="-25000" dirty="0" err="1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o</a:t>
            </a:r>
            <a:r>
              <a:rPr lang="en-US" altLang="zh-CN" sz="2800" b="1" i="1" baseline="-25000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 (sat) </a:t>
            </a:r>
            <a:endParaRPr lang="en-US" altLang="zh-CN" sz="2800" b="1" i="1" dirty="0">
              <a:solidFill>
                <a:srgbClr val="000099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panose="02020603050405020304"/>
              <a:cs typeface="Times New Roman" panose="02020603050405020304"/>
            </a:endParaRPr>
          </a:p>
          <a:p>
            <a:pPr>
              <a:spcBef>
                <a:spcPct val="5000"/>
              </a:spcBef>
            </a:pPr>
            <a:r>
              <a:rPr lang="en-US" altLang="zh-CN" sz="2800" b="1" i="0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      </a:t>
            </a:r>
            <a:r>
              <a:rPr lang="zh-CN" altLang="en-US" sz="2800" b="1" i="0" dirty="0">
                <a:solidFill>
                  <a:srgbClr val="0052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当 </a:t>
            </a:r>
            <a:r>
              <a:rPr lang="en-US" altLang="zh-CN" sz="2800" b="1" i="1" dirty="0">
                <a:solidFill>
                  <a:srgbClr val="0052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u</a:t>
            </a:r>
            <a:r>
              <a:rPr lang="en-US" altLang="zh-CN" sz="2800" b="1" i="1" baseline="-25000" dirty="0">
                <a:solidFill>
                  <a:srgbClr val="0052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+</a:t>
            </a:r>
            <a:r>
              <a:rPr lang="en-US" altLang="zh-CN" sz="2800" b="1" i="1" dirty="0">
                <a:solidFill>
                  <a:srgbClr val="0052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&gt; u</a:t>
            </a:r>
            <a:r>
              <a:rPr lang="zh-CN" altLang="en-US" sz="2800" b="1" i="1" baseline="-25000" dirty="0">
                <a:solidFill>
                  <a:srgbClr val="0052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－  </a:t>
            </a:r>
            <a:r>
              <a:rPr lang="zh-CN" altLang="en-US" sz="2800" b="1" i="0" dirty="0">
                <a:solidFill>
                  <a:srgbClr val="0052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时， </a:t>
            </a:r>
            <a:r>
              <a:rPr lang="en-US" altLang="zh-CN" sz="2800" b="1" i="1" dirty="0" err="1">
                <a:solidFill>
                  <a:srgbClr val="0052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u</a:t>
            </a:r>
            <a:r>
              <a:rPr lang="en-US" altLang="zh-CN" sz="2800" b="1" i="1" baseline="-25000" dirty="0" err="1">
                <a:solidFill>
                  <a:srgbClr val="0052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o</a:t>
            </a:r>
            <a:r>
              <a:rPr lang="en-US" altLang="zh-CN" sz="2800" b="1" i="1" baseline="-25000" dirty="0">
                <a:solidFill>
                  <a:srgbClr val="0052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 </a:t>
            </a:r>
            <a:r>
              <a:rPr lang="en-US" altLang="zh-CN" sz="2800" b="1" i="1" dirty="0">
                <a:solidFill>
                  <a:srgbClr val="0052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= +</a:t>
            </a:r>
            <a:r>
              <a:rPr lang="en-US" altLang="zh-CN" sz="2800" b="1" i="1" dirty="0" err="1">
                <a:solidFill>
                  <a:srgbClr val="0052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U</a:t>
            </a:r>
            <a:r>
              <a:rPr lang="en-US" altLang="zh-CN" sz="2800" b="1" i="1" baseline="-25000" dirty="0" err="1">
                <a:solidFill>
                  <a:srgbClr val="0052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o</a:t>
            </a:r>
            <a:r>
              <a:rPr lang="en-US" altLang="zh-CN" sz="2800" b="1" i="1" baseline="-25000" dirty="0">
                <a:solidFill>
                  <a:srgbClr val="0052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 (sat) </a:t>
            </a:r>
            <a:endParaRPr lang="en-US" altLang="zh-CN" sz="2800" b="1" i="1" baseline="-25000" dirty="0">
              <a:solidFill>
                <a:srgbClr val="0052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panose="02020603050405020304"/>
              <a:cs typeface="Times New Roman" panose="02020603050405020304"/>
              <a:sym typeface="Symbol" panose="05050102010706020507" charset="0"/>
            </a:endParaRPr>
          </a:p>
          <a:p>
            <a:pPr>
              <a:spcBef>
                <a:spcPct val="5000"/>
              </a:spcBef>
            </a:pPr>
            <a:r>
              <a:rPr lang="en-US" altLang="zh-CN" sz="2800" b="1" i="0" baseline="-25000" dirty="0">
                <a:solidFill>
                  <a:srgbClr val="0052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           </a:t>
            </a:r>
            <a:r>
              <a:rPr lang="en-US" altLang="zh-CN" sz="2800" b="1" i="1" baseline="-25000" dirty="0">
                <a:solidFill>
                  <a:srgbClr val="0052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      </a:t>
            </a:r>
            <a:r>
              <a:rPr lang="en-US" altLang="zh-CN" sz="2800" b="1" i="1" dirty="0">
                <a:solidFill>
                  <a:srgbClr val="0052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u</a:t>
            </a:r>
            <a:r>
              <a:rPr lang="en-US" altLang="zh-CN" sz="2800" b="1" i="1" baseline="-25000" dirty="0">
                <a:solidFill>
                  <a:srgbClr val="0052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+</a:t>
            </a:r>
            <a:r>
              <a:rPr lang="en-US" altLang="zh-CN" sz="2800" b="1" i="1" dirty="0">
                <a:solidFill>
                  <a:srgbClr val="0052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&lt; u</a:t>
            </a:r>
            <a:r>
              <a:rPr lang="zh-CN" altLang="en-US" sz="2800" b="1" i="1" baseline="-25000" dirty="0">
                <a:solidFill>
                  <a:srgbClr val="0052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－  </a:t>
            </a:r>
            <a:r>
              <a:rPr lang="zh-CN" altLang="en-US" sz="2800" b="1" i="0" dirty="0">
                <a:solidFill>
                  <a:srgbClr val="0052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时， </a:t>
            </a:r>
            <a:r>
              <a:rPr lang="en-US" altLang="zh-CN" sz="2800" b="1" i="1" dirty="0" err="1">
                <a:solidFill>
                  <a:srgbClr val="0052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u</a:t>
            </a:r>
            <a:r>
              <a:rPr lang="en-US" altLang="zh-CN" sz="2800" b="1" i="1" baseline="-25000" dirty="0" err="1">
                <a:solidFill>
                  <a:srgbClr val="0052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o</a:t>
            </a:r>
            <a:r>
              <a:rPr lang="en-US" altLang="zh-CN" sz="2800" b="1" i="1" baseline="-25000" dirty="0">
                <a:solidFill>
                  <a:srgbClr val="0052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 </a:t>
            </a:r>
            <a:r>
              <a:rPr lang="en-US" altLang="zh-CN" sz="2800" b="1" i="1" dirty="0">
                <a:solidFill>
                  <a:srgbClr val="0052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= </a:t>
            </a:r>
            <a:r>
              <a:rPr lang="en-US" altLang="zh-CN" sz="2800" b="1" i="1" dirty="0">
                <a:solidFill>
                  <a:srgbClr val="0052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–</a:t>
            </a:r>
            <a:r>
              <a:rPr lang="en-US" altLang="zh-CN" sz="2800" b="1" i="1" dirty="0">
                <a:solidFill>
                  <a:srgbClr val="0052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 </a:t>
            </a:r>
            <a:r>
              <a:rPr lang="en-US" altLang="zh-CN" sz="2800" b="1" i="1" dirty="0" err="1">
                <a:solidFill>
                  <a:srgbClr val="0052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U</a:t>
            </a:r>
            <a:r>
              <a:rPr lang="en-US" altLang="zh-CN" sz="2800" b="1" i="1" baseline="-25000" dirty="0" err="1">
                <a:solidFill>
                  <a:srgbClr val="0052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o</a:t>
            </a:r>
            <a:r>
              <a:rPr lang="en-US" altLang="zh-CN" sz="2800" b="1" i="1" baseline="-25000" dirty="0">
                <a:solidFill>
                  <a:srgbClr val="0052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 (sat) </a:t>
            </a:r>
            <a:endParaRPr lang="en-US" altLang="zh-CN" sz="2800" b="1" i="1" dirty="0">
              <a:solidFill>
                <a:srgbClr val="0052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panose="02020603050405020304"/>
              <a:cs typeface="Times New Roman" panose="02020603050405020304"/>
            </a:endParaRPr>
          </a:p>
          <a:p>
            <a:pPr>
              <a:spcBef>
                <a:spcPct val="5000"/>
              </a:spcBef>
            </a:pPr>
            <a:r>
              <a:rPr lang="en-US" altLang="zh-CN" sz="2800" b="1" i="0" baseline="-25000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                </a:t>
            </a:r>
            <a:r>
              <a:rPr lang="zh-CN" altLang="en-US" sz="2800" b="1" i="0" dirty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不存在 </a:t>
            </a:r>
            <a:r>
              <a:rPr lang="zh-CN" altLang="en-US" sz="2800" b="1" i="0" dirty="0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“虚短”现象</a:t>
            </a:r>
            <a:r>
              <a:rPr lang="zh-CN" altLang="en-US" sz="2800" b="1" i="0" baseline="-25000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 </a:t>
            </a:r>
          </a:p>
          <a:p>
            <a:pPr>
              <a:spcBef>
                <a:spcPct val="5000"/>
              </a:spcBef>
            </a:pPr>
            <a:r>
              <a:rPr lang="en-US" altLang="zh-CN" sz="2800" b="1" i="0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2.   </a:t>
            </a:r>
            <a:r>
              <a:rPr lang="en-US" altLang="zh-CN" sz="2800" b="1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i</a:t>
            </a:r>
            <a:r>
              <a:rPr lang="en-US" altLang="zh-CN" sz="2800" b="1" i="1" baseline="-25000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+</a:t>
            </a:r>
            <a:r>
              <a:rPr lang="en-US" altLang="zh-CN" sz="2800" b="1" i="1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= </a:t>
            </a:r>
            <a:r>
              <a:rPr lang="en-US" altLang="zh-CN" sz="2800" b="1" i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i</a:t>
            </a:r>
            <a:r>
              <a:rPr lang="zh-CN" altLang="en-US" sz="2800" b="1" i="1" baseline="-25000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－ </a:t>
            </a:r>
            <a:r>
              <a:rPr lang="zh-CN" altLang="en-US" sz="2800" b="1" i="0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 </a:t>
            </a:r>
            <a:r>
              <a:rPr lang="en-US" altLang="zh-CN" sz="2800" b="1" i="0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0        </a:t>
            </a:r>
            <a:r>
              <a:rPr lang="zh-CN" altLang="en-US" sz="2800" b="1" i="0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仍存在</a:t>
            </a:r>
            <a:r>
              <a:rPr lang="zh-CN" altLang="en-US" sz="2800" b="1" i="0" dirty="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  <a:sym typeface="Symbol" panose="05050102010706020507" charset="0"/>
              </a:rPr>
              <a:t>“虚断”现象</a:t>
            </a:r>
          </a:p>
        </p:txBody>
      </p:sp>
      <p:sp>
        <p:nvSpPr>
          <p:cNvPr id="93188" name="Rectangle 4"/>
          <p:cNvSpPr>
            <a:spLocks noChangeArrowheads="1"/>
          </p:cNvSpPr>
          <p:nvPr/>
        </p:nvSpPr>
        <p:spPr bwMode="auto">
          <a:xfrm>
            <a:off x="3200400" y="5867400"/>
            <a:ext cx="2590800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zh-CN" altLang="en-US" sz="2800" b="1" i="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/>
                <a:cs typeface="Times New Roman" panose="02020603050405020304"/>
              </a:rPr>
              <a:t>电压传输特性</a:t>
            </a:r>
          </a:p>
        </p:txBody>
      </p:sp>
      <p:grpSp>
        <p:nvGrpSpPr>
          <p:cNvPr id="67589" name="Group 24"/>
          <p:cNvGrpSpPr/>
          <p:nvPr/>
        </p:nvGrpSpPr>
        <p:grpSpPr bwMode="auto">
          <a:xfrm>
            <a:off x="1981200" y="3048000"/>
            <a:ext cx="4919663" cy="2819400"/>
            <a:chOff x="1248" y="1920"/>
            <a:chExt cx="3099" cy="1776"/>
          </a:xfrm>
        </p:grpSpPr>
        <p:sp>
          <p:nvSpPr>
            <p:cNvPr id="67590" name="Text Box 10"/>
            <p:cNvSpPr txBox="1">
              <a:spLocks noChangeArrowheads="1"/>
            </p:cNvSpPr>
            <p:nvPr/>
          </p:nvSpPr>
          <p:spPr bwMode="auto">
            <a:xfrm>
              <a:off x="2887" y="1920"/>
              <a:ext cx="425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latin typeface="Times New Roman" panose="02020603050405020304"/>
                  <a:ea typeface="+mn-ea"/>
                  <a:cs typeface="Times New Roman" panose="02020603050405020304"/>
                </a:rPr>
                <a:t>u</a:t>
              </a:r>
              <a:r>
                <a:rPr lang="en-US" altLang="zh-CN" sz="2800" i="0" baseline="-25000">
                  <a:latin typeface="Times New Roman" panose="02020603050405020304"/>
                  <a:ea typeface="+mn-ea"/>
                  <a:cs typeface="Times New Roman" panose="02020603050405020304"/>
                </a:rPr>
                <a:t>o</a:t>
              </a:r>
              <a:endParaRPr lang="en-US" altLang="zh-CN" sz="2800" i="0">
                <a:latin typeface="Times New Roman" panose="02020603050405020304"/>
                <a:ea typeface="+mn-ea"/>
                <a:cs typeface="Times New Roman" panose="02020603050405020304"/>
              </a:endParaRPr>
            </a:p>
          </p:txBody>
        </p:sp>
        <p:sp>
          <p:nvSpPr>
            <p:cNvPr id="67591" name="Text Box 9"/>
            <p:cNvSpPr txBox="1">
              <a:spLocks noChangeArrowheads="1"/>
            </p:cNvSpPr>
            <p:nvPr/>
          </p:nvSpPr>
          <p:spPr bwMode="auto">
            <a:xfrm>
              <a:off x="3120" y="2649"/>
              <a:ext cx="1227" cy="33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latin typeface="Times New Roman" panose="02020603050405020304"/>
                  <a:ea typeface="+mn-ea"/>
                  <a:cs typeface="Times New Roman" panose="02020603050405020304"/>
                </a:rPr>
                <a:t>    </a:t>
              </a:r>
              <a:r>
                <a:rPr lang="en-US" altLang="zh-CN" sz="2800">
                  <a:latin typeface="Times New Roman" panose="02020603050405020304"/>
                  <a:ea typeface="+mn-ea"/>
                  <a:cs typeface="Times New Roman" panose="02020603050405020304"/>
                  <a:sym typeface="Symbol" panose="05050102010706020507" charset="0"/>
                </a:rPr>
                <a:t>u</a:t>
              </a:r>
              <a:r>
                <a:rPr lang="en-US" altLang="zh-CN" sz="2800" baseline="-25000">
                  <a:latin typeface="Times New Roman" panose="02020603050405020304"/>
                  <a:ea typeface="+mn-ea"/>
                  <a:cs typeface="Times New Roman" panose="02020603050405020304"/>
                  <a:sym typeface="Symbol" panose="05050102010706020507" charset="0"/>
                </a:rPr>
                <a:t>+</a:t>
              </a:r>
              <a:r>
                <a:rPr lang="en-US" altLang="zh-CN" sz="2800" i="0">
                  <a:latin typeface="Times New Roman" panose="02020603050405020304"/>
                  <a:ea typeface="+mn-ea"/>
                  <a:cs typeface="Times New Roman" panose="02020603050405020304"/>
                  <a:sym typeface="Symbol" panose="05050102010706020507" charset="0"/>
                </a:rPr>
                <a:t>– </a:t>
              </a:r>
              <a:r>
                <a:rPr lang="en-US" altLang="zh-CN" sz="2800">
                  <a:latin typeface="Times New Roman" panose="02020603050405020304"/>
                  <a:ea typeface="+mn-ea"/>
                  <a:cs typeface="Times New Roman" panose="02020603050405020304"/>
                  <a:sym typeface="Symbol" panose="05050102010706020507" charset="0"/>
                </a:rPr>
                <a:t>u</a:t>
              </a:r>
              <a:r>
                <a:rPr lang="en-US" altLang="zh-CN" sz="2800" baseline="-25000">
                  <a:latin typeface="Times New Roman" panose="02020603050405020304"/>
                  <a:ea typeface="+mn-ea"/>
                  <a:cs typeface="Times New Roman" panose="02020603050405020304"/>
                  <a:sym typeface="Symbol" panose="05050102010706020507" charset="0"/>
                </a:rPr>
                <a:t>–</a:t>
              </a:r>
              <a:r>
                <a:rPr lang="en-US" altLang="zh-CN" sz="2800" i="0" baseline="-25000">
                  <a:latin typeface="Times New Roman" panose="02020603050405020304"/>
                  <a:ea typeface="+mn-ea"/>
                  <a:cs typeface="Times New Roman" panose="02020603050405020304"/>
                  <a:sym typeface="Symbol" panose="05050102010706020507" charset="0"/>
                </a:rPr>
                <a:t> </a:t>
              </a:r>
            </a:p>
          </p:txBody>
        </p:sp>
        <p:sp>
          <p:nvSpPr>
            <p:cNvPr id="67592" name="Text Box 12"/>
            <p:cNvSpPr txBox="1">
              <a:spLocks noChangeArrowheads="1"/>
            </p:cNvSpPr>
            <p:nvPr/>
          </p:nvSpPr>
          <p:spPr bwMode="auto">
            <a:xfrm>
              <a:off x="2853" y="3264"/>
              <a:ext cx="939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latin typeface="Times New Roman" panose="02020603050405020304"/>
                  <a:ea typeface="+mn-ea"/>
                  <a:cs typeface="Times New Roman" panose="02020603050405020304"/>
                </a:rPr>
                <a:t>–</a:t>
              </a:r>
              <a:r>
                <a:rPr lang="en-US" altLang="zh-CN" sz="2800">
                  <a:latin typeface="Times New Roman" panose="02020603050405020304"/>
                  <a:ea typeface="+mn-ea"/>
                  <a:cs typeface="Times New Roman" panose="02020603050405020304"/>
                </a:rPr>
                <a:t>U</a:t>
              </a:r>
              <a:r>
                <a:rPr lang="en-US" altLang="zh-CN" sz="2800" i="0" baseline="-25000">
                  <a:latin typeface="Times New Roman" panose="02020603050405020304"/>
                  <a:ea typeface="+mn-ea"/>
                  <a:cs typeface="Times New Roman" panose="02020603050405020304"/>
                </a:rPr>
                <a:t>o(sat)</a:t>
              </a:r>
            </a:p>
          </p:txBody>
        </p:sp>
        <p:sp>
          <p:nvSpPr>
            <p:cNvPr id="67593" name="Line 13"/>
            <p:cNvSpPr>
              <a:spLocks noChangeShapeType="1"/>
            </p:cNvSpPr>
            <p:nvPr/>
          </p:nvSpPr>
          <p:spPr bwMode="auto">
            <a:xfrm>
              <a:off x="2006" y="2964"/>
              <a:ext cx="171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</p:spPr>
          <p:txBody>
            <a:bodyPr wrap="none" anchor="ctr">
              <a:spAutoFit/>
            </a:bodyPr>
            <a:lstStyle/>
            <a:p>
              <a:endParaRPr lang="zh-CN" altLang="en-US" b="1">
                <a:latin typeface="Times New Roman" panose="02020603050405020304"/>
                <a:cs typeface="Times New Roman" panose="02020603050405020304"/>
              </a:endParaRPr>
            </a:p>
          </p:txBody>
        </p:sp>
        <p:sp>
          <p:nvSpPr>
            <p:cNvPr id="67594" name="Line 14"/>
            <p:cNvSpPr>
              <a:spLocks noChangeShapeType="1"/>
            </p:cNvSpPr>
            <p:nvPr/>
          </p:nvSpPr>
          <p:spPr bwMode="auto">
            <a:xfrm flipV="1">
              <a:off x="2846" y="2064"/>
              <a:ext cx="0" cy="16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</p:spPr>
          <p:txBody>
            <a:bodyPr wrap="none" anchor="ctr">
              <a:spAutoFit/>
            </a:bodyPr>
            <a:lstStyle/>
            <a:p>
              <a:endParaRPr lang="zh-CN" altLang="en-US" b="1">
                <a:latin typeface="Times New Roman" panose="02020603050405020304"/>
                <a:cs typeface="Times New Roman" panose="02020603050405020304"/>
              </a:endParaRPr>
            </a:p>
          </p:txBody>
        </p:sp>
        <p:grpSp>
          <p:nvGrpSpPr>
            <p:cNvPr id="67595" name="Group 15"/>
            <p:cNvGrpSpPr/>
            <p:nvPr/>
          </p:nvGrpSpPr>
          <p:grpSpPr bwMode="auto">
            <a:xfrm>
              <a:off x="2097" y="2400"/>
              <a:ext cx="1488" cy="1104"/>
              <a:chOff x="2097" y="2736"/>
              <a:chExt cx="1488" cy="1104"/>
            </a:xfrm>
          </p:grpSpPr>
          <p:sp>
            <p:nvSpPr>
              <p:cNvPr id="67600" name="Line 16"/>
              <p:cNvSpPr>
                <a:spLocks noChangeShapeType="1"/>
              </p:cNvSpPr>
              <p:nvPr/>
            </p:nvSpPr>
            <p:spPr bwMode="auto">
              <a:xfrm flipH="1">
                <a:off x="2097" y="3840"/>
                <a:ext cx="744" cy="0"/>
              </a:xfrm>
              <a:prstGeom prst="line">
                <a:avLst/>
              </a:prstGeom>
              <a:noFill/>
              <a:ln w="38100">
                <a:solidFill>
                  <a:srgbClr val="000099"/>
                </a:solidFill>
                <a:round/>
              </a:ln>
            </p:spPr>
            <p:txBody>
              <a:bodyPr anchor="ctr">
                <a:spAutoFit/>
              </a:bodyPr>
              <a:lstStyle/>
              <a:p>
                <a:endParaRPr lang="zh-CN" altLang="en-US" b="1">
                  <a:latin typeface="Times New Roman" panose="02020603050405020304"/>
                  <a:cs typeface="Times New Roman" panose="02020603050405020304"/>
                </a:endParaRPr>
              </a:p>
            </p:txBody>
          </p:sp>
          <p:sp>
            <p:nvSpPr>
              <p:cNvPr id="67601" name="Line 17"/>
              <p:cNvSpPr>
                <a:spLocks noChangeShapeType="1"/>
              </p:cNvSpPr>
              <p:nvPr/>
            </p:nvSpPr>
            <p:spPr bwMode="auto">
              <a:xfrm flipH="1">
                <a:off x="2841" y="2736"/>
                <a:ext cx="744" cy="0"/>
              </a:xfrm>
              <a:prstGeom prst="line">
                <a:avLst/>
              </a:prstGeom>
              <a:noFill/>
              <a:ln w="38100">
                <a:solidFill>
                  <a:srgbClr val="000099"/>
                </a:solidFill>
                <a:round/>
              </a:ln>
            </p:spPr>
            <p:txBody>
              <a:bodyPr anchor="ctr">
                <a:spAutoFit/>
              </a:bodyPr>
              <a:lstStyle/>
              <a:p>
                <a:endParaRPr lang="zh-CN" altLang="en-US" b="1">
                  <a:latin typeface="Times New Roman" panose="02020603050405020304"/>
                  <a:cs typeface="Times New Roman" panose="02020603050405020304"/>
                </a:endParaRPr>
              </a:p>
            </p:txBody>
          </p:sp>
          <p:sp>
            <p:nvSpPr>
              <p:cNvPr id="67602" name="Line 18"/>
              <p:cNvSpPr>
                <a:spLocks noChangeShapeType="1"/>
              </p:cNvSpPr>
              <p:nvPr/>
            </p:nvSpPr>
            <p:spPr bwMode="auto">
              <a:xfrm flipH="1">
                <a:off x="2841" y="2736"/>
                <a:ext cx="0" cy="1104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</p:spPr>
            <p:txBody>
              <a:bodyPr anchor="ctr">
                <a:spAutoFit/>
              </a:bodyPr>
              <a:lstStyle/>
              <a:p>
                <a:endParaRPr lang="zh-CN" altLang="en-US" b="1">
                  <a:latin typeface="Times New Roman" panose="02020603050405020304"/>
                  <a:cs typeface="Times New Roman" panose="02020603050405020304"/>
                </a:endParaRPr>
              </a:p>
            </p:txBody>
          </p:sp>
        </p:grpSp>
        <p:sp>
          <p:nvSpPr>
            <p:cNvPr id="67596" name="Text Box 19"/>
            <p:cNvSpPr txBox="1">
              <a:spLocks noChangeArrowheads="1"/>
            </p:cNvSpPr>
            <p:nvPr/>
          </p:nvSpPr>
          <p:spPr bwMode="auto">
            <a:xfrm>
              <a:off x="2085" y="2160"/>
              <a:ext cx="939" cy="32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0">
                  <a:latin typeface="Times New Roman" panose="02020603050405020304"/>
                  <a:ea typeface="+mn-ea"/>
                  <a:cs typeface="Times New Roman" panose="02020603050405020304"/>
                </a:rPr>
                <a:t>+</a:t>
              </a:r>
              <a:r>
                <a:rPr lang="en-US" altLang="zh-CN" sz="2800">
                  <a:latin typeface="Times New Roman" panose="02020603050405020304"/>
                  <a:ea typeface="+mn-ea"/>
                  <a:cs typeface="Times New Roman" panose="02020603050405020304"/>
                </a:rPr>
                <a:t>U</a:t>
              </a:r>
              <a:r>
                <a:rPr lang="en-US" altLang="zh-CN" sz="2800" i="0" baseline="-25000">
                  <a:latin typeface="Times New Roman" panose="02020603050405020304"/>
                  <a:ea typeface="+mn-ea"/>
                  <a:cs typeface="Times New Roman" panose="02020603050405020304"/>
                </a:rPr>
                <a:t>o(sat)</a:t>
              </a:r>
            </a:p>
          </p:txBody>
        </p:sp>
        <p:sp>
          <p:nvSpPr>
            <p:cNvPr id="67597" name="AutoShape 21" descr="10%"/>
            <p:cNvSpPr>
              <a:spLocks noChangeArrowheads="1"/>
            </p:cNvSpPr>
            <p:nvPr/>
          </p:nvSpPr>
          <p:spPr bwMode="auto">
            <a:xfrm>
              <a:off x="1248" y="2688"/>
              <a:ext cx="864" cy="384"/>
            </a:xfrm>
            <a:prstGeom prst="wedgeRoundRectCallout">
              <a:avLst>
                <a:gd name="adj1" fmla="val 168634"/>
                <a:gd name="adj2" fmla="val -120051"/>
                <a:gd name="adj3" fmla="val 16667"/>
              </a:avLst>
            </a:prstGeom>
            <a:pattFill prst="pct10">
              <a:fgClr>
                <a:srgbClr val="FFFF99"/>
              </a:fgClr>
              <a:bgClr>
                <a:srgbClr val="FFFFFF"/>
              </a:bgClr>
            </a:pattFill>
            <a:ln w="28575">
              <a:solidFill>
                <a:srgbClr val="339933"/>
              </a:solidFill>
              <a:miter lim="800000"/>
            </a:ln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</a:pPr>
              <a:endParaRPr lang="zh-CN" sz="2800" b="1" i="0">
                <a:latin typeface="Times New Roman" panose="02020603050405020304"/>
                <a:cs typeface="Times New Roman" panose="02020603050405020304"/>
              </a:endParaRPr>
            </a:p>
          </p:txBody>
        </p:sp>
        <p:sp>
          <p:nvSpPr>
            <p:cNvPr id="67598" name="AutoShape 20" descr="40%"/>
            <p:cNvSpPr>
              <a:spLocks noChangeArrowheads="1"/>
            </p:cNvSpPr>
            <p:nvPr/>
          </p:nvSpPr>
          <p:spPr bwMode="auto">
            <a:xfrm>
              <a:off x="1248" y="2688"/>
              <a:ext cx="864" cy="384"/>
            </a:xfrm>
            <a:prstGeom prst="wedgeRoundRectCallout">
              <a:avLst>
                <a:gd name="adj1" fmla="val 101968"/>
                <a:gd name="adj2" fmla="val 160417"/>
                <a:gd name="adj3" fmla="val 16667"/>
              </a:avLst>
            </a:prstGeom>
            <a:noFill/>
            <a:ln w="28575">
              <a:solidFill>
                <a:srgbClr val="339933"/>
              </a:solidFill>
              <a:miter lim="800000"/>
            </a:ln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</a:pPr>
              <a:r>
                <a:rPr lang="zh-CN" altLang="en-US" sz="2800" b="1" i="0">
                  <a:latin typeface="Times New Roman" panose="02020603050405020304"/>
                  <a:cs typeface="Times New Roman" panose="02020603050405020304"/>
                </a:rPr>
                <a:t>饱和区</a:t>
              </a:r>
            </a:p>
          </p:txBody>
        </p:sp>
        <p:sp>
          <p:nvSpPr>
            <p:cNvPr id="67599" name="Text Box 22"/>
            <p:cNvSpPr txBox="1">
              <a:spLocks noChangeArrowheads="1"/>
            </p:cNvSpPr>
            <p:nvPr/>
          </p:nvSpPr>
          <p:spPr bwMode="auto">
            <a:xfrm>
              <a:off x="2640" y="2928"/>
              <a:ext cx="287" cy="25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 b="1" i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Times New Roman" panose="02020603050405020304"/>
                  <a:ea typeface="+mn-ea"/>
                  <a:cs typeface="Times New Roman" panose="02020603050405020304"/>
                </a:rPr>
                <a:t>O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3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8" grpId="0" autoUpdateAnimBg="0"/>
    </p:bldLst>
  </p:timing>
</p:sld>
</file>

<file path=ppt/theme/theme1.xml><?xml version="1.0" encoding="utf-8"?>
<a:theme xmlns:a="http://schemas.openxmlformats.org/drawingml/2006/main" name="Office Theme">
  <a:themeElements>
    <a:clrScheme name="光谱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537</TotalTime>
  <Words>2254</Words>
  <Application>Microsoft Office PowerPoint</Application>
  <PresentationFormat>全屏显示(4:3)</PresentationFormat>
  <Paragraphs>708</Paragraphs>
  <Slides>30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30</vt:i4>
      </vt:variant>
    </vt:vector>
  </HeadingPairs>
  <TitlesOfParts>
    <vt:vector size="35" baseType="lpstr">
      <vt:lpstr>Office Theme</vt:lpstr>
      <vt:lpstr>Equation</vt:lpstr>
      <vt:lpstr>公式</vt:lpstr>
      <vt:lpstr>BMP 图象</vt:lpstr>
      <vt:lpstr>剪辑</vt:lpstr>
      <vt:lpstr>16.4  运放在信号处理方面的应用</vt:lpstr>
      <vt:lpstr>1. 有源低通滤波器</vt:lpstr>
      <vt:lpstr>PowerPoint 演示文稿</vt:lpstr>
      <vt:lpstr>PowerPoint 演示文稿</vt:lpstr>
      <vt:lpstr>PowerPoint 演示文稿</vt:lpstr>
      <vt:lpstr>2.  有源高通滤波器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16.5  运放在信号测量方面的应用</vt:lpstr>
      <vt:lpstr>测量放大器的原理电路</vt:lpstr>
      <vt:lpstr>16.6  运放在波形产生方面的应用</vt:lpstr>
      <vt:lpstr>16.6.1   矩形波发生器</vt:lpstr>
      <vt:lpstr>PowerPoint 演示文稿</vt:lpstr>
      <vt:lpstr>3. 工作波形</vt:lpstr>
      <vt:lpstr>PowerPoint 演示文稿</vt:lpstr>
      <vt:lpstr>16.6.3   三角波发生器</vt:lpstr>
      <vt:lpstr>PowerPoint 演示文稿</vt:lpstr>
      <vt:lpstr>3.  工作波形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Thinkpad</cp:lastModifiedBy>
  <cp:revision>142</cp:revision>
  <dcterms:created xsi:type="dcterms:W3CDTF">2010-04-12T23:12:00Z</dcterms:created>
  <dcterms:modified xsi:type="dcterms:W3CDTF">2021-04-12T00:34:44Z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  <property fmtid="{D5CDD505-2E9C-101B-9397-08002B2CF9AE}" pid="3" name="KSOProductBuildVer">
    <vt:lpwstr>2052-10.1.0.6207</vt:lpwstr>
  </property>
</Properties>
</file>